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9" r:id="rId13"/>
    <p:sldId id="266"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3618"/>
    <p:restoredTop sz="94649"/>
  </p:normalViewPr>
  <p:slideViewPr>
    <p:cSldViewPr snapToGrid="0" snapToObjects="1">
      <p:cViewPr varScale="1">
        <p:scale>
          <a:sx n="56" d="100"/>
          <a:sy n="56" d="100"/>
        </p:scale>
        <p:origin x="216"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81906-36E3-114A-9EEF-02386FC03CAC}"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19828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81906-36E3-114A-9EEF-02386FC03CAC}"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18477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81906-36E3-114A-9EEF-02386FC03CAC}"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1289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81906-36E3-114A-9EEF-02386FC03CAC}"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90173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81906-36E3-114A-9EEF-02386FC03CAC}"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24400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81906-36E3-114A-9EEF-02386FC03CAC}" type="datetimeFigureOut">
              <a:rPr lang="en-US" smtClean="0"/>
              <a:t>6/13/21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40894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81906-36E3-114A-9EEF-02386FC03CAC}" type="datetimeFigureOut">
              <a:rPr lang="en-US" smtClean="0"/>
              <a:t>6/13/21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99311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81906-36E3-114A-9EEF-02386FC03CAC}" type="datetimeFigureOut">
              <a:rPr lang="en-US" smtClean="0"/>
              <a:t>6/13/21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86088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81906-36E3-114A-9EEF-02386FC03CAC}" type="datetimeFigureOut">
              <a:rPr lang="en-US" smtClean="0"/>
              <a:t>6/13/21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213930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81906-36E3-114A-9EEF-02386FC03CAC}" type="datetimeFigureOut">
              <a:rPr lang="en-US" smtClean="0"/>
              <a:t>6/13/21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967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81906-36E3-114A-9EEF-02386FC03CAC}" type="datetimeFigureOut">
              <a:rPr lang="en-US" smtClean="0"/>
              <a:t>6/13/21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82700-C2BD-334E-99C8-40A4FA891689}" type="slidenum">
              <a:rPr lang="en-US" smtClean="0"/>
              <a:t>‹#›</a:t>
            </a:fld>
            <a:endParaRPr lang="en-US"/>
          </a:p>
        </p:txBody>
      </p:sp>
    </p:spTree>
    <p:extLst>
      <p:ext uri="{BB962C8B-B14F-4D97-AF65-F5344CB8AC3E}">
        <p14:creationId xmlns:p14="http://schemas.microsoft.com/office/powerpoint/2010/main" val="1587779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81906-36E3-114A-9EEF-02386FC03CAC}" type="datetimeFigureOut">
              <a:rPr lang="en-US" smtClean="0"/>
              <a:t>6/13/21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82700-C2BD-334E-99C8-40A4FA891689}" type="slidenum">
              <a:rPr lang="en-US" smtClean="0"/>
              <a:t>‹#›</a:t>
            </a:fld>
            <a:endParaRPr lang="en-US"/>
          </a:p>
        </p:txBody>
      </p:sp>
    </p:spTree>
    <p:extLst>
      <p:ext uri="{BB962C8B-B14F-4D97-AF65-F5344CB8AC3E}">
        <p14:creationId xmlns:p14="http://schemas.microsoft.com/office/powerpoint/2010/main" val="447021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livery Time Top Priority for Online Shoppers | Material Handling an"/>
          <p:cNvPicPr>
            <a:picLocks noChangeAspect="1" noChangeArrowheads="1"/>
          </p:cNvPicPr>
          <p:nvPr/>
        </p:nvPicPr>
        <p:blipFill rotWithShape="1">
          <a:blip r:embed="rId2">
            <a:extLst>
              <a:ext uri="{28A0092B-C50C-407E-A947-70E740481C1C}">
                <a14:useLocalDpi xmlns:a14="http://schemas.microsoft.com/office/drawing/2010/main" val="0"/>
              </a:ext>
            </a:extLst>
          </a:blip>
          <a:srcRect l="18201" r="2488"/>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992567" y="-660486"/>
            <a:ext cx="4672211" cy="2594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Online Shoppers Purchasing Intention</a:t>
            </a:r>
            <a:endParaRPr lang="en-US" sz="4000" dirty="0">
              <a:latin typeface="+mj-lt"/>
              <a:ea typeface="+mj-ea"/>
              <a:cs typeface="+mj-cs"/>
            </a:endParaRPr>
          </a:p>
        </p:txBody>
      </p:sp>
      <p:sp>
        <p:nvSpPr>
          <p:cNvPr id="4" name="TextBox 3"/>
          <p:cNvSpPr txBox="1"/>
          <p:nvPr/>
        </p:nvSpPr>
        <p:spPr>
          <a:xfrm>
            <a:off x="7951740" y="3540338"/>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dirty="0"/>
              <a:t>Group member: Junyi Li , </a:t>
            </a:r>
            <a:r>
              <a:rPr lang="zh-CN" altLang="en-US" sz="2000" dirty="0" smtClean="0"/>
              <a:t>       </a:t>
            </a:r>
            <a:r>
              <a:rPr lang="en-US" sz="2000" dirty="0" err="1" smtClean="0"/>
              <a:t>Chuxiang</a:t>
            </a:r>
            <a:r>
              <a:rPr lang="en-US" sz="2000" dirty="0" smtClean="0"/>
              <a:t> </a:t>
            </a:r>
            <a:r>
              <a:rPr lang="en-US" altLang="zh-CN" sz="2000" dirty="0"/>
              <a:t>Zhou</a:t>
            </a:r>
          </a:p>
          <a:p>
            <a:pPr indent="-228600">
              <a:lnSpc>
                <a:spcPct val="90000"/>
              </a:lnSpc>
              <a:spcAft>
                <a:spcPts val="600"/>
              </a:spcAft>
              <a:buFont typeface="Arial" panose="020B0604020202020204" pitchFamily="34" charset="0"/>
              <a:buChar char="•"/>
            </a:pPr>
            <a:endParaRPr lang="en-US" altLang="zh-CN" sz="2000" dirty="0" smtClean="0"/>
          </a:p>
          <a:p>
            <a:pPr indent="-228600">
              <a:lnSpc>
                <a:spcPct val="90000"/>
              </a:lnSpc>
              <a:spcAft>
                <a:spcPts val="600"/>
              </a:spcAft>
              <a:buFont typeface="Arial" panose="020B0604020202020204" pitchFamily="34" charset="0"/>
              <a:buChar char="•"/>
            </a:pPr>
            <a:r>
              <a:rPr lang="en-US" altLang="zh-CN" sz="2000" dirty="0" smtClean="0"/>
              <a:t>Dataset </a:t>
            </a:r>
            <a:r>
              <a:rPr lang="en-US" altLang="zh-CN" sz="2000" dirty="0"/>
              <a:t>source</a:t>
            </a:r>
            <a:r>
              <a:rPr lang="zh-CN" altLang="en-US" sz="2000" dirty="0"/>
              <a:t>： </a:t>
            </a:r>
            <a:r>
              <a:rPr lang="en-US" altLang="zh-CN" sz="2000" dirty="0" smtClean="0"/>
              <a:t>http://</a:t>
            </a:r>
            <a:r>
              <a:rPr lang="en-US" altLang="zh-CN" sz="2000" dirty="0" err="1" smtClean="0"/>
              <a:t>archive.ics.uci.edu</a:t>
            </a:r>
            <a:r>
              <a:rPr lang="en-US" altLang="zh-CN" sz="2000" dirty="0" smtClean="0"/>
              <a:t>/ml/datasets/</a:t>
            </a:r>
            <a:r>
              <a:rPr lang="en-US" altLang="zh-CN" sz="2000" dirty="0" err="1" smtClean="0"/>
              <a:t>Online+Shoppers+Purchasing+Intention+Dataset</a:t>
            </a:r>
            <a:endParaRPr lang="en-US" sz="2000" dirty="0"/>
          </a:p>
        </p:txBody>
      </p:sp>
    </p:spTree>
    <p:extLst>
      <p:ext uri="{BB962C8B-B14F-4D97-AF65-F5344CB8AC3E}">
        <p14:creationId xmlns:p14="http://schemas.microsoft.com/office/powerpoint/2010/main" val="376797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8510" y="840828"/>
            <a:ext cx="5620641" cy="1415772"/>
          </a:xfrm>
          <a:prstGeom prst="rect">
            <a:avLst/>
          </a:prstGeom>
          <a:noFill/>
        </p:spPr>
        <p:txBody>
          <a:bodyPr wrap="none" rtlCol="0">
            <a:spAutoFit/>
          </a:bodyPr>
          <a:lstStyle/>
          <a:p>
            <a:r>
              <a:rPr lang="en-US" altLang="zh-CN" sz="3200" dirty="0" smtClean="0"/>
              <a:t>Clustering</a:t>
            </a:r>
            <a:r>
              <a:rPr lang="zh-CN" altLang="en-US" sz="3200" dirty="0" smtClean="0"/>
              <a:t> </a:t>
            </a:r>
            <a:r>
              <a:rPr lang="en-US" altLang="zh-CN" sz="3200" dirty="0" smtClean="0"/>
              <a:t>:</a:t>
            </a:r>
            <a:r>
              <a:rPr lang="zh-CN" altLang="en-US" sz="3200" dirty="0" smtClean="0"/>
              <a:t> </a:t>
            </a:r>
            <a:r>
              <a:rPr lang="en-US" sz="3200" b="1" dirty="0" err="1"/>
              <a:t>GaussianNB</a:t>
            </a:r>
            <a:r>
              <a:rPr lang="en-US" sz="3200" b="1" dirty="0"/>
              <a:t> </a:t>
            </a:r>
            <a:r>
              <a:rPr lang="en-US" sz="3200" b="1" dirty="0" smtClean="0"/>
              <a:t>method</a:t>
            </a:r>
          </a:p>
          <a:p>
            <a:endParaRPr lang="en-US" b="1" dirty="0"/>
          </a:p>
          <a:p>
            <a:r>
              <a:rPr lang="en-US" altLang="zh-CN" b="1" dirty="0" smtClean="0"/>
              <a:t>The</a:t>
            </a:r>
            <a:r>
              <a:rPr lang="zh-CN" altLang="en-US" b="1" dirty="0" smtClean="0"/>
              <a:t> </a:t>
            </a:r>
            <a:r>
              <a:rPr lang="en-US" altLang="zh-CN" b="1" dirty="0" smtClean="0"/>
              <a:t>accuracy</a:t>
            </a:r>
            <a:r>
              <a:rPr lang="zh-CN" altLang="en-US" b="1" dirty="0" smtClean="0"/>
              <a:t> </a:t>
            </a:r>
            <a:r>
              <a:rPr lang="en-US" altLang="zh-CN" b="1" dirty="0" smtClean="0"/>
              <a:t>score</a:t>
            </a:r>
            <a:r>
              <a:rPr lang="zh-CN" altLang="en-US" b="1" dirty="0" smtClean="0"/>
              <a:t> </a:t>
            </a:r>
            <a:r>
              <a:rPr lang="en-US" altLang="zh-CN" b="1" dirty="0" smtClean="0"/>
              <a:t>is</a:t>
            </a:r>
            <a:r>
              <a:rPr lang="zh-CN" altLang="en-US" b="1" dirty="0" smtClean="0"/>
              <a:t> </a:t>
            </a:r>
            <a:r>
              <a:rPr lang="en-US" altLang="zh-CN" b="1" dirty="0" smtClean="0"/>
              <a:t>83.8%</a:t>
            </a:r>
            <a:endParaRPr lang="en-US" b="1"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090" y="2256600"/>
            <a:ext cx="2222500" cy="1663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468" y="4030830"/>
            <a:ext cx="6197600" cy="1917700"/>
          </a:xfrm>
          <a:prstGeom prst="rect">
            <a:avLst/>
          </a:prstGeom>
        </p:spPr>
      </p:pic>
    </p:spTree>
    <p:extLst>
      <p:ext uri="{BB962C8B-B14F-4D97-AF65-F5344CB8AC3E}">
        <p14:creationId xmlns:p14="http://schemas.microsoft.com/office/powerpoint/2010/main" val="195680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0536" y="361898"/>
            <a:ext cx="7203832" cy="1538883"/>
          </a:xfrm>
          <a:prstGeom prst="rect">
            <a:avLst/>
          </a:prstGeom>
          <a:noFill/>
        </p:spPr>
        <p:txBody>
          <a:bodyPr wrap="none" rtlCol="0">
            <a:spAutoFit/>
          </a:bodyPr>
          <a:lstStyle/>
          <a:p>
            <a:r>
              <a:rPr lang="en-US" altLang="zh-CN" sz="4000" dirty="0" smtClean="0"/>
              <a:t>Classification</a:t>
            </a:r>
            <a:r>
              <a:rPr lang="zh-CN" altLang="en-US" dirty="0" smtClean="0"/>
              <a:t> </a:t>
            </a:r>
            <a:r>
              <a:rPr lang="en-US" altLang="zh-CN" dirty="0" smtClean="0"/>
              <a:t>:</a:t>
            </a:r>
            <a:r>
              <a:rPr lang="en-US" dirty="0" err="1"/>
              <a:t>DecisionTreeClassifier</a:t>
            </a:r>
            <a:r>
              <a:rPr lang="en-US" dirty="0" smtClean="0"/>
              <a:t>()</a:t>
            </a:r>
            <a:r>
              <a:rPr lang="zh-CN" altLang="en-US" dirty="0" smtClean="0"/>
              <a:t> </a:t>
            </a:r>
            <a:r>
              <a:rPr lang="en-US" altLang="zh-CN" dirty="0" smtClean="0"/>
              <a:t>and</a:t>
            </a:r>
            <a:r>
              <a:rPr lang="zh-CN" altLang="en-US" dirty="0" smtClean="0"/>
              <a:t> </a:t>
            </a:r>
            <a:r>
              <a:rPr lang="en-US" altLang="zh-CN" dirty="0" err="1" smtClean="0"/>
              <a:t>GridSearchCV</a:t>
            </a:r>
            <a:r>
              <a:rPr lang="zh-CN" altLang="en-US" dirty="0" smtClean="0"/>
              <a:t> </a:t>
            </a:r>
            <a:r>
              <a:rPr lang="en-US" altLang="zh-CN" dirty="0" smtClean="0"/>
              <a:t>()</a:t>
            </a:r>
            <a:r>
              <a:rPr lang="zh-CN" altLang="en-US" dirty="0" smtClean="0"/>
              <a:t> </a:t>
            </a:r>
            <a:endParaRPr lang="en-US" dirty="0"/>
          </a:p>
          <a:p>
            <a:r>
              <a:rPr lang="zh-CN" altLang="en-US" dirty="0" smtClean="0"/>
              <a:t> </a:t>
            </a:r>
            <a:endParaRPr lang="en-US" altLang="zh-CN" dirty="0"/>
          </a:p>
          <a:p>
            <a:endParaRPr lang="en-US" dirty="0" smtClean="0"/>
          </a:p>
          <a:p>
            <a:endParaRPr lang="en-US" dirty="0"/>
          </a:p>
        </p:txBody>
      </p:sp>
      <p:sp>
        <p:nvSpPr>
          <p:cNvPr id="5" name="TextBox 4"/>
          <p:cNvSpPr txBox="1"/>
          <p:nvPr/>
        </p:nvSpPr>
        <p:spPr>
          <a:xfrm>
            <a:off x="1497230" y="1431016"/>
            <a:ext cx="2365071" cy="646331"/>
          </a:xfrm>
          <a:prstGeom prst="rect">
            <a:avLst/>
          </a:prstGeom>
          <a:noFill/>
        </p:spPr>
        <p:txBody>
          <a:bodyPr wrap="none" rtlCol="0">
            <a:spAutoFit/>
          </a:bodyPr>
          <a:lstStyle/>
          <a:p>
            <a:r>
              <a:rPr lang="en-US" dirty="0" err="1" smtClean="0"/>
              <a:t>DecisionTreeClassifier</a:t>
            </a:r>
            <a:r>
              <a:rPr lang="en-US" dirty="0" smtClean="0"/>
              <a:t>()</a:t>
            </a:r>
          </a:p>
          <a:p>
            <a:r>
              <a:rPr lang="en-US" dirty="0" smtClean="0"/>
              <a:t>Accuracy: 87.0%</a:t>
            </a:r>
            <a:endParaRPr lang="en-US" dirty="0"/>
          </a:p>
        </p:txBody>
      </p:sp>
      <p:sp>
        <p:nvSpPr>
          <p:cNvPr id="6" name="TextBox 5"/>
          <p:cNvSpPr txBox="1"/>
          <p:nvPr/>
        </p:nvSpPr>
        <p:spPr>
          <a:xfrm>
            <a:off x="1465326" y="2311620"/>
            <a:ext cx="8151142" cy="646331"/>
          </a:xfrm>
          <a:prstGeom prst="rect">
            <a:avLst/>
          </a:prstGeom>
          <a:noFill/>
        </p:spPr>
        <p:txBody>
          <a:bodyPr wrap="none" rtlCol="0">
            <a:spAutoFit/>
          </a:bodyPr>
          <a:lstStyle/>
          <a:p>
            <a:r>
              <a:rPr lang="en-US" b="1" dirty="0"/>
              <a:t>Tuning </a:t>
            </a:r>
            <a:r>
              <a:rPr lang="en-US" b="1" dirty="0" err="1" smtClean="0"/>
              <a:t>Hyperparameters</a:t>
            </a:r>
            <a:r>
              <a:rPr lang="zh-CN" altLang="en-US" b="1" dirty="0" smtClean="0"/>
              <a:t>  </a:t>
            </a:r>
            <a:r>
              <a:rPr lang="en-US" altLang="zh-CN" b="1" dirty="0" smtClean="0"/>
              <a:t>:</a:t>
            </a:r>
            <a:r>
              <a:rPr lang="zh-CN" altLang="en-US" b="1" dirty="0" smtClean="0"/>
              <a:t> </a:t>
            </a:r>
            <a:r>
              <a:rPr lang="en-US" altLang="zh-CN" b="1" dirty="0" err="1" smtClean="0"/>
              <a:t>GridSearchCV</a:t>
            </a:r>
            <a:r>
              <a:rPr lang="en-US" altLang="zh-CN" b="1" dirty="0" smtClean="0"/>
              <a:t>(</a:t>
            </a:r>
            <a:r>
              <a:rPr lang="en-US" altLang="zh-CN" b="1" dirty="0" err="1" smtClean="0"/>
              <a:t>clf</a:t>
            </a:r>
            <a:r>
              <a:rPr lang="en-US" altLang="zh-CN" b="1" dirty="0" smtClean="0"/>
              <a:t>, </a:t>
            </a:r>
            <a:r>
              <a:rPr lang="en-US" altLang="zh-CN" b="1" dirty="0" err="1" smtClean="0"/>
              <a:t>param_grid</a:t>
            </a:r>
            <a:r>
              <a:rPr lang="en-US" altLang="zh-CN" b="1" dirty="0" smtClean="0"/>
              <a:t>, cv=10, scoring='accuracy')</a:t>
            </a:r>
            <a:endParaRPr lang="en-US" b="1"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765" y="3106496"/>
            <a:ext cx="4648200" cy="1536700"/>
          </a:xfrm>
          <a:prstGeom prst="rect">
            <a:avLst/>
          </a:prstGeom>
        </p:spPr>
      </p:pic>
      <p:sp>
        <p:nvSpPr>
          <p:cNvPr id="10" name="TextBox 9"/>
          <p:cNvSpPr txBox="1"/>
          <p:nvPr/>
        </p:nvSpPr>
        <p:spPr>
          <a:xfrm>
            <a:off x="1497230" y="4755450"/>
            <a:ext cx="1712520" cy="369332"/>
          </a:xfrm>
          <a:prstGeom prst="rect">
            <a:avLst/>
          </a:prstGeom>
          <a:noFill/>
        </p:spPr>
        <p:txBody>
          <a:bodyPr wrap="none" rtlCol="0">
            <a:spAutoFit/>
          </a:bodyPr>
          <a:lstStyle/>
          <a:p>
            <a:r>
              <a:rPr lang="en-US" altLang="zh-CN" dirty="0" smtClean="0"/>
              <a:t>Accuracy:</a:t>
            </a:r>
            <a:r>
              <a:rPr lang="zh-CN" altLang="en-US" dirty="0" smtClean="0"/>
              <a:t> </a:t>
            </a:r>
            <a:r>
              <a:rPr lang="en-US" altLang="zh-CN" dirty="0" smtClean="0"/>
              <a:t>90.5%</a:t>
            </a:r>
            <a:endParaRPr lang="en-US" dirty="0"/>
          </a:p>
        </p:txBody>
      </p:sp>
    </p:spTree>
    <p:extLst>
      <p:ext uri="{BB962C8B-B14F-4D97-AF65-F5344CB8AC3E}">
        <p14:creationId xmlns:p14="http://schemas.microsoft.com/office/powerpoint/2010/main" val="151662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DE6A193-4755-479A-BC6F-A7EBCA73BE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5A55B759-31A7-423C-9BC2-A8BC09FE98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 xmlns:a16="http://schemas.microsoft.com/office/drawing/2014/main" id="{F78796AF-79A0-47AC-BEFD-BFFC00F968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46354" y="351300"/>
            <a:ext cx="5949646" cy="22494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400" dirty="0">
                <a:latin typeface="+mj-lt"/>
                <a:ea typeface="+mj-ea"/>
                <a:cs typeface="+mj-cs"/>
              </a:rPr>
              <a:t>Classification </a:t>
            </a:r>
            <a:r>
              <a:rPr lang="en-US" altLang="zh-CN" sz="3400" dirty="0" smtClean="0">
                <a:latin typeface="+mj-lt"/>
                <a:ea typeface="+mj-ea"/>
                <a:cs typeface="+mj-cs"/>
              </a:rPr>
              <a:t>:</a:t>
            </a:r>
          </a:p>
          <a:p>
            <a:pPr>
              <a:lnSpc>
                <a:spcPct val="90000"/>
              </a:lnSpc>
              <a:spcBef>
                <a:spcPct val="0"/>
              </a:spcBef>
              <a:spcAft>
                <a:spcPts val="600"/>
              </a:spcAft>
            </a:pPr>
            <a:r>
              <a:rPr lang="en-US" sz="2400" dirty="0" err="1" smtClean="0">
                <a:latin typeface="+mj-lt"/>
                <a:ea typeface="+mj-ea"/>
                <a:cs typeface="+mj-cs"/>
              </a:rPr>
              <a:t>DecisionTreeClassifier</a:t>
            </a:r>
            <a:r>
              <a:rPr lang="en-US" sz="2400" dirty="0">
                <a:latin typeface="+mj-lt"/>
                <a:ea typeface="+mj-ea"/>
                <a:cs typeface="+mj-cs"/>
              </a:rPr>
              <a:t>()</a:t>
            </a:r>
            <a:r>
              <a:rPr lang="en-US" altLang="zh-CN" sz="2400" dirty="0">
                <a:latin typeface="+mj-lt"/>
                <a:ea typeface="+mj-ea"/>
                <a:cs typeface="+mj-cs"/>
              </a:rPr>
              <a:t> and </a:t>
            </a:r>
            <a:r>
              <a:rPr lang="en-US" altLang="zh-CN" sz="2400" dirty="0" err="1">
                <a:latin typeface="+mj-lt"/>
                <a:ea typeface="+mj-ea"/>
                <a:cs typeface="+mj-cs"/>
              </a:rPr>
              <a:t>GridSearchCV</a:t>
            </a:r>
            <a:r>
              <a:rPr lang="en-US" altLang="zh-CN" sz="2400" dirty="0">
                <a:latin typeface="+mj-lt"/>
                <a:ea typeface="+mj-ea"/>
                <a:cs typeface="+mj-cs"/>
              </a:rPr>
              <a:t> () </a:t>
            </a:r>
            <a:endParaRPr lang="en-US" sz="2400" dirty="0">
              <a:latin typeface="+mj-lt"/>
              <a:ea typeface="+mj-ea"/>
              <a:cs typeface="+mj-cs"/>
            </a:endParaRPr>
          </a:p>
          <a:p>
            <a:pPr>
              <a:lnSpc>
                <a:spcPct val="90000"/>
              </a:lnSpc>
              <a:spcBef>
                <a:spcPct val="0"/>
              </a:spcBef>
              <a:spcAft>
                <a:spcPts val="600"/>
              </a:spcAft>
            </a:pPr>
            <a:endParaRPr lang="en-US" sz="3400" dirty="0">
              <a:latin typeface="+mj-lt"/>
              <a:ea typeface="+mj-ea"/>
              <a:cs typeface="+mj-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15" y="329822"/>
            <a:ext cx="3502479" cy="2611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1" y="3838407"/>
            <a:ext cx="5702113" cy="1781910"/>
          </a:xfrm>
          <a:prstGeom prst="rect">
            <a:avLst/>
          </a:prstGeom>
        </p:spPr>
      </p:pic>
    </p:spTree>
    <p:extLst>
      <p:ext uri="{BB962C8B-B14F-4D97-AF65-F5344CB8AC3E}">
        <p14:creationId xmlns:p14="http://schemas.microsoft.com/office/powerpoint/2010/main" val="17671203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1365" y="597811"/>
            <a:ext cx="3899338" cy="1538883"/>
          </a:xfrm>
          <a:prstGeom prst="rect">
            <a:avLst/>
          </a:prstGeom>
          <a:noFill/>
        </p:spPr>
        <p:txBody>
          <a:bodyPr wrap="square" rtlCol="0">
            <a:spAutoFit/>
          </a:bodyPr>
          <a:lstStyle/>
          <a:p>
            <a:r>
              <a:rPr lang="en-US" sz="4000" b="1" dirty="0"/>
              <a:t>Naive Bayes</a:t>
            </a:r>
          </a:p>
          <a:p>
            <a:endParaRPr lang="en-US" sz="5400" dirty="0"/>
          </a:p>
        </p:txBody>
      </p:sp>
      <p:sp>
        <p:nvSpPr>
          <p:cNvPr id="5" name="TextBox 4"/>
          <p:cNvSpPr txBox="1"/>
          <p:nvPr/>
        </p:nvSpPr>
        <p:spPr>
          <a:xfrm>
            <a:off x="1828759" y="1810600"/>
            <a:ext cx="2409661" cy="369332"/>
          </a:xfrm>
          <a:prstGeom prst="rect">
            <a:avLst/>
          </a:prstGeom>
          <a:noFill/>
        </p:spPr>
        <p:txBody>
          <a:bodyPr wrap="square" rtlCol="0">
            <a:spAutoFit/>
          </a:bodyPr>
          <a:lstStyle/>
          <a:p>
            <a:r>
              <a:rPr lang="en-US" dirty="0" err="1" smtClean="0"/>
              <a:t>BernoulliNB</a:t>
            </a:r>
            <a:r>
              <a:rPr lang="en-US" dirty="0" smtClean="0"/>
              <a:t>()</a:t>
            </a:r>
            <a:endParaRPr lang="en-US" dirty="0"/>
          </a:p>
        </p:txBody>
      </p:sp>
      <p:sp>
        <p:nvSpPr>
          <p:cNvPr id="6" name="TextBox 5"/>
          <p:cNvSpPr txBox="1"/>
          <p:nvPr/>
        </p:nvSpPr>
        <p:spPr>
          <a:xfrm>
            <a:off x="1641365" y="2355462"/>
            <a:ext cx="1712520" cy="369332"/>
          </a:xfrm>
          <a:prstGeom prst="rect">
            <a:avLst/>
          </a:prstGeom>
          <a:noFill/>
        </p:spPr>
        <p:txBody>
          <a:bodyPr wrap="none" rtlCol="0">
            <a:spAutoFit/>
          </a:bodyPr>
          <a:lstStyle/>
          <a:p>
            <a:r>
              <a:rPr lang="en-US" dirty="0" smtClean="0"/>
              <a:t>Accuracy: 86.0%</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556" y="1367252"/>
            <a:ext cx="2146300" cy="16383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731" y="3633839"/>
            <a:ext cx="6451600" cy="2108200"/>
          </a:xfrm>
          <a:prstGeom prst="rect">
            <a:avLst/>
          </a:prstGeom>
        </p:spPr>
      </p:pic>
    </p:spTree>
    <p:extLst>
      <p:ext uri="{BB962C8B-B14F-4D97-AF65-F5344CB8AC3E}">
        <p14:creationId xmlns:p14="http://schemas.microsoft.com/office/powerpoint/2010/main" val="143083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7269" y="735724"/>
            <a:ext cx="1891865" cy="461665"/>
          </a:xfrm>
          <a:prstGeom prst="rect">
            <a:avLst/>
          </a:prstGeom>
          <a:noFill/>
        </p:spPr>
        <p:txBody>
          <a:bodyPr wrap="none" rtlCol="0">
            <a:spAutoFit/>
          </a:bodyPr>
          <a:lstStyle/>
          <a:p>
            <a:r>
              <a:rPr lang="en-US" sz="2400" b="1" dirty="0"/>
              <a:t>ROC and AUC</a:t>
            </a:r>
          </a:p>
        </p:txBody>
      </p:sp>
      <p:sp>
        <p:nvSpPr>
          <p:cNvPr id="5" name="TextBox 4"/>
          <p:cNvSpPr txBox="1"/>
          <p:nvPr/>
        </p:nvSpPr>
        <p:spPr>
          <a:xfrm>
            <a:off x="1891862" y="1303283"/>
            <a:ext cx="8583504" cy="923330"/>
          </a:xfrm>
          <a:prstGeom prst="rect">
            <a:avLst/>
          </a:prstGeom>
          <a:noFill/>
        </p:spPr>
        <p:txBody>
          <a:bodyPr wrap="none" rtlCol="0">
            <a:spAutoFit/>
          </a:bodyPr>
          <a:lstStyle/>
          <a:p>
            <a:r>
              <a:rPr lang="en-US" dirty="0"/>
              <a:t>From previous analysis, we know that </a:t>
            </a:r>
            <a:r>
              <a:rPr lang="en-US" dirty="0" err="1"/>
              <a:t>GaussianNB</a:t>
            </a:r>
            <a:r>
              <a:rPr lang="en-US" dirty="0"/>
              <a:t> method (clustering) has accuracy 84%, </a:t>
            </a:r>
            <a:endParaRPr lang="en-US" dirty="0" smtClean="0"/>
          </a:p>
          <a:p>
            <a:r>
              <a:rPr lang="en-US" dirty="0" smtClean="0"/>
              <a:t>Tuning </a:t>
            </a:r>
            <a:r>
              <a:rPr lang="en-US" dirty="0" err="1"/>
              <a:t>Hyperparameter</a:t>
            </a:r>
            <a:r>
              <a:rPr lang="en-US" dirty="0"/>
              <a:t> accuracy 90%, and Naive Bayes 86%. </a:t>
            </a:r>
            <a:endParaRPr lang="en-US" dirty="0" smtClean="0"/>
          </a:p>
          <a:p>
            <a:r>
              <a:rPr lang="en-US" dirty="0" smtClean="0"/>
              <a:t>Therefore</a:t>
            </a:r>
            <a:r>
              <a:rPr lang="en-US" dirty="0"/>
              <a:t>, Tuning </a:t>
            </a:r>
            <a:r>
              <a:rPr lang="en-US" dirty="0" err="1"/>
              <a:t>Hyperparameter</a:t>
            </a:r>
            <a:r>
              <a:rPr lang="en-US" dirty="0"/>
              <a:t> has the highest accuracy.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62" y="2881147"/>
            <a:ext cx="6146800" cy="3619500"/>
          </a:xfrm>
          <a:prstGeom prst="rect">
            <a:avLst/>
          </a:prstGeom>
        </p:spPr>
      </p:pic>
    </p:spTree>
    <p:extLst>
      <p:ext uri="{BB962C8B-B14F-4D97-AF65-F5344CB8AC3E}">
        <p14:creationId xmlns:p14="http://schemas.microsoft.com/office/powerpoint/2010/main" val="58250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5986" y="2406869"/>
            <a:ext cx="2865080" cy="769441"/>
          </a:xfrm>
          <a:prstGeom prst="rect">
            <a:avLst/>
          </a:prstGeom>
          <a:noFill/>
        </p:spPr>
        <p:txBody>
          <a:bodyPr wrap="none" rtlCol="0">
            <a:spAutoFit/>
          </a:bodyPr>
          <a:lstStyle/>
          <a:p>
            <a:r>
              <a:rPr lang="en-US" altLang="zh-CN" sz="4400" dirty="0" smtClean="0"/>
              <a:t>Thank</a:t>
            </a:r>
            <a:r>
              <a:rPr lang="zh-CN" altLang="en-US" sz="4400" dirty="0" smtClean="0"/>
              <a:t> </a:t>
            </a:r>
            <a:r>
              <a:rPr lang="en-US" altLang="zh-CN" sz="4400" dirty="0" smtClean="0"/>
              <a:t>you</a:t>
            </a:r>
            <a:r>
              <a:rPr lang="zh-CN" altLang="en-US" sz="4400" dirty="0" smtClean="0"/>
              <a:t> </a:t>
            </a:r>
            <a:r>
              <a:rPr lang="en-US" altLang="zh-CN" sz="4400" dirty="0" smtClean="0"/>
              <a:t>!</a:t>
            </a:r>
            <a:endParaRPr lang="en-US" sz="4400" dirty="0"/>
          </a:p>
        </p:txBody>
      </p:sp>
    </p:spTree>
    <p:extLst>
      <p:ext uri="{BB962C8B-B14F-4D97-AF65-F5344CB8AC3E}">
        <p14:creationId xmlns:p14="http://schemas.microsoft.com/office/powerpoint/2010/main" val="20925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a:t>Data Attribute </a:t>
            </a:r>
          </a:p>
          <a:p>
            <a:pPr indent="-228600">
              <a:lnSpc>
                <a:spcPct val="90000"/>
              </a:lnSpc>
              <a:spcAft>
                <a:spcPts val="600"/>
              </a:spcAft>
              <a:buFont typeface="Arial" panose="020B0604020202020204" pitchFamily="34" charset="0"/>
              <a:buChar char="•"/>
            </a:pPr>
            <a:r>
              <a:rPr lang="en-US" sz="2000"/>
              <a:t>10 numerical and 8 categorical attributes.</a:t>
            </a:r>
          </a:p>
          <a:p>
            <a:pPr indent="-228600">
              <a:lnSpc>
                <a:spcPct val="90000"/>
              </a:lnSpc>
              <a:spcAft>
                <a:spcPts val="600"/>
              </a:spcAft>
              <a:buFont typeface="Arial" panose="020B0604020202020204" pitchFamily="34" charset="0"/>
              <a:buChar char="•"/>
            </a:pPr>
            <a:endParaRPr lang="en-US" sz="2000"/>
          </a:p>
        </p:txBody>
      </p:sp>
      <p:sp>
        <p:nvSpPr>
          <p:cNvPr id="20" name="Rectangle 1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884785"/>
            <a:ext cx="6019331" cy="5176624"/>
          </a:xfrm>
          <a:prstGeom prst="rect">
            <a:avLst/>
          </a:prstGeom>
          <a:effectLst/>
        </p:spPr>
      </p:pic>
    </p:spTree>
    <p:extLst>
      <p:ext uri="{BB962C8B-B14F-4D97-AF65-F5344CB8AC3E}">
        <p14:creationId xmlns:p14="http://schemas.microsoft.com/office/powerpoint/2010/main" val="394403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5541" y="786665"/>
            <a:ext cx="4263923" cy="5728138"/>
          </a:xfrm>
          <a:prstGeom prst="rect">
            <a:avLst/>
          </a:prstGeom>
        </p:spPr>
        <p:txBody>
          <a:bodyPr vert="horz" lIns="91440" tIns="45720" rIns="91440" bIns="45720" rtlCol="0">
            <a:normAutofit fontScale="55000" lnSpcReduction="20000"/>
          </a:bodyPr>
          <a:lstStyle/>
          <a:p>
            <a:r>
              <a:rPr lang="en-US" sz="2500" dirty="0" smtClean="0"/>
              <a:t>"</a:t>
            </a:r>
            <a:r>
              <a:rPr lang="en-US" sz="2500" dirty="0"/>
              <a:t>Administrative” means page </a:t>
            </a:r>
            <a:r>
              <a:rPr lang="en-US" sz="2500" dirty="0" smtClean="0"/>
              <a:t>visited</a:t>
            </a:r>
            <a:r>
              <a:rPr lang="en-US" sz="2500" dirty="0"/>
              <a:t>.</a:t>
            </a:r>
          </a:p>
          <a:p>
            <a:r>
              <a:rPr lang="en-US" sz="2500" dirty="0"/>
              <a:t>"Administrative Duration” means time was spent</a:t>
            </a:r>
            <a:r>
              <a:rPr lang="en-US" sz="2500" dirty="0" smtClean="0"/>
              <a:t>.</a:t>
            </a:r>
          </a:p>
          <a:p>
            <a:endParaRPr lang="en-US" sz="1400" dirty="0"/>
          </a:p>
          <a:p>
            <a:r>
              <a:rPr lang="en-US" sz="2500" dirty="0"/>
              <a:t>"Bounce Rate" feature for a web page refers to the percentage of visitors who enter the site from that page and then leave ("bounce") without triggering any other requests to the analytics server during that session</a:t>
            </a:r>
            <a:r>
              <a:rPr lang="en-US" sz="2500" dirty="0" smtClean="0"/>
              <a:t>.</a:t>
            </a:r>
          </a:p>
          <a:p>
            <a:endParaRPr lang="en-US" sz="2500" dirty="0"/>
          </a:p>
          <a:p>
            <a:r>
              <a:rPr lang="en-US" sz="2500" dirty="0"/>
              <a:t>The value of </a:t>
            </a:r>
            <a:r>
              <a:rPr lang="en-US" sz="2500" dirty="0" smtClean="0"/>
              <a:t>“Exit Rate” </a:t>
            </a:r>
            <a:r>
              <a:rPr lang="en-US" sz="2500" dirty="0"/>
              <a:t>feature for a specific web page is calculated as for all </a:t>
            </a:r>
            <a:r>
              <a:rPr lang="en-US" sz="2500" dirty="0" smtClean="0"/>
              <a:t>page</a:t>
            </a:r>
            <a:r>
              <a:rPr lang="zh-CN" altLang="en-US" sz="2500" dirty="0" smtClean="0"/>
              <a:t> </a:t>
            </a:r>
            <a:r>
              <a:rPr lang="en-US" sz="2500" dirty="0" smtClean="0"/>
              <a:t>views </a:t>
            </a:r>
            <a:r>
              <a:rPr lang="en-US" sz="2500" dirty="0"/>
              <a:t>to the page, the percentage that were the last in the session.</a:t>
            </a:r>
          </a:p>
          <a:p>
            <a:r>
              <a:rPr lang="en-US" sz="2500" dirty="0"/>
              <a:t>The "Page Value" feature represents the average value for a web page that a user visited before completing an e-commerce transaction</a:t>
            </a:r>
            <a:r>
              <a:rPr lang="en-US" sz="2500" dirty="0" smtClean="0"/>
              <a:t>.</a:t>
            </a:r>
          </a:p>
          <a:p>
            <a:endParaRPr lang="en-US" sz="2500" dirty="0"/>
          </a:p>
          <a:p>
            <a:r>
              <a:rPr lang="en-US" sz="2500" dirty="0"/>
              <a:t>The "Special Day" feature indicates the closeness of the site visiting time to a specific special day (e.g. Mother’s Day, Valentine's Day) in which the sessions are more likely to be finalized with transaction. The value of this attribute is determined by considering the dynamics of e-commerce such as the duration between the order date and delivery date. For example, for Valentina’s day, this value takes a nonzero value between February 2 and February 12, zero before and after this date unless it is close to another special day, and its maximum value of 1 on February 8</a:t>
            </a:r>
            <a:r>
              <a:rPr lang="en-US" sz="2500" dirty="0" smtClean="0"/>
              <a:t>.</a:t>
            </a:r>
          </a:p>
          <a:p>
            <a:endParaRPr lang="en-US" sz="2500" dirty="0"/>
          </a:p>
          <a:p>
            <a:r>
              <a:rPr lang="en-US" sz="2500" dirty="0"/>
              <a:t>The dataset also includes operating system, browser, region, traffic type, visitor type as returning or new visitor, a Boolean value indicating whether the date of the visit is weekend, and month of the year</a:t>
            </a:r>
            <a:r>
              <a:rPr lang="en-US" sz="2500" dirty="0" smtClean="0"/>
              <a:t>.</a:t>
            </a:r>
            <a:endParaRPr lang="en-US" sz="2500" dirty="0"/>
          </a:p>
        </p:txBody>
      </p:sp>
      <p:sp>
        <p:nvSpPr>
          <p:cNvPr id="6" name="TextBox 5"/>
          <p:cNvSpPr txBox="1"/>
          <p:nvPr/>
        </p:nvSpPr>
        <p:spPr>
          <a:xfrm>
            <a:off x="1403498" y="244549"/>
            <a:ext cx="1945758" cy="584775"/>
          </a:xfrm>
          <a:prstGeom prst="rect">
            <a:avLst/>
          </a:prstGeom>
          <a:noFill/>
        </p:spPr>
        <p:txBody>
          <a:bodyPr wrap="square" rtlCol="0">
            <a:spAutoFit/>
          </a:bodyPr>
          <a:lstStyle/>
          <a:p>
            <a:r>
              <a:rPr lang="en-US" altLang="zh-CN" sz="3200" dirty="0" smtClean="0"/>
              <a:t>Reference</a:t>
            </a:r>
            <a:r>
              <a:rPr lang="zh-CN" altLang="en-US" sz="3200" dirty="0" smtClean="0"/>
              <a:t> ：</a:t>
            </a:r>
            <a:endParaRPr lang="en-US" sz="3200" dirty="0"/>
          </a:p>
        </p:txBody>
      </p:sp>
    </p:spTree>
    <p:extLst>
      <p:ext uri="{BB962C8B-B14F-4D97-AF65-F5344CB8AC3E}">
        <p14:creationId xmlns:p14="http://schemas.microsoft.com/office/powerpoint/2010/main" val="63933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043" y="568411"/>
            <a:ext cx="8876084" cy="1200329"/>
          </a:xfrm>
          <a:prstGeom prst="rect">
            <a:avLst/>
          </a:prstGeom>
          <a:noFill/>
        </p:spPr>
        <p:txBody>
          <a:bodyPr wrap="none" rtlCol="0">
            <a:spAutoFit/>
          </a:bodyPr>
          <a:lstStyle/>
          <a:p>
            <a:pPr fontAlgn="base"/>
            <a:r>
              <a:rPr lang="en-US" b="1" dirty="0"/>
              <a:t>Data Quality </a:t>
            </a:r>
            <a:r>
              <a:rPr lang="en-US" b="1" dirty="0" smtClean="0"/>
              <a:t>Issues</a:t>
            </a:r>
            <a:r>
              <a:rPr lang="en-US" altLang="zh-CN" b="1" dirty="0" smtClean="0"/>
              <a:t>:</a:t>
            </a:r>
            <a:r>
              <a:rPr lang="zh-CN" altLang="en-US" b="1" dirty="0" smtClean="0"/>
              <a:t> </a:t>
            </a:r>
            <a:r>
              <a:rPr lang="en-US" altLang="zh-CN" b="1" dirty="0" smtClean="0"/>
              <a:t>no</a:t>
            </a:r>
            <a:r>
              <a:rPr lang="zh-CN" altLang="en-US" b="1" dirty="0" smtClean="0"/>
              <a:t> </a:t>
            </a:r>
            <a:r>
              <a:rPr lang="en-US" altLang="zh-CN" b="1" dirty="0" smtClean="0"/>
              <a:t>missing</a:t>
            </a:r>
            <a:r>
              <a:rPr lang="zh-CN" altLang="en-US" b="1" dirty="0" smtClean="0"/>
              <a:t> </a:t>
            </a:r>
            <a:r>
              <a:rPr lang="en-US" altLang="zh-CN" b="1" dirty="0" smtClean="0"/>
              <a:t>values</a:t>
            </a:r>
            <a:r>
              <a:rPr lang="zh-CN" altLang="en-US" b="1" dirty="0" smtClean="0"/>
              <a:t> </a:t>
            </a:r>
            <a:r>
              <a:rPr lang="en-US" altLang="zh-CN" b="1" dirty="0" smtClean="0"/>
              <a:t>and</a:t>
            </a:r>
            <a:r>
              <a:rPr lang="zh-CN" altLang="en-US" b="1" dirty="0" smtClean="0"/>
              <a:t> </a:t>
            </a:r>
            <a:r>
              <a:rPr lang="en-US" altLang="zh-CN" b="1" dirty="0" smtClean="0"/>
              <a:t>125</a:t>
            </a:r>
            <a:r>
              <a:rPr lang="zh-CN" altLang="en-US" b="1" dirty="0"/>
              <a:t> </a:t>
            </a:r>
            <a:r>
              <a:rPr lang="en-US" altLang="zh-CN" b="1" dirty="0" smtClean="0"/>
              <a:t>sample</a:t>
            </a:r>
            <a:r>
              <a:rPr lang="zh-CN" altLang="en-US" b="1" dirty="0" smtClean="0"/>
              <a:t> </a:t>
            </a:r>
            <a:r>
              <a:rPr lang="en-US" altLang="zh-CN" b="1" dirty="0" smtClean="0"/>
              <a:t>size</a:t>
            </a:r>
            <a:r>
              <a:rPr lang="zh-CN" altLang="en-US" b="1" dirty="0" smtClean="0"/>
              <a:t> </a:t>
            </a:r>
            <a:r>
              <a:rPr lang="en-US" altLang="zh-CN" b="1" dirty="0" smtClean="0"/>
              <a:t>of</a:t>
            </a:r>
            <a:r>
              <a:rPr lang="zh-CN" altLang="en-US" b="1" dirty="0" smtClean="0"/>
              <a:t> </a:t>
            </a:r>
            <a:r>
              <a:rPr lang="en-US" altLang="zh-CN" b="1" dirty="0" smtClean="0"/>
              <a:t>duplicate</a:t>
            </a:r>
            <a:r>
              <a:rPr lang="zh-CN" altLang="en-US" b="1" dirty="0"/>
              <a:t> </a:t>
            </a:r>
            <a:r>
              <a:rPr lang="en-US" altLang="zh-CN" b="1" dirty="0" smtClean="0"/>
              <a:t>(total</a:t>
            </a:r>
            <a:r>
              <a:rPr lang="zh-CN" altLang="en-US" b="1" dirty="0" smtClean="0"/>
              <a:t> </a:t>
            </a:r>
            <a:r>
              <a:rPr lang="en-US" altLang="zh-CN" b="1" dirty="0" smtClean="0"/>
              <a:t>size:</a:t>
            </a:r>
            <a:r>
              <a:rPr lang="zh-CN" altLang="en-US" b="1" dirty="0" smtClean="0"/>
              <a:t> </a:t>
            </a:r>
            <a:r>
              <a:rPr lang="en-US" altLang="zh-CN" b="1" dirty="0" smtClean="0"/>
              <a:t>122,</a:t>
            </a:r>
            <a:r>
              <a:rPr lang="zh-CN" altLang="en-US" b="1" dirty="0" smtClean="0"/>
              <a:t> </a:t>
            </a:r>
            <a:r>
              <a:rPr lang="en-US" altLang="zh-CN" b="1" dirty="0" smtClean="0"/>
              <a:t>330)</a:t>
            </a:r>
            <a:endParaRPr lang="en-US" b="1" dirty="0"/>
          </a:p>
          <a:p>
            <a:pPr fontAlgn="base"/>
            <a:r>
              <a:rPr lang="en-US" dirty="0"/>
              <a:t/>
            </a:r>
            <a:br>
              <a:rPr lang="en-US" dirty="0"/>
            </a:b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27" y="1330936"/>
            <a:ext cx="3632200" cy="4521200"/>
          </a:xfrm>
          <a:prstGeom prst="rect">
            <a:avLst/>
          </a:prstGeom>
        </p:spPr>
      </p:pic>
      <p:sp>
        <p:nvSpPr>
          <p:cNvPr id="6" name="TextBox 5"/>
          <p:cNvSpPr txBox="1"/>
          <p:nvPr/>
        </p:nvSpPr>
        <p:spPr>
          <a:xfrm>
            <a:off x="4547287" y="2187146"/>
            <a:ext cx="5535490" cy="1200329"/>
          </a:xfrm>
          <a:prstGeom prst="rect">
            <a:avLst/>
          </a:prstGeom>
          <a:noFill/>
        </p:spPr>
        <p:txBody>
          <a:bodyPr wrap="none" rtlCol="0">
            <a:spAutoFit/>
          </a:bodyPr>
          <a:lstStyle/>
          <a:p>
            <a:r>
              <a:rPr lang="en-US" dirty="0" smtClean="0"/>
              <a:t>Total dataset is 12,330, but duplicate number is only 125.</a:t>
            </a:r>
          </a:p>
          <a:p>
            <a:r>
              <a:rPr lang="en-US" dirty="0" smtClean="0"/>
              <a:t> We are no very sure whether they are accidently same</a:t>
            </a:r>
            <a:r>
              <a:rPr lang="zh-CN" altLang="en-US" dirty="0" smtClean="0"/>
              <a:t>，</a:t>
            </a:r>
            <a:endParaRPr lang="en-US" dirty="0" smtClean="0"/>
          </a:p>
          <a:p>
            <a:r>
              <a:rPr lang="en-US" dirty="0" smtClean="0"/>
              <a:t> and their sample size is very small. </a:t>
            </a:r>
          </a:p>
          <a:p>
            <a:r>
              <a:rPr lang="en-US" dirty="0" smtClean="0"/>
              <a:t>Therefore, it is better that we not delete them. </a:t>
            </a:r>
            <a:endParaRPr lang="en-US" dirty="0"/>
          </a:p>
        </p:txBody>
      </p:sp>
    </p:spTree>
    <p:extLst>
      <p:ext uri="{BB962C8B-B14F-4D97-AF65-F5344CB8AC3E}">
        <p14:creationId xmlns:p14="http://schemas.microsoft.com/office/powerpoint/2010/main" val="163535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38" y="644954"/>
            <a:ext cx="8907379" cy="2617230"/>
          </a:xfrm>
          <a:prstGeom prst="rect">
            <a:avLst/>
          </a:prstGeom>
        </p:spPr>
      </p:pic>
      <p:sp>
        <p:nvSpPr>
          <p:cNvPr id="5" name="Frame 4"/>
          <p:cNvSpPr/>
          <p:nvPr/>
        </p:nvSpPr>
        <p:spPr>
          <a:xfrm>
            <a:off x="2718486" y="2631989"/>
            <a:ext cx="1408671" cy="741406"/>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708" y="3312110"/>
            <a:ext cx="5308600" cy="3556000"/>
          </a:xfrm>
          <a:prstGeom prst="rect">
            <a:avLst/>
          </a:prstGeom>
        </p:spPr>
      </p:pic>
      <p:sp>
        <p:nvSpPr>
          <p:cNvPr id="8" name="TextBox 7"/>
          <p:cNvSpPr txBox="1"/>
          <p:nvPr/>
        </p:nvSpPr>
        <p:spPr>
          <a:xfrm>
            <a:off x="807522" y="178130"/>
            <a:ext cx="4724050" cy="369332"/>
          </a:xfrm>
          <a:prstGeom prst="rect">
            <a:avLst/>
          </a:prstGeom>
          <a:noFill/>
        </p:spPr>
        <p:txBody>
          <a:bodyPr wrap="none" rtlCol="0">
            <a:spAutoFit/>
          </a:bodyPr>
          <a:lstStyle/>
          <a:p>
            <a:r>
              <a:rPr lang="en-US" altLang="zh-CN" dirty="0" smtClean="0"/>
              <a:t>Outlier</a:t>
            </a:r>
            <a:r>
              <a:rPr lang="zh-CN" altLang="en-US" dirty="0" smtClean="0"/>
              <a:t> </a:t>
            </a:r>
            <a:r>
              <a:rPr lang="en-US" altLang="zh-CN" dirty="0" smtClean="0"/>
              <a:t>remove:</a:t>
            </a:r>
            <a:r>
              <a:rPr lang="zh-CN" altLang="en-US" dirty="0" smtClean="0"/>
              <a:t> </a:t>
            </a:r>
            <a:r>
              <a:rPr lang="en-US" altLang="zh-CN" dirty="0" smtClean="0"/>
              <a:t>we</a:t>
            </a:r>
            <a:r>
              <a:rPr lang="zh-CN" altLang="en-US" dirty="0" smtClean="0"/>
              <a:t> </a:t>
            </a:r>
            <a:r>
              <a:rPr lang="en-US" altLang="zh-CN" dirty="0" smtClean="0"/>
              <a:t>remove</a:t>
            </a:r>
            <a:r>
              <a:rPr lang="zh-CN" altLang="en-US" dirty="0" smtClean="0"/>
              <a:t> </a:t>
            </a:r>
            <a:r>
              <a:rPr lang="en-US" altLang="zh-CN" dirty="0" smtClean="0"/>
              <a:t>out</a:t>
            </a:r>
            <a:r>
              <a:rPr lang="zh-CN" altLang="en-US" dirty="0" smtClean="0"/>
              <a:t> </a:t>
            </a:r>
            <a:r>
              <a:rPr lang="en-US" altLang="zh-CN" dirty="0" smtClean="0"/>
              <a:t>the</a:t>
            </a:r>
            <a:r>
              <a:rPr lang="zh-CN" altLang="en-US" dirty="0" smtClean="0"/>
              <a:t> </a:t>
            </a:r>
            <a:r>
              <a:rPr lang="en-US" altLang="zh-CN" dirty="0" smtClean="0"/>
              <a:t>last</a:t>
            </a:r>
            <a:r>
              <a:rPr lang="zh-CN" altLang="en-US" dirty="0" smtClean="0"/>
              <a:t> </a:t>
            </a:r>
            <a:r>
              <a:rPr lang="en-US" altLang="zh-CN" dirty="0" smtClean="0"/>
              <a:t>1%</a:t>
            </a:r>
            <a:r>
              <a:rPr lang="zh-CN" altLang="en-US" dirty="0" smtClean="0"/>
              <a:t> </a:t>
            </a:r>
            <a:r>
              <a:rPr lang="en-US" altLang="zh-CN" dirty="0" smtClean="0"/>
              <a:t>part.</a:t>
            </a:r>
            <a:endParaRPr lang="en-US" dirty="0"/>
          </a:p>
        </p:txBody>
      </p:sp>
    </p:spTree>
    <p:extLst>
      <p:ext uri="{BB962C8B-B14F-4D97-AF65-F5344CB8AC3E}">
        <p14:creationId xmlns:p14="http://schemas.microsoft.com/office/powerpoint/2010/main" val="207716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648929" y="629266"/>
            <a:ext cx="3505495" cy="1622321"/>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altLang="zh-CN" sz="3700" b="1" kern="1200" dirty="0">
                <a:solidFill>
                  <a:schemeClr val="tx1"/>
                </a:solidFill>
                <a:latin typeface="+mj-lt"/>
                <a:ea typeface="+mj-ea"/>
                <a:cs typeface="+mj-cs"/>
              </a:rPr>
              <a:t>Change Boolean and month </a:t>
            </a:r>
            <a:r>
              <a:rPr lang="en-US" altLang="zh-CN" sz="3700" b="1" kern="1200" dirty="0" smtClean="0">
                <a:solidFill>
                  <a:schemeClr val="tx1"/>
                </a:solidFill>
                <a:latin typeface="+mj-lt"/>
                <a:ea typeface="+mj-ea"/>
                <a:cs typeface="+mj-cs"/>
              </a:rPr>
              <a:t>strings </a:t>
            </a:r>
            <a:r>
              <a:rPr lang="en-US" altLang="zh-CN" sz="3700" b="1" kern="1200" dirty="0">
                <a:solidFill>
                  <a:schemeClr val="tx1"/>
                </a:solidFill>
                <a:latin typeface="+mj-lt"/>
                <a:ea typeface="+mj-ea"/>
                <a:cs typeface="+mj-cs"/>
              </a:rPr>
              <a:t>to integers</a:t>
            </a:r>
            <a:endParaRPr lang="en-US" sz="3700" b="1" kern="1200" dirty="0">
              <a:solidFill>
                <a:schemeClr val="tx1"/>
              </a:solidFill>
              <a:latin typeface="+mj-lt"/>
              <a:ea typeface="+mj-ea"/>
              <a:cs typeface="+mj-cs"/>
            </a:endParaRPr>
          </a:p>
        </p:txBody>
      </p:sp>
      <p:sp>
        <p:nvSpPr>
          <p:cNvPr id="4" name="TextBox 3"/>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r>
              <a:rPr lang="en-US" sz="1600" dirty="0"/>
              <a:t>For better analysis, </a:t>
            </a:r>
          </a:p>
          <a:p>
            <a:pPr indent="-228600">
              <a:lnSpc>
                <a:spcPct val="90000"/>
              </a:lnSpc>
              <a:spcAft>
                <a:spcPts val="600"/>
              </a:spcAft>
              <a:buFont typeface="Arial" panose="020B0604020202020204" pitchFamily="34" charset="0"/>
              <a:buChar char="•"/>
            </a:pPr>
            <a:r>
              <a:rPr lang="en-US" sz="1600" dirty="0"/>
              <a:t>We change the value of weekend and revenue from </a:t>
            </a:r>
            <a:r>
              <a:rPr lang="en-US" sz="1600" dirty="0" err="1"/>
              <a:t>b</a:t>
            </a:r>
            <a:r>
              <a:rPr lang="en-US" altLang="zh-CN" sz="1600" dirty="0" err="1"/>
              <a:t>oolean</a:t>
            </a:r>
            <a:r>
              <a:rPr lang="en-US" sz="1600" dirty="0"/>
              <a:t> to 1 or 0</a:t>
            </a:r>
            <a:r>
              <a:rPr lang="en-US" sz="1600" dirty="0" smtClean="0"/>
              <a:t>.</a:t>
            </a:r>
          </a:p>
          <a:p>
            <a:pPr>
              <a:lnSpc>
                <a:spcPct val="90000"/>
              </a:lnSpc>
              <a:spcAft>
                <a:spcPts val="600"/>
              </a:spcAft>
            </a:pPr>
            <a:r>
              <a:rPr lang="en-US" sz="1600" dirty="0" smtClean="0"/>
              <a:t>( </a:t>
            </a:r>
            <a:r>
              <a:rPr lang="en-US" sz="1600" dirty="0"/>
              <a:t>1's indicates weekends and 0's means not weekend.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For Visitor Type, which includes '</a:t>
            </a:r>
            <a:r>
              <a:rPr lang="en-US" sz="1600" dirty="0" err="1"/>
              <a:t>Returning_Visitor</a:t>
            </a:r>
            <a:r>
              <a:rPr lang="en-US" sz="1600" dirty="0"/>
              <a:t>' and '</a:t>
            </a:r>
            <a:r>
              <a:rPr lang="en-US" sz="1600" dirty="0" err="1"/>
              <a:t>New_Visitor</a:t>
            </a:r>
            <a:r>
              <a:rPr lang="en-US" sz="1600" dirty="0"/>
              <a:t>', to 1 and </a:t>
            </a:r>
            <a:r>
              <a:rPr lang="en-US" altLang="zh-CN" sz="1600" dirty="0"/>
              <a:t>0.</a:t>
            </a:r>
            <a:endParaRPr lang="en-US" sz="1600" dirty="0"/>
          </a:p>
          <a:p>
            <a:pPr>
              <a:lnSpc>
                <a:spcPct val="90000"/>
              </a:lnSpc>
              <a:spcAft>
                <a:spcPts val="600"/>
              </a:spcAft>
            </a:pPr>
            <a:r>
              <a:rPr lang="en-US" sz="1600" dirty="0"/>
              <a:t> (1's indicates returning visitor, and 0's indicates new visitor.)</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altLang="zh-CN" sz="1600" dirty="0"/>
              <a:t>We </a:t>
            </a:r>
            <a:r>
              <a:rPr lang="en-US" altLang="zh-CN" sz="1600" dirty="0" err="1"/>
              <a:t>alse</a:t>
            </a:r>
            <a:r>
              <a:rPr lang="en-US" altLang="zh-CN" sz="1600" dirty="0"/>
              <a:t> </a:t>
            </a:r>
            <a:r>
              <a:rPr lang="en-US" sz="1600" dirty="0"/>
              <a:t>change the month </a:t>
            </a:r>
            <a:r>
              <a:rPr lang="en-US" altLang="zh-CN" sz="1600" dirty="0"/>
              <a:t>string </a:t>
            </a:r>
            <a:r>
              <a:rPr lang="en-US" sz="1600" dirty="0"/>
              <a:t>values to int</a:t>
            </a:r>
            <a:r>
              <a:rPr lang="en-US" altLang="zh-CN" sz="1600" dirty="0"/>
              <a:t>egers (1-12).</a:t>
            </a:r>
            <a:endParaRPr lang="en-US" sz="1600" dirty="0"/>
          </a:p>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endParaRPr lang="en-US" sz="1600" dirty="0"/>
          </a:p>
        </p:txBody>
      </p:sp>
      <p:sp>
        <p:nvSpPr>
          <p:cNvPr id="12" name="Rectangle 11">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936" y="807593"/>
            <a:ext cx="5695182" cy="5239568"/>
          </a:xfrm>
          <a:prstGeom prst="rect">
            <a:avLst/>
          </a:prstGeom>
          <a:effectLst/>
        </p:spPr>
      </p:pic>
      <p:sp>
        <p:nvSpPr>
          <p:cNvPr id="5" name="TextBox 4"/>
          <p:cNvSpPr txBox="1"/>
          <p:nvPr/>
        </p:nvSpPr>
        <p:spPr>
          <a:xfrm>
            <a:off x="9733172" y="174857"/>
            <a:ext cx="2196948" cy="1015663"/>
          </a:xfrm>
          <a:prstGeom prst="rect">
            <a:avLst/>
          </a:prstGeom>
          <a:noFill/>
        </p:spPr>
        <p:txBody>
          <a:bodyPr wrap="square" rtlCol="0">
            <a:spAutoFit/>
          </a:bodyPr>
          <a:lstStyle/>
          <a:p>
            <a:pPr>
              <a:spcAft>
                <a:spcPts val="600"/>
              </a:spcAft>
            </a:pPr>
            <a:r>
              <a:rPr lang="en-US" altLang="zh-CN" sz="6000" dirty="0"/>
              <a:t>1</a:t>
            </a:r>
            <a:r>
              <a:rPr lang="zh-CN" altLang="en-US" sz="6000" dirty="0"/>
              <a:t>  </a:t>
            </a:r>
            <a:r>
              <a:rPr lang="en-US" altLang="zh-CN" sz="6000" dirty="0" smtClean="0"/>
              <a:t>,</a:t>
            </a:r>
            <a:r>
              <a:rPr lang="zh-CN" altLang="en-US" sz="6000" dirty="0" smtClean="0"/>
              <a:t> </a:t>
            </a:r>
            <a:r>
              <a:rPr lang="en-US" altLang="zh-CN" sz="6000" dirty="0" smtClean="0"/>
              <a:t>0</a:t>
            </a:r>
            <a:endParaRPr lang="en-US" sz="6000" dirty="0"/>
          </a:p>
        </p:txBody>
      </p:sp>
    </p:spTree>
    <p:extLst>
      <p:ext uri="{BB962C8B-B14F-4D97-AF65-F5344CB8AC3E}">
        <p14:creationId xmlns:p14="http://schemas.microsoft.com/office/powerpoint/2010/main" val="7972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705" y="-840260"/>
            <a:ext cx="8776386" cy="7834183"/>
          </a:xfrm>
          <a:prstGeom prst="rect">
            <a:avLst/>
          </a:prstGeom>
        </p:spPr>
      </p:pic>
      <p:sp>
        <p:nvSpPr>
          <p:cNvPr id="5" name="TextBox 4"/>
          <p:cNvSpPr txBox="1"/>
          <p:nvPr/>
        </p:nvSpPr>
        <p:spPr>
          <a:xfrm>
            <a:off x="247135" y="963827"/>
            <a:ext cx="4294445" cy="2308324"/>
          </a:xfrm>
          <a:prstGeom prst="rect">
            <a:avLst/>
          </a:prstGeom>
          <a:noFill/>
        </p:spPr>
        <p:txBody>
          <a:bodyPr wrap="none" rtlCol="0">
            <a:spAutoFit/>
          </a:bodyPr>
          <a:lstStyle/>
          <a:p>
            <a:r>
              <a:rPr lang="en-US" b="1" dirty="0"/>
              <a:t>From </a:t>
            </a:r>
            <a:r>
              <a:rPr lang="en-US" altLang="zh-CN" b="1" dirty="0" err="1" smtClean="0"/>
              <a:t>H</a:t>
            </a:r>
            <a:r>
              <a:rPr lang="en-US" b="1" dirty="0" err="1" smtClean="0"/>
              <a:t>eatmap</a:t>
            </a:r>
            <a:r>
              <a:rPr lang="en-US" b="1" dirty="0"/>
              <a:t>, Revenue has the strongest </a:t>
            </a:r>
            <a:endParaRPr lang="en-US" b="1" dirty="0" smtClean="0"/>
          </a:p>
          <a:p>
            <a:r>
              <a:rPr lang="en-US" b="1" dirty="0" smtClean="0"/>
              <a:t>correlation </a:t>
            </a:r>
            <a:r>
              <a:rPr lang="en-US" b="1" dirty="0"/>
              <a:t>with </a:t>
            </a:r>
            <a:r>
              <a:rPr lang="en-US" b="1" dirty="0" smtClean="0"/>
              <a:t>page</a:t>
            </a:r>
            <a:r>
              <a:rPr lang="zh-CN" altLang="en-US" b="1" dirty="0" smtClean="0"/>
              <a:t> </a:t>
            </a:r>
            <a:r>
              <a:rPr lang="en-US" b="1" dirty="0" smtClean="0"/>
              <a:t>values</a:t>
            </a:r>
            <a:r>
              <a:rPr lang="en-US" b="1" dirty="0"/>
              <a:t>. </a:t>
            </a:r>
            <a:endParaRPr lang="en-US" b="1" dirty="0" smtClean="0"/>
          </a:p>
          <a:p>
            <a:r>
              <a:rPr lang="en-US" altLang="zh-CN" b="1" dirty="0" smtClean="0"/>
              <a:t>It</a:t>
            </a:r>
            <a:r>
              <a:rPr lang="zh-CN" altLang="en-US" b="1" dirty="0" smtClean="0"/>
              <a:t> </a:t>
            </a:r>
            <a:r>
              <a:rPr lang="en-US" b="1" dirty="0" smtClean="0"/>
              <a:t>has </a:t>
            </a:r>
            <a:r>
              <a:rPr lang="en-US" b="1" dirty="0"/>
              <a:t>moderate correlations with </a:t>
            </a:r>
            <a:r>
              <a:rPr lang="en-US" b="1" dirty="0" smtClean="0"/>
              <a:t>webpage</a:t>
            </a:r>
          </a:p>
          <a:p>
            <a:r>
              <a:rPr lang="en-US" b="1" dirty="0" smtClean="0"/>
              <a:t> visited </a:t>
            </a:r>
            <a:r>
              <a:rPr lang="en-US" b="1" dirty="0"/>
              <a:t>and duration spent on the </a:t>
            </a:r>
            <a:endParaRPr lang="en-US" b="1" dirty="0" smtClean="0"/>
          </a:p>
          <a:p>
            <a:r>
              <a:rPr lang="en-US" b="1" dirty="0" smtClean="0"/>
              <a:t>information,</a:t>
            </a:r>
            <a:r>
              <a:rPr lang="zh-CN" altLang="en-US" b="1" dirty="0" smtClean="0"/>
              <a:t> </a:t>
            </a:r>
            <a:r>
              <a:rPr lang="en-US" b="1" dirty="0" smtClean="0"/>
              <a:t>administration</a:t>
            </a:r>
            <a:r>
              <a:rPr lang="en-US" b="1" dirty="0"/>
              <a:t>, </a:t>
            </a:r>
            <a:endParaRPr lang="en-US" b="1" dirty="0" smtClean="0"/>
          </a:p>
          <a:p>
            <a:r>
              <a:rPr lang="en-US" b="1" dirty="0" smtClean="0"/>
              <a:t>Product</a:t>
            </a:r>
            <a:r>
              <a:rPr lang="zh-CN" altLang="en-US" b="1" dirty="0" smtClean="0"/>
              <a:t> </a:t>
            </a:r>
            <a:r>
              <a:rPr lang="en-US" b="1" dirty="0" smtClean="0"/>
              <a:t>related </a:t>
            </a:r>
            <a:r>
              <a:rPr lang="en-US" b="1" dirty="0"/>
              <a:t>pages. </a:t>
            </a:r>
            <a:endParaRPr lang="en-US" b="1" dirty="0" smtClean="0"/>
          </a:p>
          <a:p>
            <a:r>
              <a:rPr lang="en-US" b="1" dirty="0" smtClean="0"/>
              <a:t>For </a:t>
            </a:r>
            <a:r>
              <a:rPr lang="en-US" b="1" dirty="0"/>
              <a:t>more precise detail analysis, </a:t>
            </a:r>
            <a:endParaRPr lang="en-US" b="1" dirty="0" smtClean="0"/>
          </a:p>
          <a:p>
            <a:r>
              <a:rPr lang="en-US" b="1" dirty="0" smtClean="0"/>
              <a:t>we </a:t>
            </a:r>
            <a:r>
              <a:rPr lang="en-US" b="1" dirty="0"/>
              <a:t>use </a:t>
            </a:r>
            <a:r>
              <a:rPr lang="en-US" b="1" dirty="0" err="1"/>
              <a:t>corr</a:t>
            </a:r>
            <a:r>
              <a:rPr lang="en-US" b="1" dirty="0"/>
              <a:t>() function.</a:t>
            </a:r>
          </a:p>
        </p:txBody>
      </p:sp>
    </p:spTree>
    <p:extLst>
      <p:ext uri="{BB962C8B-B14F-4D97-AF65-F5344CB8AC3E}">
        <p14:creationId xmlns:p14="http://schemas.microsoft.com/office/powerpoint/2010/main" val="91509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133" y="1280984"/>
            <a:ext cx="5207000" cy="4419600"/>
          </a:xfrm>
          <a:prstGeom prst="rect">
            <a:avLst/>
          </a:prstGeom>
        </p:spPr>
      </p:pic>
      <p:sp>
        <p:nvSpPr>
          <p:cNvPr id="5" name="TextBox 4"/>
          <p:cNvSpPr txBox="1"/>
          <p:nvPr/>
        </p:nvSpPr>
        <p:spPr>
          <a:xfrm>
            <a:off x="1408670" y="1000897"/>
            <a:ext cx="4717061" cy="2585323"/>
          </a:xfrm>
          <a:prstGeom prst="rect">
            <a:avLst/>
          </a:prstGeom>
          <a:noFill/>
        </p:spPr>
        <p:txBody>
          <a:bodyPr wrap="none" rtlCol="0">
            <a:spAutoFit/>
          </a:bodyPr>
          <a:lstStyle/>
          <a:p>
            <a:r>
              <a:rPr lang="en-US" altLang="zh-CN" dirty="0" smtClean="0"/>
              <a:t>Their</a:t>
            </a:r>
            <a:r>
              <a:rPr lang="zh-CN" altLang="en-US" dirty="0" smtClean="0"/>
              <a:t> </a:t>
            </a:r>
            <a:r>
              <a:rPr lang="en-US" altLang="zh-CN" dirty="0" smtClean="0"/>
              <a:t>correlation</a:t>
            </a:r>
            <a:r>
              <a:rPr lang="zh-CN" altLang="en-US" dirty="0" smtClean="0"/>
              <a:t> </a:t>
            </a:r>
            <a:r>
              <a:rPr lang="en-US" altLang="zh-CN" dirty="0" smtClean="0"/>
              <a:t>with</a:t>
            </a:r>
            <a:r>
              <a:rPr lang="zh-CN" altLang="en-US" dirty="0" smtClean="0"/>
              <a:t> </a:t>
            </a:r>
            <a:r>
              <a:rPr lang="en-US" altLang="zh-CN" dirty="0" smtClean="0"/>
              <a:t>Revenue</a:t>
            </a:r>
            <a:r>
              <a:rPr lang="zh-CN" altLang="en-US" dirty="0" smtClean="0"/>
              <a:t> </a:t>
            </a:r>
            <a:r>
              <a:rPr lang="en-US" altLang="zh-CN" dirty="0" smtClean="0"/>
              <a:t>:</a:t>
            </a:r>
            <a:r>
              <a:rPr lang="zh-CN" altLang="en-US" dirty="0" smtClean="0"/>
              <a:t> </a:t>
            </a:r>
            <a:endParaRPr lang="en-US" altLang="zh-CN" dirty="0" smtClean="0"/>
          </a:p>
          <a:p>
            <a:endParaRPr lang="en-US" dirty="0"/>
          </a:p>
          <a:p>
            <a:r>
              <a:rPr lang="en-US" dirty="0" smtClean="0"/>
              <a:t>We delete </a:t>
            </a:r>
            <a:r>
              <a:rPr lang="en-US" dirty="0" err="1" smtClean="0"/>
              <a:t>TrafficType</a:t>
            </a:r>
            <a:r>
              <a:rPr lang="en-US" dirty="0" smtClean="0"/>
              <a:t>, Region, </a:t>
            </a:r>
          </a:p>
          <a:p>
            <a:r>
              <a:rPr lang="en-US" dirty="0" smtClean="0"/>
              <a:t>Operating Systems, Brower, Weekend,</a:t>
            </a:r>
          </a:p>
          <a:p>
            <a:r>
              <a:rPr lang="en-US" dirty="0" smtClean="0"/>
              <a:t> as they have very low correlation with revenue.</a:t>
            </a:r>
          </a:p>
          <a:p>
            <a:endParaRPr lang="en-US" dirty="0"/>
          </a:p>
          <a:p>
            <a:endParaRPr lang="en-US" dirty="0" smtClean="0"/>
          </a:p>
          <a:p>
            <a:r>
              <a:rPr lang="en-US" altLang="zh-CN" dirty="0" smtClean="0"/>
              <a:t>Then,</a:t>
            </a:r>
            <a:r>
              <a:rPr lang="zh-CN" altLang="en-US" dirty="0" smtClean="0"/>
              <a:t> </a:t>
            </a:r>
            <a:r>
              <a:rPr lang="en-US" altLang="zh-CN" dirty="0" smtClean="0"/>
              <a:t>we</a:t>
            </a:r>
            <a:r>
              <a:rPr lang="zh-CN" altLang="en-US" dirty="0" smtClean="0"/>
              <a:t> </a:t>
            </a:r>
            <a:r>
              <a:rPr lang="en-US" altLang="zh-CN" dirty="0"/>
              <a:t>s</a:t>
            </a:r>
            <a:r>
              <a:rPr lang="en-US" altLang="zh-CN" dirty="0" smtClean="0"/>
              <a:t>tandardize dataset</a:t>
            </a:r>
            <a:r>
              <a:rPr lang="zh-CN" altLang="en-US" dirty="0" smtClean="0"/>
              <a:t> </a:t>
            </a:r>
            <a:r>
              <a:rPr lang="en-US" altLang="zh-CN" dirty="0" smtClean="0"/>
              <a:t>for</a:t>
            </a:r>
            <a:r>
              <a:rPr lang="zh-CN" altLang="en-US" dirty="0" smtClean="0"/>
              <a:t> </a:t>
            </a:r>
            <a:r>
              <a:rPr lang="en-US" altLang="zh-CN" dirty="0" smtClean="0"/>
              <a:t>better</a:t>
            </a:r>
            <a:r>
              <a:rPr lang="zh-CN" altLang="en-US" dirty="0" smtClean="0"/>
              <a:t> </a:t>
            </a:r>
            <a:r>
              <a:rPr lang="en-US" altLang="zh-CN" dirty="0" smtClean="0"/>
              <a:t>analysis</a:t>
            </a:r>
            <a:r>
              <a:rPr lang="en-US" altLang="zh-CN" dirty="0"/>
              <a:t>.</a:t>
            </a:r>
            <a:endParaRPr lang="en-US" altLang="zh-CN" dirty="0" smtClean="0"/>
          </a:p>
          <a:p>
            <a:endParaRPr lang="en-US" dirty="0"/>
          </a:p>
        </p:txBody>
      </p:sp>
    </p:spTree>
    <p:extLst>
      <p:ext uri="{BB962C8B-B14F-4D97-AF65-F5344CB8AC3E}">
        <p14:creationId xmlns:p14="http://schemas.microsoft.com/office/powerpoint/2010/main" val="2563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0011" y="617838"/>
            <a:ext cx="3506344" cy="707886"/>
          </a:xfrm>
          <a:prstGeom prst="rect">
            <a:avLst/>
          </a:prstGeom>
          <a:noFill/>
        </p:spPr>
        <p:txBody>
          <a:bodyPr wrap="none" rtlCol="0">
            <a:spAutoFit/>
          </a:bodyPr>
          <a:lstStyle/>
          <a:p>
            <a:r>
              <a:rPr lang="en-US" altLang="zh-CN" sz="4000" dirty="0" smtClean="0"/>
              <a:t>Clustering</a:t>
            </a:r>
            <a:r>
              <a:rPr lang="zh-CN" altLang="en-US" dirty="0" smtClean="0"/>
              <a:t> </a:t>
            </a:r>
            <a:r>
              <a:rPr lang="en-US" altLang="zh-CN" dirty="0" smtClean="0"/>
              <a:t>:</a:t>
            </a:r>
            <a:r>
              <a:rPr lang="zh-CN" altLang="en-US" dirty="0" smtClean="0"/>
              <a:t> </a:t>
            </a:r>
            <a:r>
              <a:rPr lang="en-US" altLang="zh-CN" sz="2400" dirty="0" smtClean="0"/>
              <a:t>k-mean</a:t>
            </a:r>
            <a:r>
              <a:rPr lang="zh-CN" altLang="en-US" sz="2400"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00" y="1325724"/>
            <a:ext cx="6324600" cy="3517900"/>
          </a:xfrm>
          <a:prstGeom prst="rect">
            <a:avLst/>
          </a:prstGeom>
        </p:spPr>
      </p:pic>
      <p:sp>
        <p:nvSpPr>
          <p:cNvPr id="6" name="TextBox 5"/>
          <p:cNvSpPr txBox="1"/>
          <p:nvPr/>
        </p:nvSpPr>
        <p:spPr>
          <a:xfrm>
            <a:off x="6758152" y="1597572"/>
            <a:ext cx="4698274" cy="923330"/>
          </a:xfrm>
          <a:prstGeom prst="rect">
            <a:avLst/>
          </a:prstGeom>
          <a:noFill/>
        </p:spPr>
        <p:txBody>
          <a:bodyPr wrap="none" rtlCol="0">
            <a:spAutoFit/>
          </a:bodyPr>
          <a:lstStyle/>
          <a:p>
            <a:r>
              <a:rPr lang="en-US" dirty="0"/>
              <a:t>We can't clearly see the elbow point, </a:t>
            </a:r>
            <a:endParaRPr lang="en-US" dirty="0" smtClean="0"/>
          </a:p>
          <a:p>
            <a:r>
              <a:rPr lang="en-US" altLang="zh-CN" dirty="0"/>
              <a:t>T</a:t>
            </a:r>
            <a:r>
              <a:rPr lang="en-US" dirty="0" smtClean="0"/>
              <a:t>herefore</a:t>
            </a:r>
            <a:r>
              <a:rPr lang="en-US" dirty="0"/>
              <a:t>, we will use a Python package, kneed</a:t>
            </a:r>
            <a:r>
              <a:rPr lang="en-US" dirty="0" smtClean="0"/>
              <a:t>,</a:t>
            </a:r>
          </a:p>
          <a:p>
            <a:r>
              <a:rPr lang="en-US" dirty="0" smtClean="0"/>
              <a:t> </a:t>
            </a:r>
            <a:r>
              <a:rPr lang="en-US" dirty="0"/>
              <a:t>to identify the elbow point programmatically</a:t>
            </a:r>
          </a:p>
        </p:txBody>
      </p:sp>
      <p:sp>
        <p:nvSpPr>
          <p:cNvPr id="7" name="TextBox 6"/>
          <p:cNvSpPr txBox="1"/>
          <p:nvPr/>
        </p:nvSpPr>
        <p:spPr>
          <a:xfrm>
            <a:off x="7073462" y="3037490"/>
            <a:ext cx="1531894" cy="369332"/>
          </a:xfrm>
          <a:prstGeom prst="rect">
            <a:avLst/>
          </a:prstGeom>
          <a:noFill/>
        </p:spPr>
        <p:txBody>
          <a:bodyPr wrap="none" rtlCol="0">
            <a:spAutoFit/>
          </a:bodyPr>
          <a:lstStyle/>
          <a:p>
            <a:r>
              <a:rPr lang="en-US" altLang="zh-CN" dirty="0" smtClean="0"/>
              <a:t>Optimal</a:t>
            </a:r>
            <a:r>
              <a:rPr lang="zh-CN" altLang="en-US" dirty="0" smtClean="0"/>
              <a:t> </a:t>
            </a:r>
            <a:r>
              <a:rPr lang="en-US" altLang="zh-CN" dirty="0" smtClean="0"/>
              <a:t>K</a:t>
            </a:r>
            <a:r>
              <a:rPr lang="zh-CN" altLang="en-US" dirty="0" smtClean="0"/>
              <a:t> </a:t>
            </a:r>
            <a:r>
              <a:rPr lang="en-US" altLang="zh-CN" dirty="0" smtClean="0"/>
              <a:t>is</a:t>
            </a:r>
            <a:r>
              <a:rPr lang="zh-CN" altLang="en-US" dirty="0" smtClean="0"/>
              <a:t> </a:t>
            </a:r>
            <a:r>
              <a:rPr lang="en-US" altLang="zh-CN" dirty="0" smtClean="0"/>
              <a:t>4.</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875" y="3511173"/>
            <a:ext cx="4813739" cy="3012404"/>
          </a:xfrm>
          <a:prstGeom prst="rect">
            <a:avLst/>
          </a:prstGeom>
        </p:spPr>
      </p:pic>
    </p:spTree>
    <p:extLst>
      <p:ext uri="{BB962C8B-B14F-4D97-AF65-F5344CB8AC3E}">
        <p14:creationId xmlns:p14="http://schemas.microsoft.com/office/powerpoint/2010/main" val="1140423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667</Words>
  <Application>Microsoft Macintosh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DengXian</vt:lpstr>
      <vt:lpstr>DengXian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Junyi Li</dc:creator>
  <cp:lastModifiedBy>Junyi Li</cp:lastModifiedBy>
  <cp:revision>15</cp:revision>
  <dcterms:created xsi:type="dcterms:W3CDTF">2021-06-11T19:42:53Z</dcterms:created>
  <dcterms:modified xsi:type="dcterms:W3CDTF">2021-06-13T13:55:08Z</dcterms:modified>
</cp:coreProperties>
</file>