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8"/>
  </p:notesMasterIdLst>
  <p:sldIdLst>
    <p:sldId id="261" r:id="rId5"/>
    <p:sldId id="282" r:id="rId6"/>
    <p:sldId id="263" r:id="rId7"/>
    <p:sldId id="264" r:id="rId8"/>
    <p:sldId id="266" r:id="rId9"/>
    <p:sldId id="267" r:id="rId10"/>
    <p:sldId id="268" r:id="rId11"/>
    <p:sldId id="269" r:id="rId12"/>
    <p:sldId id="270" r:id="rId13"/>
    <p:sldId id="272" r:id="rId14"/>
    <p:sldId id="273" r:id="rId15"/>
    <p:sldId id="271" r:id="rId16"/>
    <p:sldId id="279" r:id="rId17"/>
  </p:sldIdLst>
  <p:sldSz cx="12192000" cy="6858000"/>
  <p:notesSz cx="6858000" cy="931386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490"/>
    <a:srgbClr val="F2C811"/>
    <a:srgbClr val="25B064"/>
    <a:srgbClr val="2085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2895D3-2637-42E0-8DFC-1A7C6BDF5CB4}" v="314" dt="2025-07-01T13:29:21.1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38" autoAdjust="0"/>
    <p:restoredTop sz="96247" autoAdjust="0"/>
  </p:normalViewPr>
  <p:slideViewPr>
    <p:cSldViewPr snapToGrid="0">
      <p:cViewPr varScale="1">
        <p:scale>
          <a:sx n="106" d="100"/>
          <a:sy n="106" d="100"/>
        </p:scale>
        <p:origin x="798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sa McDonough" userId="eb5b2c40-716a-4e6f-ad7f-656ea87cb290" providerId="ADAL" clId="{262895D3-2637-42E0-8DFC-1A7C6BDF5CB4}"/>
    <pc:docChg chg="undo custSel addSld delSld modSld">
      <pc:chgData name="Lisa McDonough" userId="eb5b2c40-716a-4e6f-ad7f-656ea87cb290" providerId="ADAL" clId="{262895D3-2637-42E0-8DFC-1A7C6BDF5CB4}" dt="2025-07-01T13:29:28.839" v="867" actId="122"/>
      <pc:docMkLst>
        <pc:docMk/>
      </pc:docMkLst>
      <pc:sldChg chg="modSp del mod">
        <pc:chgData name="Lisa McDonough" userId="eb5b2c40-716a-4e6f-ad7f-656ea87cb290" providerId="ADAL" clId="{262895D3-2637-42E0-8DFC-1A7C6BDF5CB4}" dt="2025-07-01T13:12:04.376" v="841" actId="2696"/>
        <pc:sldMkLst>
          <pc:docMk/>
          <pc:sldMk cId="3103184245" sldId="280"/>
        </pc:sldMkLst>
        <pc:graphicFrameChg chg="mod">
          <ac:chgData name="Lisa McDonough" userId="eb5b2c40-716a-4e6f-ad7f-656ea87cb290" providerId="ADAL" clId="{262895D3-2637-42E0-8DFC-1A7C6BDF5CB4}" dt="2025-07-01T13:11:11.527" v="840" actId="14100"/>
          <ac:graphicFrameMkLst>
            <pc:docMk/>
            <pc:sldMk cId="3103184245" sldId="280"/>
            <ac:graphicFrameMk id="13" creationId="{4C892546-9495-5D70-5B0E-A55C70F84FA6}"/>
          </ac:graphicFrameMkLst>
        </pc:graphicFrameChg>
      </pc:sldChg>
      <pc:sldChg chg="addSp delSp modSp mod modAnim">
        <pc:chgData name="Lisa McDonough" userId="eb5b2c40-716a-4e6f-ad7f-656ea87cb290" providerId="ADAL" clId="{262895D3-2637-42E0-8DFC-1A7C6BDF5CB4}" dt="2025-07-01T13:29:28.839" v="867" actId="122"/>
        <pc:sldMkLst>
          <pc:docMk/>
          <pc:sldMk cId="1706164906" sldId="282"/>
        </pc:sldMkLst>
        <pc:spChg chg="mod">
          <ac:chgData name="Lisa McDonough" userId="eb5b2c40-716a-4e6f-ad7f-656ea87cb290" providerId="ADAL" clId="{262895D3-2637-42E0-8DFC-1A7C6BDF5CB4}" dt="2025-07-01T13:29:28.839" v="867" actId="122"/>
          <ac:spMkLst>
            <pc:docMk/>
            <pc:sldMk cId="1706164906" sldId="282"/>
            <ac:spMk id="3" creationId="{78169376-F2C2-BFB5-F51D-92DC7EFF0D25}"/>
          </ac:spMkLst>
        </pc:spChg>
        <pc:spChg chg="mod">
          <ac:chgData name="Lisa McDonough" userId="eb5b2c40-716a-4e6f-ad7f-656ea87cb290" providerId="ADAL" clId="{262895D3-2637-42E0-8DFC-1A7C6BDF5CB4}" dt="2025-07-01T13:01:18.554" v="415" actId="1076"/>
          <ac:spMkLst>
            <pc:docMk/>
            <pc:sldMk cId="1706164906" sldId="282"/>
            <ac:spMk id="5" creationId="{B4612BC6-4793-29CB-1BD3-D4AA30D471AB}"/>
          </ac:spMkLst>
        </pc:spChg>
        <pc:spChg chg="add del mod">
          <ac:chgData name="Lisa McDonough" userId="eb5b2c40-716a-4e6f-ad7f-656ea87cb290" providerId="ADAL" clId="{262895D3-2637-42E0-8DFC-1A7C6BDF5CB4}" dt="2025-07-01T12:42:46.720" v="83"/>
          <ac:spMkLst>
            <pc:docMk/>
            <pc:sldMk cId="1706164906" sldId="282"/>
            <ac:spMk id="8" creationId="{B1C4D447-F8D2-C20B-849C-21ADD793054F}"/>
          </ac:spMkLst>
        </pc:spChg>
        <pc:spChg chg="mod">
          <ac:chgData name="Lisa McDonough" userId="eb5b2c40-716a-4e6f-ad7f-656ea87cb290" providerId="ADAL" clId="{262895D3-2637-42E0-8DFC-1A7C6BDF5CB4}" dt="2025-07-01T13:03:21.584" v="518" actId="1036"/>
          <ac:spMkLst>
            <pc:docMk/>
            <pc:sldMk cId="1706164906" sldId="282"/>
            <ac:spMk id="10" creationId="{652F436D-5BFC-15F9-C680-68AB547C4A92}"/>
          </ac:spMkLst>
        </pc:spChg>
        <pc:spChg chg="mod">
          <ac:chgData name="Lisa McDonough" userId="eb5b2c40-716a-4e6f-ad7f-656ea87cb290" providerId="ADAL" clId="{262895D3-2637-42E0-8DFC-1A7C6BDF5CB4}" dt="2025-07-01T12:38:19.075" v="13" actId="1076"/>
          <ac:spMkLst>
            <pc:docMk/>
            <pc:sldMk cId="1706164906" sldId="282"/>
            <ac:spMk id="12" creationId="{CA0138A7-F053-E1F8-E9DC-7D23E885CFDF}"/>
          </ac:spMkLst>
        </pc:spChg>
        <pc:spChg chg="add mod">
          <ac:chgData name="Lisa McDonough" userId="eb5b2c40-716a-4e6f-ad7f-656ea87cb290" providerId="ADAL" clId="{262895D3-2637-42E0-8DFC-1A7C6BDF5CB4}" dt="2025-07-01T13:27:28.772" v="851" actId="14100"/>
          <ac:spMkLst>
            <pc:docMk/>
            <pc:sldMk cId="1706164906" sldId="282"/>
            <ac:spMk id="13" creationId="{57C330C4-334C-32F8-62D3-E307C2E44527}"/>
          </ac:spMkLst>
        </pc:spChg>
        <pc:spChg chg="add mod">
          <ac:chgData name="Lisa McDonough" userId="eb5b2c40-716a-4e6f-ad7f-656ea87cb290" providerId="ADAL" clId="{262895D3-2637-42E0-8DFC-1A7C6BDF5CB4}" dt="2025-07-01T13:01:33.861" v="417" actId="1076"/>
          <ac:spMkLst>
            <pc:docMk/>
            <pc:sldMk cId="1706164906" sldId="282"/>
            <ac:spMk id="14" creationId="{35533470-547D-CAC3-002A-1FC7353C6F6E}"/>
          </ac:spMkLst>
        </pc:spChg>
        <pc:spChg chg="add mod">
          <ac:chgData name="Lisa McDonough" userId="eb5b2c40-716a-4e6f-ad7f-656ea87cb290" providerId="ADAL" clId="{262895D3-2637-42E0-8DFC-1A7C6BDF5CB4}" dt="2025-07-01T13:09:50.681" v="839" actId="1076"/>
          <ac:spMkLst>
            <pc:docMk/>
            <pc:sldMk cId="1706164906" sldId="282"/>
            <ac:spMk id="15" creationId="{5F9C51E7-D395-EFFE-6D26-E89CAB8CA0EE}"/>
          </ac:spMkLst>
        </pc:spChg>
        <pc:graphicFrameChg chg="add del">
          <ac:chgData name="Lisa McDonough" userId="eb5b2c40-716a-4e6f-ad7f-656ea87cb290" providerId="ADAL" clId="{262895D3-2637-42E0-8DFC-1A7C6BDF5CB4}" dt="2025-07-01T12:31:41.369" v="7"/>
          <ac:graphicFrameMkLst>
            <pc:docMk/>
            <pc:sldMk cId="1706164906" sldId="282"/>
            <ac:graphicFrameMk id="2" creationId="{B0F2F763-425B-3212-88D2-476EF2B1BD64}"/>
          </ac:graphicFrameMkLst>
        </pc:graphicFrameChg>
        <pc:picChg chg="mod">
          <ac:chgData name="Lisa McDonough" userId="eb5b2c40-716a-4e6f-ad7f-656ea87cb290" providerId="ADAL" clId="{262895D3-2637-42E0-8DFC-1A7C6BDF5CB4}" dt="2025-07-01T13:03:21.584" v="518" actId="1036"/>
          <ac:picMkLst>
            <pc:docMk/>
            <pc:sldMk cId="1706164906" sldId="282"/>
            <ac:picMk id="6" creationId="{C26EF2CC-D6B1-125D-7E04-3FD4F20AFF03}"/>
          </ac:picMkLst>
        </pc:picChg>
        <pc:picChg chg="add mod">
          <ac:chgData name="Lisa McDonough" userId="eb5b2c40-716a-4e6f-ad7f-656ea87cb290" providerId="ADAL" clId="{262895D3-2637-42E0-8DFC-1A7C6BDF5CB4}" dt="2025-07-01T13:01:01.221" v="412" actId="14100"/>
          <ac:picMkLst>
            <pc:docMk/>
            <pc:sldMk cId="1706164906" sldId="282"/>
            <ac:picMk id="11" creationId="{FF81B55F-60FB-E4F1-3451-C4714B73A1A5}"/>
          </ac:picMkLst>
        </pc:picChg>
      </pc:sldChg>
      <pc:sldChg chg="addSp delSp modSp new del mod">
        <pc:chgData name="Lisa McDonough" userId="eb5b2c40-716a-4e6f-ad7f-656ea87cb290" providerId="ADAL" clId="{262895D3-2637-42E0-8DFC-1A7C6BDF5CB4}" dt="2025-07-01T12:40:07.484" v="73" actId="47"/>
        <pc:sldMkLst>
          <pc:docMk/>
          <pc:sldMk cId="3635946408" sldId="283"/>
        </pc:sldMkLst>
        <pc:spChg chg="del">
          <ac:chgData name="Lisa McDonough" userId="eb5b2c40-716a-4e6f-ad7f-656ea87cb290" providerId="ADAL" clId="{262895D3-2637-42E0-8DFC-1A7C6BDF5CB4}" dt="2025-07-01T12:25:06.852" v="1" actId="478"/>
          <ac:spMkLst>
            <pc:docMk/>
            <pc:sldMk cId="3635946408" sldId="283"/>
            <ac:spMk id="2" creationId="{708C0211-B94C-FAC9-1B06-0EA0D31507B3}"/>
          </ac:spMkLst>
        </pc:spChg>
        <pc:spChg chg="del mod">
          <ac:chgData name="Lisa McDonough" userId="eb5b2c40-716a-4e6f-ad7f-656ea87cb290" providerId="ADAL" clId="{262895D3-2637-42E0-8DFC-1A7C6BDF5CB4}" dt="2025-07-01T12:31:45.475" v="8"/>
          <ac:spMkLst>
            <pc:docMk/>
            <pc:sldMk cId="3635946408" sldId="283"/>
            <ac:spMk id="3" creationId="{1D2F0C8E-8CAE-2553-B6B6-5ED60887D0DE}"/>
          </ac:spMkLst>
        </pc:spChg>
        <pc:spChg chg="add mod">
          <ac:chgData name="Lisa McDonough" userId="eb5b2c40-716a-4e6f-ad7f-656ea87cb290" providerId="ADAL" clId="{262895D3-2637-42E0-8DFC-1A7C6BDF5CB4}" dt="2025-07-01T12:37:26.039" v="11" actId="20577"/>
          <ac:spMkLst>
            <pc:docMk/>
            <pc:sldMk cId="3635946408" sldId="283"/>
            <ac:spMk id="6" creationId="{B6C43323-85C5-92BE-09F6-F6794EC34402}"/>
          </ac:spMkLst>
        </pc:spChg>
        <pc:graphicFrameChg chg="add del">
          <ac:chgData name="Lisa McDonough" userId="eb5b2c40-716a-4e6f-ad7f-656ea87cb290" providerId="ADAL" clId="{262895D3-2637-42E0-8DFC-1A7C6BDF5CB4}" dt="2025-07-01T12:36:37.125" v="9" actId="478"/>
          <ac:graphicFrameMkLst>
            <pc:docMk/>
            <pc:sldMk cId="3635946408" sldId="283"/>
            <ac:graphicFrameMk id="4" creationId="{5F677485-F0FA-48A0-D4D1-ADE6494A9D29}"/>
          </ac:graphicFrameMkLst>
        </pc:graphicFrame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B56BB78-2073-45A2-A426-4D7D8BC59385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3EEFB3F-6507-4DD1-A23F-72B9BDB9E901}">
      <dgm:prSet custT="1"/>
      <dgm:spPr/>
      <dgm:t>
        <a:bodyPr/>
        <a:lstStyle/>
        <a:p>
          <a:pPr algn="l">
            <a:lnSpc>
              <a:spcPct val="100000"/>
            </a:lnSpc>
          </a:pPr>
          <a:endParaRPr lang="en-US" sz="1500" dirty="0">
            <a:solidFill>
              <a:schemeClr val="accent5">
                <a:lumMod val="90000"/>
                <a:lumOff val="10000"/>
              </a:schemeClr>
            </a:solidFill>
          </a:endParaRPr>
        </a:p>
      </dgm:t>
    </dgm:pt>
    <dgm:pt modelId="{2054DAAD-DDA6-4552-8293-97E9A6665B22}" type="parTrans" cxnId="{5FDE6FBB-EA89-4CC7-9F12-0F013D3FAD53}">
      <dgm:prSet/>
      <dgm:spPr/>
      <dgm:t>
        <a:bodyPr/>
        <a:lstStyle/>
        <a:p>
          <a:endParaRPr lang="en-US"/>
        </a:p>
      </dgm:t>
    </dgm:pt>
    <dgm:pt modelId="{6312A267-42AB-4086-96B5-3EA88AF80968}" type="sibTrans" cxnId="{5FDE6FBB-EA89-4CC7-9F12-0F013D3FAD53}">
      <dgm:prSet/>
      <dgm:spPr/>
      <dgm:t>
        <a:bodyPr/>
        <a:lstStyle/>
        <a:p>
          <a:endParaRPr lang="en-US"/>
        </a:p>
      </dgm:t>
    </dgm:pt>
    <dgm:pt modelId="{7A1A3073-DB25-401E-801D-EF8A41F18B20}">
      <dgm:prSet custT="1"/>
      <dgm:spPr/>
      <dgm:t>
        <a:bodyPr/>
        <a:lstStyle/>
        <a:p>
          <a:pPr algn="l">
            <a:lnSpc>
              <a:spcPct val="100000"/>
            </a:lnSpc>
          </a:pPr>
          <a:endParaRPr lang="en-US" sz="1600" dirty="0">
            <a:solidFill>
              <a:schemeClr val="accent5">
                <a:lumMod val="90000"/>
                <a:lumOff val="10000"/>
              </a:schemeClr>
            </a:solidFill>
          </a:endParaRPr>
        </a:p>
        <a:p>
          <a:pPr algn="l">
            <a:lnSpc>
              <a:spcPct val="100000"/>
            </a:lnSpc>
          </a:pPr>
          <a:r>
            <a:rPr lang="en-US" sz="1600" dirty="0">
              <a:solidFill>
                <a:schemeClr val="accent5">
                  <a:lumMod val="90000"/>
                  <a:lumOff val="10000"/>
                </a:schemeClr>
              </a:solidFill>
            </a:rPr>
            <a:t>                      Additional details on the </a:t>
          </a:r>
          <a:r>
            <a:rPr lang="en-US" sz="1600" b="1" dirty="0">
              <a:solidFill>
                <a:schemeClr val="accent5">
                  <a:lumMod val="90000"/>
                  <a:lumOff val="10000"/>
                </a:schemeClr>
              </a:solidFill>
            </a:rPr>
            <a:t>ELT (Extract, Load, Transform)</a:t>
          </a:r>
          <a:r>
            <a:rPr lang="en-US" sz="1600" dirty="0">
              <a:solidFill>
                <a:schemeClr val="accent5">
                  <a:lumMod val="90000"/>
                  <a:lumOff val="10000"/>
                </a:schemeClr>
              </a:solidFill>
            </a:rPr>
            <a:t> data process are provided on slides 7-14</a:t>
          </a:r>
          <a:r>
            <a:rPr lang="en-US" sz="1600" dirty="0"/>
            <a:t>.</a:t>
          </a:r>
        </a:p>
      </dgm:t>
    </dgm:pt>
    <dgm:pt modelId="{6216CA43-E47B-4CE1-931A-FA60FCD670B4}" type="parTrans" cxnId="{FC10A924-477D-4145-864A-2655D1E4E5FD}">
      <dgm:prSet/>
      <dgm:spPr/>
      <dgm:t>
        <a:bodyPr/>
        <a:lstStyle/>
        <a:p>
          <a:endParaRPr lang="en-US"/>
        </a:p>
      </dgm:t>
    </dgm:pt>
    <dgm:pt modelId="{A6289ACC-DF50-42CA-805B-C223E9F60DF5}" type="sibTrans" cxnId="{FC10A924-477D-4145-864A-2655D1E4E5FD}">
      <dgm:prSet/>
      <dgm:spPr/>
      <dgm:t>
        <a:bodyPr/>
        <a:lstStyle/>
        <a:p>
          <a:endParaRPr lang="en-US"/>
        </a:p>
      </dgm:t>
    </dgm:pt>
    <dgm:pt modelId="{1B4E28EC-76DA-451D-829B-A3BD85CBF061}" type="pres">
      <dgm:prSet presAssocID="{7B56BB78-2073-45A2-A426-4D7D8BC59385}" presName="root" presStyleCnt="0">
        <dgm:presLayoutVars>
          <dgm:dir/>
          <dgm:resizeHandles val="exact"/>
        </dgm:presLayoutVars>
      </dgm:prSet>
      <dgm:spPr/>
    </dgm:pt>
    <dgm:pt modelId="{09519A7A-79AD-4BDC-A235-C4BB1FE37B86}" type="pres">
      <dgm:prSet presAssocID="{A3EEFB3F-6507-4DD1-A23F-72B9BDB9E901}" presName="compNode" presStyleCnt="0"/>
      <dgm:spPr/>
    </dgm:pt>
    <dgm:pt modelId="{8B8A9306-69E1-4AEA-B3E9-A990E902D30E}" type="pres">
      <dgm:prSet presAssocID="{A3EEFB3F-6507-4DD1-A23F-72B9BDB9E901}" presName="iconRect" presStyleLbl="node1" presStyleIdx="0" presStyleCnt="2" custLinFactX="-314728" custLinFactNeighborX="-400000" custLinFactNeighborY="1351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7651A7C5-70D2-4184-A7C4-F62081AC7BEF}" type="pres">
      <dgm:prSet presAssocID="{A3EEFB3F-6507-4DD1-A23F-72B9BDB9E901}" presName="spaceRect" presStyleCnt="0"/>
      <dgm:spPr/>
    </dgm:pt>
    <dgm:pt modelId="{65231ABB-17BD-42FB-B37F-58CB85C0A1A3}" type="pres">
      <dgm:prSet presAssocID="{A3EEFB3F-6507-4DD1-A23F-72B9BDB9E901}" presName="textRect" presStyleLbl="revTx" presStyleIdx="0" presStyleCnt="2" custScaleX="579645" custScaleY="220528" custLinFactNeighborX="32701" custLinFactNeighborY="-7518">
        <dgm:presLayoutVars>
          <dgm:chMax val="1"/>
          <dgm:chPref val="1"/>
        </dgm:presLayoutVars>
      </dgm:prSet>
      <dgm:spPr/>
    </dgm:pt>
    <dgm:pt modelId="{2C99B748-B8E3-4720-9040-80F3C0F65C24}" type="pres">
      <dgm:prSet presAssocID="{6312A267-42AB-4086-96B5-3EA88AF80968}" presName="sibTrans" presStyleCnt="0"/>
      <dgm:spPr/>
    </dgm:pt>
    <dgm:pt modelId="{C6AFAEB4-1D2C-4B6F-8911-B83CC1C216CD}" type="pres">
      <dgm:prSet presAssocID="{7A1A3073-DB25-401E-801D-EF8A41F18B20}" presName="compNode" presStyleCnt="0"/>
      <dgm:spPr/>
    </dgm:pt>
    <dgm:pt modelId="{00C6992A-9DF5-4720-923C-C30F28995A01}" type="pres">
      <dgm:prSet presAssocID="{7A1A3073-DB25-401E-801D-EF8A41F18B20}" presName="iconRect" presStyleLbl="node1" presStyleIdx="1" presStyleCnt="2" custLinFactX="-300000" custLinFactY="53047" custLinFactNeighborX="-390694" custLinFactNeighborY="100000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C97AFE79-2576-4372-983F-DFC089E4820A}" type="pres">
      <dgm:prSet presAssocID="{7A1A3073-DB25-401E-801D-EF8A41F18B20}" presName="spaceRect" presStyleCnt="0"/>
      <dgm:spPr/>
    </dgm:pt>
    <dgm:pt modelId="{29AACA0C-2137-4829-BB70-83853CE6D041}" type="pres">
      <dgm:prSet presAssocID="{7A1A3073-DB25-401E-801D-EF8A41F18B20}" presName="textRect" presStyleLbl="revTx" presStyleIdx="1" presStyleCnt="2" custScaleX="672440" custScaleY="44824" custLinFactNeighborX="36198" custLinFactNeighborY="-12252">
        <dgm:presLayoutVars>
          <dgm:chMax val="1"/>
          <dgm:chPref val="1"/>
        </dgm:presLayoutVars>
      </dgm:prSet>
      <dgm:spPr/>
    </dgm:pt>
  </dgm:ptLst>
  <dgm:cxnLst>
    <dgm:cxn modelId="{E43FB309-3B77-497C-8605-80E886A6951B}" type="presOf" srcId="{A3EEFB3F-6507-4DD1-A23F-72B9BDB9E901}" destId="{65231ABB-17BD-42FB-B37F-58CB85C0A1A3}" srcOrd="0" destOrd="0" presId="urn:microsoft.com/office/officeart/2018/2/layout/IconLabelList"/>
    <dgm:cxn modelId="{2DA3B922-B5EA-490D-B502-10A964047FFC}" type="presOf" srcId="{7B56BB78-2073-45A2-A426-4D7D8BC59385}" destId="{1B4E28EC-76DA-451D-829B-A3BD85CBF061}" srcOrd="0" destOrd="0" presId="urn:microsoft.com/office/officeart/2018/2/layout/IconLabelList"/>
    <dgm:cxn modelId="{FC10A924-477D-4145-864A-2655D1E4E5FD}" srcId="{7B56BB78-2073-45A2-A426-4D7D8BC59385}" destId="{7A1A3073-DB25-401E-801D-EF8A41F18B20}" srcOrd="1" destOrd="0" parTransId="{6216CA43-E47B-4CE1-931A-FA60FCD670B4}" sibTransId="{A6289ACC-DF50-42CA-805B-C223E9F60DF5}"/>
    <dgm:cxn modelId="{7216D87E-8184-4482-B239-A26B06908F72}" type="presOf" srcId="{7A1A3073-DB25-401E-801D-EF8A41F18B20}" destId="{29AACA0C-2137-4829-BB70-83853CE6D041}" srcOrd="0" destOrd="0" presId="urn:microsoft.com/office/officeart/2018/2/layout/IconLabelList"/>
    <dgm:cxn modelId="{5FDE6FBB-EA89-4CC7-9F12-0F013D3FAD53}" srcId="{7B56BB78-2073-45A2-A426-4D7D8BC59385}" destId="{A3EEFB3F-6507-4DD1-A23F-72B9BDB9E901}" srcOrd="0" destOrd="0" parTransId="{2054DAAD-DDA6-4552-8293-97E9A6665B22}" sibTransId="{6312A267-42AB-4086-96B5-3EA88AF80968}"/>
    <dgm:cxn modelId="{EA1DFAB2-A508-4EA5-A3FD-C029F9B73674}" type="presParOf" srcId="{1B4E28EC-76DA-451D-829B-A3BD85CBF061}" destId="{09519A7A-79AD-4BDC-A235-C4BB1FE37B86}" srcOrd="0" destOrd="0" presId="urn:microsoft.com/office/officeart/2018/2/layout/IconLabelList"/>
    <dgm:cxn modelId="{2F36CC12-CEFF-4926-9D34-4691B8978DE5}" type="presParOf" srcId="{09519A7A-79AD-4BDC-A235-C4BB1FE37B86}" destId="{8B8A9306-69E1-4AEA-B3E9-A990E902D30E}" srcOrd="0" destOrd="0" presId="urn:microsoft.com/office/officeart/2018/2/layout/IconLabelList"/>
    <dgm:cxn modelId="{C96A5CA6-CDEF-4A98-A6F2-24AEF013F4A7}" type="presParOf" srcId="{09519A7A-79AD-4BDC-A235-C4BB1FE37B86}" destId="{7651A7C5-70D2-4184-A7C4-F62081AC7BEF}" srcOrd="1" destOrd="0" presId="urn:microsoft.com/office/officeart/2018/2/layout/IconLabelList"/>
    <dgm:cxn modelId="{F5A3E68D-8F59-4E1B-B90F-D83014C400FF}" type="presParOf" srcId="{09519A7A-79AD-4BDC-A235-C4BB1FE37B86}" destId="{65231ABB-17BD-42FB-B37F-58CB85C0A1A3}" srcOrd="2" destOrd="0" presId="urn:microsoft.com/office/officeart/2018/2/layout/IconLabelList"/>
    <dgm:cxn modelId="{2609EA48-F32E-4B72-AA51-FBADEE031254}" type="presParOf" srcId="{1B4E28EC-76DA-451D-829B-A3BD85CBF061}" destId="{2C99B748-B8E3-4720-9040-80F3C0F65C24}" srcOrd="1" destOrd="0" presId="urn:microsoft.com/office/officeart/2018/2/layout/IconLabelList"/>
    <dgm:cxn modelId="{6DBBF97D-021A-4B14-B418-B80ACBF9A9BD}" type="presParOf" srcId="{1B4E28EC-76DA-451D-829B-A3BD85CBF061}" destId="{C6AFAEB4-1D2C-4B6F-8911-B83CC1C216CD}" srcOrd="2" destOrd="0" presId="urn:microsoft.com/office/officeart/2018/2/layout/IconLabelList"/>
    <dgm:cxn modelId="{4F13E07F-1C61-4CF4-A67E-23E8CF43C6C2}" type="presParOf" srcId="{C6AFAEB4-1D2C-4B6F-8911-B83CC1C216CD}" destId="{00C6992A-9DF5-4720-923C-C30F28995A01}" srcOrd="0" destOrd="0" presId="urn:microsoft.com/office/officeart/2018/2/layout/IconLabelList"/>
    <dgm:cxn modelId="{D48D0F2A-662F-4AF9-A985-D2449A5F15BD}" type="presParOf" srcId="{C6AFAEB4-1D2C-4B6F-8911-B83CC1C216CD}" destId="{C97AFE79-2576-4372-983F-DFC089E4820A}" srcOrd="1" destOrd="0" presId="urn:microsoft.com/office/officeart/2018/2/layout/IconLabelList"/>
    <dgm:cxn modelId="{AFA77B09-354F-4B26-92D1-E7A455617F9D}" type="presParOf" srcId="{C6AFAEB4-1D2C-4B6F-8911-B83CC1C216CD}" destId="{29AACA0C-2137-4829-BB70-83853CE6D041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B5FF013-1CD2-4378-9357-37419892781C}" type="doc">
      <dgm:prSet loTypeId="urn:microsoft.com/office/officeart/2018/2/layout/IconLabelList" loCatId="icon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ACEB7C8-99D9-4F19-80EE-6960C71F97E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ELT Process: Extract, Load, Transform</a:t>
          </a:r>
        </a:p>
      </dgm:t>
    </dgm:pt>
    <dgm:pt modelId="{B7BAF9B2-428D-4D6E-9058-69B4D4EC69A4}" type="parTrans" cxnId="{0CF65B80-6C60-4411-95ED-4BAF441A3CDF}">
      <dgm:prSet/>
      <dgm:spPr/>
      <dgm:t>
        <a:bodyPr/>
        <a:lstStyle/>
        <a:p>
          <a:endParaRPr lang="en-US"/>
        </a:p>
      </dgm:t>
    </dgm:pt>
    <dgm:pt modelId="{18F848E0-A0A1-406B-A803-EDFB64D588DB}" type="sibTrans" cxnId="{0CF65B80-6C60-4411-95ED-4BAF441A3CDF}">
      <dgm:prSet/>
      <dgm:spPr/>
      <dgm:t>
        <a:bodyPr/>
        <a:lstStyle/>
        <a:p>
          <a:endParaRPr lang="en-US"/>
        </a:p>
      </dgm:t>
    </dgm:pt>
    <dgm:pt modelId="{52E525E8-226C-4308-BE90-90EE2ACB6C6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Data modeled in a Star Schema for performance and clarity</a:t>
          </a:r>
        </a:p>
      </dgm:t>
    </dgm:pt>
    <dgm:pt modelId="{FC5EA17B-6E4A-4943-9D53-F9AFE0ACE3FB}" type="parTrans" cxnId="{957BF5FC-18DB-4DC5-869A-98C303B71379}">
      <dgm:prSet/>
      <dgm:spPr/>
      <dgm:t>
        <a:bodyPr/>
        <a:lstStyle/>
        <a:p>
          <a:endParaRPr lang="en-US"/>
        </a:p>
      </dgm:t>
    </dgm:pt>
    <dgm:pt modelId="{33F3961F-DC1D-4D08-9A8B-614B8E8814C2}" type="sibTrans" cxnId="{957BF5FC-18DB-4DC5-869A-98C303B71379}">
      <dgm:prSet/>
      <dgm:spPr/>
      <dgm:t>
        <a:bodyPr/>
        <a:lstStyle/>
        <a:p>
          <a:endParaRPr lang="en-US"/>
        </a:p>
      </dgm:t>
    </dgm:pt>
    <dgm:pt modelId="{0B6D01BE-92C7-42EC-B969-2344AC542BC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Source: Anonymized Salesforce data from a real client</a:t>
          </a:r>
        </a:p>
      </dgm:t>
    </dgm:pt>
    <dgm:pt modelId="{17315602-B08A-4FEA-A541-6ED19359ABFC}" type="parTrans" cxnId="{1A878D83-C276-4B1B-8F1D-E2F819809BCB}">
      <dgm:prSet/>
      <dgm:spPr/>
      <dgm:t>
        <a:bodyPr/>
        <a:lstStyle/>
        <a:p>
          <a:endParaRPr lang="en-US"/>
        </a:p>
      </dgm:t>
    </dgm:pt>
    <dgm:pt modelId="{9E5E2575-B06D-4A54-9595-610CE06EFCC7}" type="sibTrans" cxnId="{1A878D83-C276-4B1B-8F1D-E2F819809BCB}">
      <dgm:prSet/>
      <dgm:spPr/>
      <dgm:t>
        <a:bodyPr/>
        <a:lstStyle/>
        <a:p>
          <a:endParaRPr lang="en-US"/>
        </a:p>
      </dgm:t>
    </dgm:pt>
    <dgm:pt modelId="{51A61E8C-6D24-4F1D-BAB3-A4C64025A32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Purpose: Power fully interactive dashboards with clean, mapped data</a:t>
          </a:r>
        </a:p>
      </dgm:t>
    </dgm:pt>
    <dgm:pt modelId="{1D17A6A3-5B62-45BC-867D-46473963398D}" type="parTrans" cxnId="{FC7D336A-6449-4F47-8ED4-705C5C9EE4FA}">
      <dgm:prSet/>
      <dgm:spPr/>
      <dgm:t>
        <a:bodyPr/>
        <a:lstStyle/>
        <a:p>
          <a:endParaRPr lang="en-US"/>
        </a:p>
      </dgm:t>
    </dgm:pt>
    <dgm:pt modelId="{5FEE89A5-17AD-40A0-B073-2CB52E2335BD}" type="sibTrans" cxnId="{FC7D336A-6449-4F47-8ED4-705C5C9EE4FA}">
      <dgm:prSet/>
      <dgm:spPr/>
      <dgm:t>
        <a:bodyPr/>
        <a:lstStyle/>
        <a:p>
          <a:endParaRPr lang="en-US"/>
        </a:p>
      </dgm:t>
    </dgm:pt>
    <dgm:pt modelId="{3B188081-7AC5-4D42-A311-8B88540153F4}" type="pres">
      <dgm:prSet presAssocID="{FB5FF013-1CD2-4378-9357-37419892781C}" presName="root" presStyleCnt="0">
        <dgm:presLayoutVars>
          <dgm:dir/>
          <dgm:resizeHandles val="exact"/>
        </dgm:presLayoutVars>
      </dgm:prSet>
      <dgm:spPr/>
    </dgm:pt>
    <dgm:pt modelId="{79D412B2-F782-44DD-ACD5-1F8720656E24}" type="pres">
      <dgm:prSet presAssocID="{7ACEB7C8-99D9-4F19-80EE-6960C71F97E9}" presName="compNode" presStyleCnt="0"/>
      <dgm:spPr/>
    </dgm:pt>
    <dgm:pt modelId="{2EAF823B-9861-44C0-9757-41897C09DF22}" type="pres">
      <dgm:prSet presAssocID="{7ACEB7C8-99D9-4F19-80EE-6960C71F97E9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C0958CBD-E743-4768-A90B-E8B74CACE4C7}" type="pres">
      <dgm:prSet presAssocID="{7ACEB7C8-99D9-4F19-80EE-6960C71F97E9}" presName="spaceRect" presStyleCnt="0"/>
      <dgm:spPr/>
    </dgm:pt>
    <dgm:pt modelId="{AF0DE6F2-A2AD-4F0F-BCEF-D211D76D049A}" type="pres">
      <dgm:prSet presAssocID="{7ACEB7C8-99D9-4F19-80EE-6960C71F97E9}" presName="textRect" presStyleLbl="revTx" presStyleIdx="0" presStyleCnt="4">
        <dgm:presLayoutVars>
          <dgm:chMax val="1"/>
          <dgm:chPref val="1"/>
        </dgm:presLayoutVars>
      </dgm:prSet>
      <dgm:spPr/>
    </dgm:pt>
    <dgm:pt modelId="{94B75F0A-DACA-4D9B-BF0C-FC8DB514C920}" type="pres">
      <dgm:prSet presAssocID="{18F848E0-A0A1-406B-A803-EDFB64D588DB}" presName="sibTrans" presStyleCnt="0"/>
      <dgm:spPr/>
    </dgm:pt>
    <dgm:pt modelId="{01B5C040-DBE5-4D44-88C2-ED3B48653B7E}" type="pres">
      <dgm:prSet presAssocID="{52E525E8-226C-4308-BE90-90EE2ACB6C69}" presName="compNode" presStyleCnt="0"/>
      <dgm:spPr/>
    </dgm:pt>
    <dgm:pt modelId="{DC77EAB8-53C9-4648-BB1D-C46409574979}" type="pres">
      <dgm:prSet presAssocID="{52E525E8-226C-4308-BE90-90EE2ACB6C69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6A3EEDED-93B4-45E6-9798-3078BE976A8E}" type="pres">
      <dgm:prSet presAssocID="{52E525E8-226C-4308-BE90-90EE2ACB6C69}" presName="spaceRect" presStyleCnt="0"/>
      <dgm:spPr/>
    </dgm:pt>
    <dgm:pt modelId="{4BED2E64-9AB8-4E80-A9F7-832E15784FB9}" type="pres">
      <dgm:prSet presAssocID="{52E525E8-226C-4308-BE90-90EE2ACB6C69}" presName="textRect" presStyleLbl="revTx" presStyleIdx="1" presStyleCnt="4">
        <dgm:presLayoutVars>
          <dgm:chMax val="1"/>
          <dgm:chPref val="1"/>
        </dgm:presLayoutVars>
      </dgm:prSet>
      <dgm:spPr/>
    </dgm:pt>
    <dgm:pt modelId="{EEB746F4-3EE9-444E-8B32-C3D75D8FCD42}" type="pres">
      <dgm:prSet presAssocID="{33F3961F-DC1D-4D08-9A8B-614B8E8814C2}" presName="sibTrans" presStyleCnt="0"/>
      <dgm:spPr/>
    </dgm:pt>
    <dgm:pt modelId="{C8A763F3-3BAA-489D-AFED-14D8E45BF70F}" type="pres">
      <dgm:prSet presAssocID="{0B6D01BE-92C7-42EC-B969-2344AC542BCD}" presName="compNode" presStyleCnt="0"/>
      <dgm:spPr/>
    </dgm:pt>
    <dgm:pt modelId="{4A6D9188-1439-4CCB-B72C-8BF1CAD3C241}" type="pres">
      <dgm:prSet presAssocID="{0B6D01BE-92C7-42EC-B969-2344AC542BCD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CC01DC00-7F88-4856-894E-5EAFE6435BE6}" type="pres">
      <dgm:prSet presAssocID="{0B6D01BE-92C7-42EC-B969-2344AC542BCD}" presName="spaceRect" presStyleCnt="0"/>
      <dgm:spPr/>
    </dgm:pt>
    <dgm:pt modelId="{50BEC023-A0F3-4B54-A0C4-DCFF2F8C16D2}" type="pres">
      <dgm:prSet presAssocID="{0B6D01BE-92C7-42EC-B969-2344AC542BCD}" presName="textRect" presStyleLbl="revTx" presStyleIdx="2" presStyleCnt="4">
        <dgm:presLayoutVars>
          <dgm:chMax val="1"/>
          <dgm:chPref val="1"/>
        </dgm:presLayoutVars>
      </dgm:prSet>
      <dgm:spPr/>
    </dgm:pt>
    <dgm:pt modelId="{D77A47B1-6FCE-4D6A-BC13-AF7C38EF8D06}" type="pres">
      <dgm:prSet presAssocID="{9E5E2575-B06D-4A54-9595-610CE06EFCC7}" presName="sibTrans" presStyleCnt="0"/>
      <dgm:spPr/>
    </dgm:pt>
    <dgm:pt modelId="{3EE838A4-85E7-4A8A-A51C-B813BB34855D}" type="pres">
      <dgm:prSet presAssocID="{51A61E8C-6D24-4F1D-BAB3-A4C64025A32D}" presName="compNode" presStyleCnt="0"/>
      <dgm:spPr/>
    </dgm:pt>
    <dgm:pt modelId="{5B1CABFE-6C1F-4BFA-B9FD-07612BD21219}" type="pres">
      <dgm:prSet presAssocID="{51A61E8C-6D24-4F1D-BAB3-A4C64025A32D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auge"/>
        </a:ext>
      </dgm:extLst>
    </dgm:pt>
    <dgm:pt modelId="{D5BA8B71-51D6-4C30-AEB2-FF939F874EB1}" type="pres">
      <dgm:prSet presAssocID="{51A61E8C-6D24-4F1D-BAB3-A4C64025A32D}" presName="spaceRect" presStyleCnt="0"/>
      <dgm:spPr/>
    </dgm:pt>
    <dgm:pt modelId="{E379F779-9659-468C-A842-3524AC05DB6C}" type="pres">
      <dgm:prSet presAssocID="{51A61E8C-6D24-4F1D-BAB3-A4C64025A32D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866AF62D-D904-426A-97F5-A9586BCBC9E1}" type="presOf" srcId="{0B6D01BE-92C7-42EC-B969-2344AC542BCD}" destId="{50BEC023-A0F3-4B54-A0C4-DCFF2F8C16D2}" srcOrd="0" destOrd="0" presId="urn:microsoft.com/office/officeart/2018/2/layout/IconLabelList"/>
    <dgm:cxn modelId="{FC7D336A-6449-4F47-8ED4-705C5C9EE4FA}" srcId="{FB5FF013-1CD2-4378-9357-37419892781C}" destId="{51A61E8C-6D24-4F1D-BAB3-A4C64025A32D}" srcOrd="3" destOrd="0" parTransId="{1D17A6A3-5B62-45BC-867D-46473963398D}" sibTransId="{5FEE89A5-17AD-40A0-B073-2CB52E2335BD}"/>
    <dgm:cxn modelId="{7F98E471-2FA1-4095-8BCD-D2DEFF84015F}" type="presOf" srcId="{7ACEB7C8-99D9-4F19-80EE-6960C71F97E9}" destId="{AF0DE6F2-A2AD-4F0F-BCEF-D211D76D049A}" srcOrd="0" destOrd="0" presId="urn:microsoft.com/office/officeart/2018/2/layout/IconLabelList"/>
    <dgm:cxn modelId="{0CF65B80-6C60-4411-95ED-4BAF441A3CDF}" srcId="{FB5FF013-1CD2-4378-9357-37419892781C}" destId="{7ACEB7C8-99D9-4F19-80EE-6960C71F97E9}" srcOrd="0" destOrd="0" parTransId="{B7BAF9B2-428D-4D6E-9058-69B4D4EC69A4}" sibTransId="{18F848E0-A0A1-406B-A803-EDFB64D588DB}"/>
    <dgm:cxn modelId="{1A878D83-C276-4B1B-8F1D-E2F819809BCB}" srcId="{FB5FF013-1CD2-4378-9357-37419892781C}" destId="{0B6D01BE-92C7-42EC-B969-2344AC542BCD}" srcOrd="2" destOrd="0" parTransId="{17315602-B08A-4FEA-A541-6ED19359ABFC}" sibTransId="{9E5E2575-B06D-4A54-9595-610CE06EFCC7}"/>
    <dgm:cxn modelId="{679427B1-E2E8-4930-BAEA-D9715A2D9314}" type="presOf" srcId="{51A61E8C-6D24-4F1D-BAB3-A4C64025A32D}" destId="{E379F779-9659-468C-A842-3524AC05DB6C}" srcOrd="0" destOrd="0" presId="urn:microsoft.com/office/officeart/2018/2/layout/IconLabelList"/>
    <dgm:cxn modelId="{E59A88E8-3734-4FEC-ACC5-8D585D6418C5}" type="presOf" srcId="{FB5FF013-1CD2-4378-9357-37419892781C}" destId="{3B188081-7AC5-4D42-A311-8B88540153F4}" srcOrd="0" destOrd="0" presId="urn:microsoft.com/office/officeart/2018/2/layout/IconLabelList"/>
    <dgm:cxn modelId="{309763F1-F9AB-4872-A5DB-44D54E0A6D43}" type="presOf" srcId="{52E525E8-226C-4308-BE90-90EE2ACB6C69}" destId="{4BED2E64-9AB8-4E80-A9F7-832E15784FB9}" srcOrd="0" destOrd="0" presId="urn:microsoft.com/office/officeart/2018/2/layout/IconLabelList"/>
    <dgm:cxn modelId="{957BF5FC-18DB-4DC5-869A-98C303B71379}" srcId="{FB5FF013-1CD2-4378-9357-37419892781C}" destId="{52E525E8-226C-4308-BE90-90EE2ACB6C69}" srcOrd="1" destOrd="0" parTransId="{FC5EA17B-6E4A-4943-9D53-F9AFE0ACE3FB}" sibTransId="{33F3961F-DC1D-4D08-9A8B-614B8E8814C2}"/>
    <dgm:cxn modelId="{25C1A3CF-7E50-45C4-974A-2B80F4325B3F}" type="presParOf" srcId="{3B188081-7AC5-4D42-A311-8B88540153F4}" destId="{79D412B2-F782-44DD-ACD5-1F8720656E24}" srcOrd="0" destOrd="0" presId="urn:microsoft.com/office/officeart/2018/2/layout/IconLabelList"/>
    <dgm:cxn modelId="{20A70C6E-21A2-448E-83CE-DEF9D60CA854}" type="presParOf" srcId="{79D412B2-F782-44DD-ACD5-1F8720656E24}" destId="{2EAF823B-9861-44C0-9757-41897C09DF22}" srcOrd="0" destOrd="0" presId="urn:microsoft.com/office/officeart/2018/2/layout/IconLabelList"/>
    <dgm:cxn modelId="{AD74F7FF-3C4C-4BA6-A511-69B9A03221B3}" type="presParOf" srcId="{79D412B2-F782-44DD-ACD5-1F8720656E24}" destId="{C0958CBD-E743-4768-A90B-E8B74CACE4C7}" srcOrd="1" destOrd="0" presId="urn:microsoft.com/office/officeart/2018/2/layout/IconLabelList"/>
    <dgm:cxn modelId="{134FE3E6-B94B-4B78-9474-A7BCEA112DC0}" type="presParOf" srcId="{79D412B2-F782-44DD-ACD5-1F8720656E24}" destId="{AF0DE6F2-A2AD-4F0F-BCEF-D211D76D049A}" srcOrd="2" destOrd="0" presId="urn:microsoft.com/office/officeart/2018/2/layout/IconLabelList"/>
    <dgm:cxn modelId="{CE4901FB-15F9-4144-9535-BA1CE68E00EA}" type="presParOf" srcId="{3B188081-7AC5-4D42-A311-8B88540153F4}" destId="{94B75F0A-DACA-4D9B-BF0C-FC8DB514C920}" srcOrd="1" destOrd="0" presId="urn:microsoft.com/office/officeart/2018/2/layout/IconLabelList"/>
    <dgm:cxn modelId="{BFAAA889-B645-4A24-8D2B-7185B0E5AB9B}" type="presParOf" srcId="{3B188081-7AC5-4D42-A311-8B88540153F4}" destId="{01B5C040-DBE5-4D44-88C2-ED3B48653B7E}" srcOrd="2" destOrd="0" presId="urn:microsoft.com/office/officeart/2018/2/layout/IconLabelList"/>
    <dgm:cxn modelId="{AF1992B2-7134-4412-8D6F-F5229AC45B00}" type="presParOf" srcId="{01B5C040-DBE5-4D44-88C2-ED3B48653B7E}" destId="{DC77EAB8-53C9-4648-BB1D-C46409574979}" srcOrd="0" destOrd="0" presId="urn:microsoft.com/office/officeart/2018/2/layout/IconLabelList"/>
    <dgm:cxn modelId="{14064505-E977-4329-82DE-BD72EA22C22C}" type="presParOf" srcId="{01B5C040-DBE5-4D44-88C2-ED3B48653B7E}" destId="{6A3EEDED-93B4-45E6-9798-3078BE976A8E}" srcOrd="1" destOrd="0" presId="urn:microsoft.com/office/officeart/2018/2/layout/IconLabelList"/>
    <dgm:cxn modelId="{0BC8776F-094D-4524-83D4-C574887B418E}" type="presParOf" srcId="{01B5C040-DBE5-4D44-88C2-ED3B48653B7E}" destId="{4BED2E64-9AB8-4E80-A9F7-832E15784FB9}" srcOrd="2" destOrd="0" presId="urn:microsoft.com/office/officeart/2018/2/layout/IconLabelList"/>
    <dgm:cxn modelId="{2568C7D3-F824-4E5A-A313-1CE3C7B003A8}" type="presParOf" srcId="{3B188081-7AC5-4D42-A311-8B88540153F4}" destId="{EEB746F4-3EE9-444E-8B32-C3D75D8FCD42}" srcOrd="3" destOrd="0" presId="urn:microsoft.com/office/officeart/2018/2/layout/IconLabelList"/>
    <dgm:cxn modelId="{B7D29F9D-A61C-4ADD-BE45-3869528B6F31}" type="presParOf" srcId="{3B188081-7AC5-4D42-A311-8B88540153F4}" destId="{C8A763F3-3BAA-489D-AFED-14D8E45BF70F}" srcOrd="4" destOrd="0" presId="urn:microsoft.com/office/officeart/2018/2/layout/IconLabelList"/>
    <dgm:cxn modelId="{B04FAD63-016B-47F5-A6DA-2A726DF6F82E}" type="presParOf" srcId="{C8A763F3-3BAA-489D-AFED-14D8E45BF70F}" destId="{4A6D9188-1439-4CCB-B72C-8BF1CAD3C241}" srcOrd="0" destOrd="0" presId="urn:microsoft.com/office/officeart/2018/2/layout/IconLabelList"/>
    <dgm:cxn modelId="{439DD977-ADE3-4451-9EA9-E6BF5CB2FFB5}" type="presParOf" srcId="{C8A763F3-3BAA-489D-AFED-14D8E45BF70F}" destId="{CC01DC00-7F88-4856-894E-5EAFE6435BE6}" srcOrd="1" destOrd="0" presId="urn:microsoft.com/office/officeart/2018/2/layout/IconLabelList"/>
    <dgm:cxn modelId="{764256F3-02AB-41D2-A170-AE5CCCE7D639}" type="presParOf" srcId="{C8A763F3-3BAA-489D-AFED-14D8E45BF70F}" destId="{50BEC023-A0F3-4B54-A0C4-DCFF2F8C16D2}" srcOrd="2" destOrd="0" presId="urn:microsoft.com/office/officeart/2018/2/layout/IconLabelList"/>
    <dgm:cxn modelId="{63D99837-D992-43B0-ABAA-721C253C9113}" type="presParOf" srcId="{3B188081-7AC5-4D42-A311-8B88540153F4}" destId="{D77A47B1-6FCE-4D6A-BC13-AF7C38EF8D06}" srcOrd="5" destOrd="0" presId="urn:microsoft.com/office/officeart/2018/2/layout/IconLabelList"/>
    <dgm:cxn modelId="{EE358DEF-D432-4FB0-A002-6530AA40C22C}" type="presParOf" srcId="{3B188081-7AC5-4D42-A311-8B88540153F4}" destId="{3EE838A4-85E7-4A8A-A51C-B813BB34855D}" srcOrd="6" destOrd="0" presId="urn:microsoft.com/office/officeart/2018/2/layout/IconLabelList"/>
    <dgm:cxn modelId="{B0089326-66B9-48EB-B6BC-57DAB9EC9FBD}" type="presParOf" srcId="{3EE838A4-85E7-4A8A-A51C-B813BB34855D}" destId="{5B1CABFE-6C1F-4BFA-B9FD-07612BD21219}" srcOrd="0" destOrd="0" presId="urn:microsoft.com/office/officeart/2018/2/layout/IconLabelList"/>
    <dgm:cxn modelId="{7ACA1B7F-86DE-4BFC-85A7-14A7C57FDCE2}" type="presParOf" srcId="{3EE838A4-85E7-4A8A-A51C-B813BB34855D}" destId="{D5BA8B71-51D6-4C30-AEB2-FF939F874EB1}" srcOrd="1" destOrd="0" presId="urn:microsoft.com/office/officeart/2018/2/layout/IconLabelList"/>
    <dgm:cxn modelId="{60481CDB-6D4A-41B9-9B13-57873733F101}" type="presParOf" srcId="{3EE838A4-85E7-4A8A-A51C-B813BB34855D}" destId="{E379F779-9659-468C-A842-3524AC05DB6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8A9306-69E1-4AEA-B3E9-A990E902D30E}">
      <dsp:nvSpPr>
        <dsp:cNvPr id="0" name=""/>
        <dsp:cNvSpPr/>
      </dsp:nvSpPr>
      <dsp:spPr>
        <a:xfrm>
          <a:off x="0" y="1071184"/>
          <a:ext cx="726943" cy="72694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231ABB-17BD-42FB-B37F-58CB85C0A1A3}">
      <dsp:nvSpPr>
        <dsp:cNvPr id="0" name=""/>
        <dsp:cNvSpPr/>
      </dsp:nvSpPr>
      <dsp:spPr>
        <a:xfrm>
          <a:off x="1277781" y="1818099"/>
          <a:ext cx="9363757" cy="3395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 dirty="0">
            <a:solidFill>
              <a:schemeClr val="accent5">
                <a:lumMod val="90000"/>
                <a:lumOff val="10000"/>
              </a:schemeClr>
            </a:solidFill>
          </a:endParaRPr>
        </a:p>
      </dsp:txBody>
      <dsp:txXfrm>
        <a:off x="1277781" y="1818099"/>
        <a:ext cx="9363757" cy="339543"/>
      </dsp:txXfrm>
    </dsp:sp>
    <dsp:sp modelId="{00C6992A-9DF5-4720-923C-C30F28995A01}">
      <dsp:nvSpPr>
        <dsp:cNvPr id="0" name=""/>
        <dsp:cNvSpPr/>
      </dsp:nvSpPr>
      <dsp:spPr>
        <a:xfrm>
          <a:off x="46972" y="3685640"/>
          <a:ext cx="726943" cy="72694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AACA0C-2137-4829-BB70-83853CE6D041}">
      <dsp:nvSpPr>
        <dsp:cNvPr id="0" name=""/>
        <dsp:cNvSpPr/>
      </dsp:nvSpPr>
      <dsp:spPr>
        <a:xfrm>
          <a:off x="1" y="3546190"/>
          <a:ext cx="10862795" cy="690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>
            <a:solidFill>
              <a:schemeClr val="accent5">
                <a:lumMod val="90000"/>
                <a:lumOff val="10000"/>
              </a:schemeClr>
            </a:solidFill>
          </a:endParaRPr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accent5">
                  <a:lumMod val="90000"/>
                  <a:lumOff val="10000"/>
                </a:schemeClr>
              </a:solidFill>
            </a:rPr>
            <a:t>                      Additional details on the </a:t>
          </a:r>
          <a:r>
            <a:rPr lang="en-US" sz="1600" b="1" kern="1200" dirty="0">
              <a:solidFill>
                <a:schemeClr val="accent5">
                  <a:lumMod val="90000"/>
                  <a:lumOff val="10000"/>
                </a:schemeClr>
              </a:solidFill>
            </a:rPr>
            <a:t>ELT (Extract, Load, Transform)</a:t>
          </a:r>
          <a:r>
            <a:rPr lang="en-US" sz="1600" kern="1200" dirty="0">
              <a:solidFill>
                <a:schemeClr val="accent5">
                  <a:lumMod val="90000"/>
                  <a:lumOff val="10000"/>
                </a:schemeClr>
              </a:solidFill>
            </a:rPr>
            <a:t> data process are provided on slides 7-14</a:t>
          </a:r>
          <a:r>
            <a:rPr lang="en-US" sz="1600" kern="1200" dirty="0"/>
            <a:t>.</a:t>
          </a:r>
        </a:p>
      </dsp:txBody>
      <dsp:txXfrm>
        <a:off x="1" y="3546190"/>
        <a:ext cx="10862795" cy="6901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AF823B-9861-44C0-9757-41897C09DF22}">
      <dsp:nvSpPr>
        <dsp:cNvPr id="0" name=""/>
        <dsp:cNvSpPr/>
      </dsp:nvSpPr>
      <dsp:spPr>
        <a:xfrm>
          <a:off x="857443" y="931898"/>
          <a:ext cx="923521" cy="92352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0DE6F2-A2AD-4F0F-BCEF-D211D76D049A}">
      <dsp:nvSpPr>
        <dsp:cNvPr id="0" name=""/>
        <dsp:cNvSpPr/>
      </dsp:nvSpPr>
      <dsp:spPr>
        <a:xfrm>
          <a:off x="293068" y="2145571"/>
          <a:ext cx="205227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ELT Process: Extract, Load, Transform</a:t>
          </a:r>
        </a:p>
      </dsp:txBody>
      <dsp:txXfrm>
        <a:off x="293068" y="2145571"/>
        <a:ext cx="2052270" cy="720000"/>
      </dsp:txXfrm>
    </dsp:sp>
    <dsp:sp modelId="{DC77EAB8-53C9-4648-BB1D-C46409574979}">
      <dsp:nvSpPr>
        <dsp:cNvPr id="0" name=""/>
        <dsp:cNvSpPr/>
      </dsp:nvSpPr>
      <dsp:spPr>
        <a:xfrm>
          <a:off x="3268861" y="931898"/>
          <a:ext cx="923521" cy="92352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ED2E64-9AB8-4E80-A9F7-832E15784FB9}">
      <dsp:nvSpPr>
        <dsp:cNvPr id="0" name=""/>
        <dsp:cNvSpPr/>
      </dsp:nvSpPr>
      <dsp:spPr>
        <a:xfrm>
          <a:off x="2704487" y="2145571"/>
          <a:ext cx="205227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Data modeled in a Star Schema for performance and clarity</a:t>
          </a:r>
        </a:p>
      </dsp:txBody>
      <dsp:txXfrm>
        <a:off x="2704487" y="2145571"/>
        <a:ext cx="2052270" cy="720000"/>
      </dsp:txXfrm>
    </dsp:sp>
    <dsp:sp modelId="{4A6D9188-1439-4CCB-B72C-8BF1CAD3C241}">
      <dsp:nvSpPr>
        <dsp:cNvPr id="0" name=""/>
        <dsp:cNvSpPr/>
      </dsp:nvSpPr>
      <dsp:spPr>
        <a:xfrm>
          <a:off x="5680279" y="931898"/>
          <a:ext cx="923521" cy="92352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BEC023-A0F3-4B54-A0C4-DCFF2F8C16D2}">
      <dsp:nvSpPr>
        <dsp:cNvPr id="0" name=""/>
        <dsp:cNvSpPr/>
      </dsp:nvSpPr>
      <dsp:spPr>
        <a:xfrm>
          <a:off x="5115905" y="2145571"/>
          <a:ext cx="205227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Source: Anonymized Salesforce data from a real client</a:t>
          </a:r>
        </a:p>
      </dsp:txBody>
      <dsp:txXfrm>
        <a:off x="5115905" y="2145571"/>
        <a:ext cx="2052270" cy="720000"/>
      </dsp:txXfrm>
    </dsp:sp>
    <dsp:sp modelId="{5B1CABFE-6C1F-4BFA-B9FD-07612BD21219}">
      <dsp:nvSpPr>
        <dsp:cNvPr id="0" name=""/>
        <dsp:cNvSpPr/>
      </dsp:nvSpPr>
      <dsp:spPr>
        <a:xfrm>
          <a:off x="8091697" y="931898"/>
          <a:ext cx="923521" cy="92352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79F779-9659-468C-A842-3524AC05DB6C}">
      <dsp:nvSpPr>
        <dsp:cNvPr id="0" name=""/>
        <dsp:cNvSpPr/>
      </dsp:nvSpPr>
      <dsp:spPr>
        <a:xfrm>
          <a:off x="7527323" y="2145571"/>
          <a:ext cx="205227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Purpose: Power fully interactive dashboards with clean, mapped data</a:t>
          </a:r>
        </a:p>
      </dsp:txBody>
      <dsp:txXfrm>
        <a:off x="7527323" y="2145571"/>
        <a:ext cx="205227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73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73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6E4FC0-7C2D-4D69-8A0A-132C6DF2B9C3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35000" y="1163638"/>
            <a:ext cx="5588000" cy="31432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82296"/>
            <a:ext cx="5486400" cy="366733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6554"/>
            <a:ext cx="2971800" cy="46731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46554"/>
            <a:ext cx="2971800" cy="46731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1FAAA1-54DE-49C7-93D4-C62332EB5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9012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Hi, I’m Lisa McDonough with YourDataVisualized.com. This presentation has a live power bi reported embedded into it.  I’ll be explaining  how power bi works as we go through the pages. The original data was sourced from Salesforce for a client in manufacturing that quotes jobs, they have a win rate and a lost rate. I anonymized the data by converting the company into a vehicle leasing company. Data table were mapped to hid the clients confidential data.  The report identifies the companies strengths and areas for improvements.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1FAAA1-54DE-49C7-93D4-C62332EB51D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1141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you’ve seen throughout this presentation, there are many steps involved in creating a Power BI report. Most of the time is spent understanding the client’s business, working with their data, and transforming it into a usable format.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1FAAA1-54DE-49C7-93D4-C62332EB51D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5376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win-loss analysis for a company that wins business by quoting jobs is just one example of what’s possible!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1FAAA1-54DE-49C7-93D4-C62332EB51D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3852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next 9 slides explain the process the data goes through before the power bi visuals can be created.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1FAAA1-54DE-49C7-93D4-C62332EB51D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6410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Extract data from source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1FAAA1-54DE-49C7-93D4-C62332EB51D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8817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Load table/tables into Power Query where the data is transformed.  I used Excel to create the lookup/mapping tables that were then loaded into Power Query along with the WinLossPipeline exported out of Salesforce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1FAAA1-54DE-49C7-93D4-C62332EB51D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0214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After loading the tables into Power Query the lookup/mapped tables were merged one by with the fact table,  </a:t>
            </a:r>
            <a:r>
              <a:rPr lang="en-US" dirty="0" err="1"/>
              <a:t>WonLostPipeling</a:t>
            </a:r>
            <a:r>
              <a:rPr lang="en-US" dirty="0"/>
              <a:t>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1FAAA1-54DE-49C7-93D4-C62332EB51D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415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cost data from the original data did not make sense for a vehicle leasing company so I created the selling price column in Power Query. Power Query uses M code.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1FAAA1-54DE-49C7-93D4-C62332EB51D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8043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After the data is transformed in Power Query it is loaded into Power BI where you create relationships between the tables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1FAAA1-54DE-49C7-93D4-C62332EB51D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1670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DAX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(Data Analysis Expressions) is the language used in Power BI to create the dynamic calculation formulas use in visuals.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1FAAA1-54DE-49C7-93D4-C62332EB51D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9897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can also create calculated columns and tables in Power BI using DAX. This is an example of a calculated summary table I used for the Azure Map on the Locations/Hub page.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1FAAA1-54DE-49C7-93D4-C62332EB51D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1028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3F9A0CC-9311-4D5A-94DB-F95F93BCCBF3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FE22611-4363-4987-819C-42611A3992F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700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9A0CC-9311-4D5A-94DB-F95F93BCCBF3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22611-4363-4987-819C-42611A399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329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9A0CC-9311-4D5A-94DB-F95F93BCCBF3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22611-4363-4987-819C-42611A399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09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9A0CC-9311-4D5A-94DB-F95F93BCCBF3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22611-4363-4987-819C-42611A399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663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9A0CC-9311-4D5A-94DB-F95F93BCCBF3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22611-4363-4987-819C-42611A3992F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608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9A0CC-9311-4D5A-94DB-F95F93BCCBF3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22611-4363-4987-819C-42611A399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886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9A0CC-9311-4D5A-94DB-F95F93BCCBF3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22611-4363-4987-819C-42611A399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247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9A0CC-9311-4D5A-94DB-F95F93BCCBF3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22611-4363-4987-819C-42611A399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213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9A0CC-9311-4D5A-94DB-F95F93BCCBF3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22611-4363-4987-819C-42611A399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953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9A0CC-9311-4D5A-94DB-F95F93BCCBF3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22611-4363-4987-819C-42611A399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025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9A0CC-9311-4D5A-94DB-F95F93BCCBF3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22611-4363-4987-819C-42611A399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33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F3F9A0CC-9311-4D5A-94DB-F95F93BCCBF3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6FE22611-4363-4987-819C-42611A399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31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hyperlink" Target="https://app.powerbi.com/view?r=eyJrIjoiYTk4MjY2MTctMDRmMi00ZTBiLTk5MGQtOWMxNTBiOTRlMzg0IiwidCI6ImI4ODQ3Y2Q5LTA0OWMtNDE5My05MDk2LTk1OGI2MDM3MzIwZiIsImMiOjN9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B7C04-A013-D234-233D-85C5E6CAA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338328"/>
            <a:ext cx="9875520" cy="795528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b="1" dirty="0">
                <a:solidFill>
                  <a:schemeClr val="accent5">
                    <a:lumMod val="90000"/>
                    <a:lumOff val="10000"/>
                  </a:schemeClr>
                </a:solidFill>
              </a:rPr>
              <a:t>FleetLeasing</a:t>
            </a:r>
          </a:p>
        </p:txBody>
      </p:sp>
      <p:graphicFrame>
        <p:nvGraphicFramePr>
          <p:cNvPr id="13" name="TextBox 8" descr="FleetLeasing is a fictional company created to anonymize a clients data that was downloaded from Salesforce.  The client wanted to know how their Opportunity Owners, Customer Accounts and Locations were performing.">
            <a:extLst>
              <a:ext uri="{FF2B5EF4-FFF2-40B4-BE49-F238E27FC236}">
                <a16:creationId xmlns:a16="http://schemas.microsoft.com/office/drawing/2014/main" id="{28573BE2-6834-E32F-EBB6-8F6A71DB43D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15437067"/>
              </p:ext>
            </p:extLst>
          </p:nvPr>
        </p:nvGraphicFramePr>
        <p:xfrm>
          <a:off x="277643" y="1530035"/>
          <a:ext cx="10862797" cy="46070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5F9951EB-2A84-DC7E-E95D-1B5157BB022B}"/>
              </a:ext>
            </a:extLst>
          </p:cNvPr>
          <p:cNvSpPr txBox="1"/>
          <p:nvPr/>
        </p:nvSpPr>
        <p:spPr>
          <a:xfrm>
            <a:off x="1051560" y="1743606"/>
            <a:ext cx="1086279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>
                <a:solidFill>
                  <a:schemeClr val="accent5">
                    <a:lumMod val="90000"/>
                    <a:lumOff val="10000"/>
                  </a:schemeClr>
                </a:solidFill>
              </a:rPr>
              <a:t>FleetLeasing</a:t>
            </a:r>
            <a:r>
              <a:rPr lang="en-US" sz="1500" i="1" dirty="0">
                <a:solidFill>
                  <a:schemeClr val="accent5">
                    <a:lumMod val="90000"/>
                    <a:lumOff val="10000"/>
                  </a:schemeClr>
                </a:solidFill>
              </a:rPr>
              <a:t> </a:t>
            </a:r>
            <a:r>
              <a:rPr lang="en-US" sz="1500" dirty="0">
                <a:solidFill>
                  <a:schemeClr val="accent5">
                    <a:lumMod val="90000"/>
                    <a:lumOff val="10000"/>
                  </a:schemeClr>
                </a:solidFill>
              </a:rPr>
              <a:t>is a fictional company created to anonymize data originally sourced from a Salesforce environment for a client in the  manufacturing industry. In this scenario, FleetLeasing’s Sales Representatives or Opportunity Owners as referenced in Sales Force, quote vehicle leasing packages to prospective and existing customers. </a:t>
            </a:r>
          </a:p>
          <a:p>
            <a:endParaRPr lang="en-US" sz="1500" i="1" dirty="0">
              <a:solidFill>
                <a:schemeClr val="accent5">
                  <a:lumMod val="90000"/>
                  <a:lumOff val="10000"/>
                </a:schemeClr>
              </a:solidFill>
            </a:endParaRPr>
          </a:p>
          <a:p>
            <a:r>
              <a:rPr lang="en-US" sz="1500" dirty="0">
                <a:solidFill>
                  <a:schemeClr val="accent5">
                    <a:lumMod val="90000"/>
                    <a:lumOff val="10000"/>
                  </a:schemeClr>
                </a:solidFill>
              </a:rPr>
              <a:t>The Power BI report was developed to analyze the </a:t>
            </a:r>
            <a:r>
              <a:rPr lang="en-US" sz="1500" b="1" dirty="0">
                <a:solidFill>
                  <a:schemeClr val="accent5">
                    <a:lumMod val="90000"/>
                    <a:lumOff val="10000"/>
                  </a:schemeClr>
                </a:solidFill>
              </a:rPr>
              <a:t>win-loss ratio</a:t>
            </a:r>
            <a:r>
              <a:rPr lang="en-US" sz="1500" dirty="0">
                <a:solidFill>
                  <a:schemeClr val="accent5">
                    <a:lumMod val="90000"/>
                    <a:lumOff val="10000"/>
                  </a:schemeClr>
                </a:solidFill>
              </a:rPr>
              <a:t> across salespeople, customer accounts, and product offerings. The report is driven by data tables mapped for </a:t>
            </a:r>
            <a:r>
              <a:rPr lang="en-US" sz="1500" b="1" dirty="0">
                <a:solidFill>
                  <a:schemeClr val="accent5">
                    <a:lumMod val="90000"/>
                    <a:lumOff val="10000"/>
                  </a:schemeClr>
                </a:solidFill>
              </a:rPr>
              <a:t>products</a:t>
            </a:r>
            <a:r>
              <a:rPr lang="en-US" sz="1500" dirty="0">
                <a:solidFill>
                  <a:schemeClr val="accent5">
                    <a:lumMod val="90000"/>
                    <a:lumOff val="10000"/>
                  </a:schemeClr>
                </a:solidFill>
              </a:rPr>
              <a:t>, </a:t>
            </a:r>
            <a:r>
              <a:rPr lang="en-US" sz="1500" b="1" dirty="0">
                <a:solidFill>
                  <a:schemeClr val="accent5">
                    <a:lumMod val="90000"/>
                    <a:lumOff val="10000"/>
                  </a:schemeClr>
                </a:solidFill>
              </a:rPr>
              <a:t>sales representatives</a:t>
            </a:r>
            <a:r>
              <a:rPr lang="en-US" sz="1500" dirty="0">
                <a:solidFill>
                  <a:schemeClr val="accent5">
                    <a:lumMod val="90000"/>
                    <a:lumOff val="10000"/>
                  </a:schemeClr>
                </a:solidFill>
              </a:rPr>
              <a:t>, </a:t>
            </a:r>
            <a:r>
              <a:rPr lang="en-US" sz="1500" b="1" dirty="0">
                <a:solidFill>
                  <a:schemeClr val="accent5">
                    <a:lumMod val="90000"/>
                    <a:lumOff val="10000"/>
                  </a:schemeClr>
                </a:solidFill>
              </a:rPr>
              <a:t>customer accounts</a:t>
            </a:r>
            <a:r>
              <a:rPr lang="en-US" sz="1500" dirty="0">
                <a:solidFill>
                  <a:schemeClr val="accent5">
                    <a:lumMod val="90000"/>
                    <a:lumOff val="10000"/>
                  </a:schemeClr>
                </a:solidFill>
              </a:rPr>
              <a:t>, and </a:t>
            </a:r>
            <a:r>
              <a:rPr lang="en-US" sz="1500" b="1" dirty="0">
                <a:solidFill>
                  <a:schemeClr val="accent5">
                    <a:lumMod val="90000"/>
                    <a:lumOff val="10000"/>
                  </a:schemeClr>
                </a:solidFill>
              </a:rPr>
              <a:t>geographic locations</a:t>
            </a:r>
            <a:r>
              <a:rPr lang="en-US" sz="1500" dirty="0">
                <a:solidFill>
                  <a:schemeClr val="accent5">
                    <a:lumMod val="90000"/>
                    <a:lumOff val="10000"/>
                  </a:schemeClr>
                </a:solidFill>
              </a:rPr>
              <a:t>.</a:t>
            </a:r>
          </a:p>
          <a:p>
            <a:r>
              <a:rPr lang="en-US" sz="1500" dirty="0">
                <a:solidFill>
                  <a:schemeClr val="accent5">
                    <a:lumMod val="90000"/>
                    <a:lumOff val="10000"/>
                  </a:schemeClr>
                </a:solidFill>
              </a:rPr>
              <a:t>The primary objective of this analysis is to evaluate the performance of: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500" b="1" dirty="0">
                <a:solidFill>
                  <a:schemeClr val="accent5">
                    <a:lumMod val="90000"/>
                    <a:lumOff val="10000"/>
                  </a:schemeClr>
                </a:solidFill>
              </a:rPr>
              <a:t>Customer accounts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500" b="1" dirty="0">
                <a:solidFill>
                  <a:schemeClr val="accent5">
                    <a:lumMod val="90000"/>
                    <a:lumOff val="10000"/>
                  </a:schemeClr>
                </a:solidFill>
              </a:rPr>
              <a:t>Product offerings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500" b="1" dirty="0">
                <a:solidFill>
                  <a:schemeClr val="accent5">
                    <a:lumMod val="90000"/>
                    <a:lumOff val="10000"/>
                  </a:schemeClr>
                </a:solidFill>
              </a:rPr>
              <a:t>Sale representative (opportunity owners)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500" b="1" dirty="0">
                <a:solidFill>
                  <a:schemeClr val="accent5">
                    <a:lumMod val="90000"/>
                    <a:lumOff val="10000"/>
                  </a:schemeClr>
                </a:solidFill>
              </a:rPr>
              <a:t>Geographic regions</a:t>
            </a:r>
          </a:p>
          <a:p>
            <a:r>
              <a:rPr lang="en-US" sz="1500" dirty="0">
                <a:solidFill>
                  <a:schemeClr val="accent5">
                    <a:lumMod val="90000"/>
                    <a:lumOff val="10000"/>
                  </a:schemeClr>
                </a:solidFill>
              </a:rPr>
              <a:t>These insights help identify areas of strength and opportunities for improvement in the company’s sales strategy and product portfolio.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1BF374-E279-9267-4CF7-F375A5ED0959}"/>
              </a:ext>
            </a:extLst>
          </p:cNvPr>
          <p:cNvSpPr txBox="1"/>
          <p:nvPr/>
        </p:nvSpPr>
        <p:spPr>
          <a:xfrm>
            <a:off x="10510345" y="6358089"/>
            <a:ext cx="181829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Lisa McDonough</a:t>
            </a:r>
          </a:p>
        </p:txBody>
      </p:sp>
      <p:pic>
        <p:nvPicPr>
          <p:cNvPr id="8" name="Picture 7" descr="A blue van with a lightning bolt on it&#10;&#10;AI-generated content may be incorrect.">
            <a:extLst>
              <a:ext uri="{FF2B5EF4-FFF2-40B4-BE49-F238E27FC236}">
                <a16:creationId xmlns:a16="http://schemas.microsoft.com/office/drawing/2014/main" id="{FCBDA191-412D-B9FC-A68E-4FAB314EF88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9783" y="257419"/>
            <a:ext cx="1450375" cy="1466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5596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EF4AA-AE40-07F3-78C5-07DFDB6CD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1609344"/>
            <a:ext cx="4974335" cy="3355848"/>
          </a:xfrm>
        </p:spPr>
        <p:txBody>
          <a:bodyPr/>
          <a:lstStyle/>
          <a:p>
            <a:br>
              <a:rPr lang="en-US" dirty="0"/>
            </a:br>
            <a:br>
              <a:rPr lang="en-US" dirty="0"/>
            </a:br>
            <a:r>
              <a:rPr lang="en-US" b="1" dirty="0">
                <a:solidFill>
                  <a:schemeClr val="accent5">
                    <a:lumMod val="90000"/>
                    <a:lumOff val="10000"/>
                  </a:schemeClr>
                </a:solidFill>
              </a:rPr>
              <a:t>Examples of DAX code used in visuals-formatted using the DAX Formatter by SQLB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B8B0B0-80FA-62CF-5FD8-222AE85A68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0" y="1097280"/>
            <a:ext cx="4206239" cy="4663440"/>
          </a:xfrm>
        </p:spPr>
        <p:txBody>
          <a:bodyPr>
            <a:normAutofit/>
          </a:bodyPr>
          <a:lstStyle/>
          <a:p>
            <a:pPr marL="45720" indent="0">
              <a:spcBef>
                <a:spcPts val="0"/>
              </a:spcBef>
              <a:buNone/>
            </a:pPr>
            <a:r>
              <a:rPr lang="en-US" sz="1000" dirty="0">
                <a:highlight>
                  <a:srgbClr val="00FFFF"/>
                </a:highlight>
              </a:rPr>
              <a:t>TotalWonAmount</a:t>
            </a:r>
            <a:r>
              <a:rPr lang="en-US" sz="1000" dirty="0"/>
              <a:t> =</a:t>
            </a:r>
            <a:br>
              <a:rPr lang="en-US" sz="1000" dirty="0"/>
            </a:br>
            <a:r>
              <a:rPr lang="en-US" sz="1000" dirty="0"/>
              <a:t>COALESCE (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sz="1000" dirty="0"/>
              <a:t>    CALCULATE (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sz="1000" dirty="0"/>
              <a:t>        SUM ( WonLostPipeline[Amount] ),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sz="1000" dirty="0"/>
              <a:t>        WonLostPipeline[stage] = "Closed Won"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sz="1000" dirty="0"/>
              <a:t>    ),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sz="1000" dirty="0"/>
              <a:t>    0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sz="1000" dirty="0"/>
              <a:t>)</a:t>
            </a:r>
            <a:br>
              <a:rPr lang="en-US" sz="1000" dirty="0"/>
            </a:br>
            <a:endParaRPr lang="en-US" sz="1000" dirty="0"/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dirty="0" err="1">
                <a:highlight>
                  <a:srgbClr val="00FFFF"/>
                </a:highlight>
              </a:rPr>
              <a:t>WinLossRatio</a:t>
            </a:r>
            <a:r>
              <a:rPr lang="en-US" sz="1000" dirty="0">
                <a:highlight>
                  <a:srgbClr val="00FFFF"/>
                </a:highlight>
              </a:rPr>
              <a:t>$ </a:t>
            </a:r>
            <a:r>
              <a:rPr lang="en-US" sz="1000" dirty="0"/>
              <a:t>=</a:t>
            </a: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dirty="0"/>
              <a:t>IF (</a:t>
            </a: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dirty="0"/>
              <a:t>    [TotalWonAmount] = 0,</a:t>
            </a: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dirty="0"/>
              <a:t>    "No Wins",</a:t>
            </a: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dirty="0"/>
              <a:t>    IF (</a:t>
            </a: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dirty="0"/>
              <a:t>        [TotalLostAmount] = 0,</a:t>
            </a: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dirty="0"/>
              <a:t>        "All Wins",</a:t>
            </a: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dirty="0"/>
              <a:t>        FORMAT ( DIVIDE ( [TotalWonAmount], [TotalLostAmount] ), "0.00" )</a:t>
            </a: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dirty="0"/>
              <a:t>    )</a:t>
            </a: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dirty="0"/>
              <a:t>)</a:t>
            </a: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000" dirty="0">
              <a:highlight>
                <a:srgbClr val="00FFFF"/>
              </a:highlight>
            </a:endParaRP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dirty="0" err="1">
                <a:highlight>
                  <a:srgbClr val="00FFFF"/>
                </a:highlight>
              </a:rPr>
              <a:t>CountTotalJobsQuoted</a:t>
            </a:r>
            <a:r>
              <a:rPr lang="en-US" sz="1000" dirty="0">
                <a:highlight>
                  <a:srgbClr val="00FFFF"/>
                </a:highlight>
              </a:rPr>
              <a:t> </a:t>
            </a:r>
            <a:r>
              <a:rPr lang="en-US" sz="1000" dirty="0"/>
              <a:t>=</a:t>
            </a:r>
            <a:br>
              <a:rPr lang="en-US" sz="1000" dirty="0"/>
            </a:br>
            <a:r>
              <a:rPr lang="en-US" sz="1000" dirty="0"/>
              <a:t>CALCULATE (</a:t>
            </a:r>
            <a:br>
              <a:rPr lang="en-US" sz="1000" dirty="0"/>
            </a:br>
            <a:r>
              <a:rPr lang="en-US" sz="1000" dirty="0"/>
              <a:t>    COUNT ( WonLostPipeline[Job Number] ),</a:t>
            </a:r>
            <a:br>
              <a:rPr lang="en-US" sz="1000" dirty="0"/>
            </a:br>
            <a:r>
              <a:rPr lang="en-US" sz="1000" dirty="0"/>
              <a:t>    WonLostPipeline[Stage] IN { "Closed Won", "Closed Lost" }</a:t>
            </a:r>
            <a:br>
              <a:rPr lang="en-US" sz="1000" dirty="0"/>
            </a:br>
            <a:r>
              <a:rPr lang="en-US" sz="1000" dirty="0"/>
              <a:t>)</a:t>
            </a: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000" dirty="0"/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000" dirty="0">
              <a:highlight>
                <a:srgbClr val="00FFFF"/>
              </a:highlight>
            </a:endParaRP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dirty="0" err="1">
                <a:highlight>
                  <a:srgbClr val="00FFFF"/>
                </a:highlight>
              </a:rPr>
              <a:t>TitleSelectedProduct%Total</a:t>
            </a:r>
            <a:r>
              <a:rPr lang="en-US" sz="1000" dirty="0">
                <a:highlight>
                  <a:srgbClr val="00FFFF"/>
                </a:highlight>
              </a:rPr>
              <a:t> </a:t>
            </a:r>
            <a:r>
              <a:rPr lang="en-US" sz="1000" dirty="0"/>
              <a:t>=</a:t>
            </a:r>
            <a:br>
              <a:rPr lang="en-US" sz="1000" dirty="0"/>
            </a:br>
            <a:r>
              <a:rPr lang="en-US" sz="1000" dirty="0"/>
              <a:t>"%  of " &amp; SELECTEDVALUE ( WonLostPipeline[Product] ) &amp; " to all Products"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636BED9-8C1E-19BA-653D-016C427E600F}"/>
              </a:ext>
            </a:extLst>
          </p:cNvPr>
          <p:cNvCxnSpPr>
            <a:cxnSpLocks/>
          </p:cNvCxnSpPr>
          <p:nvPr/>
        </p:nvCxnSpPr>
        <p:spPr>
          <a:xfrm>
            <a:off x="5504687" y="987552"/>
            <a:ext cx="0" cy="48828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90158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1DA616-37BB-77BA-0FDD-8592A401DD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42890" y="1444752"/>
            <a:ext cx="5425438" cy="4315968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1500" dirty="0">
                <a:solidFill>
                  <a:schemeClr val="accent5">
                    <a:lumMod val="90000"/>
                    <a:lumOff val="10000"/>
                  </a:schemeClr>
                </a:solidFill>
              </a:rPr>
              <a:t>MapData = </a:t>
            </a:r>
          </a:p>
          <a:p>
            <a:pPr marL="45720" indent="0">
              <a:buNone/>
            </a:pPr>
            <a:r>
              <a:rPr lang="en-US" sz="1500" dirty="0">
                <a:solidFill>
                  <a:schemeClr val="accent5">
                    <a:lumMod val="90000"/>
                    <a:lumOff val="10000"/>
                  </a:schemeClr>
                </a:solidFill>
              </a:rPr>
              <a:t>ADDCOLUMNS (</a:t>
            </a:r>
          </a:p>
          <a:p>
            <a:pPr marL="45720" indent="0">
              <a:buNone/>
            </a:pPr>
            <a:r>
              <a:rPr lang="en-US" sz="1500" dirty="0">
                <a:solidFill>
                  <a:schemeClr val="accent5">
                    <a:lumMod val="90000"/>
                    <a:lumOff val="10000"/>
                  </a:schemeClr>
                </a:solidFill>
              </a:rPr>
              <a:t>    Location,</a:t>
            </a:r>
          </a:p>
          <a:p>
            <a:pPr marL="45720" indent="0">
              <a:buNone/>
            </a:pPr>
            <a:r>
              <a:rPr lang="en-US" sz="1500" dirty="0">
                <a:solidFill>
                  <a:schemeClr val="accent5">
                    <a:lumMod val="90000"/>
                    <a:lumOff val="10000"/>
                  </a:schemeClr>
                </a:solidFill>
              </a:rPr>
              <a:t>   "TotalAmtWonHub", [TotalAmtWonHub],</a:t>
            </a:r>
          </a:p>
          <a:p>
            <a:pPr marL="45720" indent="0">
              <a:buNone/>
            </a:pPr>
            <a:r>
              <a:rPr lang="en-US" sz="1500" dirty="0">
                <a:solidFill>
                  <a:schemeClr val="accent5">
                    <a:lumMod val="90000"/>
                    <a:lumOff val="10000"/>
                  </a:schemeClr>
                </a:solidFill>
              </a:rPr>
              <a:t>  "TotalAmtLostHub",[TotalAmtLostHub],</a:t>
            </a:r>
          </a:p>
          <a:p>
            <a:pPr marL="45720" indent="0">
              <a:buNone/>
            </a:pPr>
            <a:r>
              <a:rPr lang="en-US" sz="1500" dirty="0">
                <a:solidFill>
                  <a:schemeClr val="accent5">
                    <a:lumMod val="90000"/>
                    <a:lumOff val="10000"/>
                  </a:schemeClr>
                </a:solidFill>
              </a:rPr>
              <a:t>   "WinLossRationHub", [WinLossRatioHub],</a:t>
            </a:r>
          </a:p>
          <a:p>
            <a:pPr marL="45720" indent="0">
              <a:buNone/>
            </a:pPr>
            <a:r>
              <a:rPr lang="en-US" sz="1500" dirty="0">
                <a:solidFill>
                  <a:schemeClr val="accent5">
                    <a:lumMod val="90000"/>
                    <a:lumOff val="10000"/>
                  </a:schemeClr>
                </a:solidFill>
              </a:rPr>
              <a:t>   "WinShare", DIVIDE ( [TotalAmtWonHub], [TotalAmtWonHub] + [TotalAmtLostHub] )</a:t>
            </a:r>
          </a:p>
          <a:p>
            <a:pPr marL="45720" indent="0">
              <a:buNone/>
            </a:pPr>
            <a:br>
              <a:rPr lang="en-US" sz="1500" dirty="0">
                <a:solidFill>
                  <a:schemeClr val="accent5">
                    <a:lumMod val="90000"/>
                    <a:lumOff val="10000"/>
                  </a:schemeClr>
                </a:solidFill>
              </a:rPr>
            </a:br>
            <a:r>
              <a:rPr lang="en-US" sz="1500" dirty="0">
                <a:solidFill>
                  <a:schemeClr val="accent5">
                    <a:lumMod val="90000"/>
                    <a:lumOff val="10000"/>
                  </a:schemeClr>
                </a:solidFill>
              </a:rPr>
              <a:t>)</a:t>
            </a:r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D77A67-48D7-2549-EF50-B95D55C590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1208" y="1188720"/>
            <a:ext cx="4754879" cy="4663440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chemeClr val="accent5">
                    <a:lumMod val="90000"/>
                    <a:lumOff val="10000"/>
                  </a:schemeClr>
                </a:solidFill>
              </a:rPr>
              <a:t>Created a summary table called MapData in Power BI using DAX to enable hubs (locations) to appear in the Azure Map legend. </a:t>
            </a:r>
          </a:p>
          <a:p>
            <a:r>
              <a:rPr lang="en-US" sz="2800" b="1" dirty="0">
                <a:solidFill>
                  <a:schemeClr val="accent5">
                    <a:lumMod val="90000"/>
                    <a:lumOff val="10000"/>
                  </a:schemeClr>
                </a:solidFill>
              </a:rPr>
              <a:t>Azure Map requires a 1:1 relationship between each Hub and its latitude/longitude.</a:t>
            </a:r>
            <a:endParaRPr lang="en-US" sz="2500" b="1" dirty="0">
              <a:solidFill>
                <a:schemeClr val="accent5">
                  <a:lumMod val="90000"/>
                  <a:lumOff val="10000"/>
                </a:schemeClr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89C5C55-98A2-A2A7-A212-622582757828}"/>
              </a:ext>
            </a:extLst>
          </p:cNvPr>
          <p:cNvCxnSpPr>
            <a:cxnSpLocks/>
          </p:cNvCxnSpPr>
          <p:nvPr/>
        </p:nvCxnSpPr>
        <p:spPr>
          <a:xfrm>
            <a:off x="5678424" y="877824"/>
            <a:ext cx="0" cy="48828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55710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EA48AB-D8C8-C5B9-B0FB-A98F721126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70BBE11-10EF-29B0-1486-938A6FFB7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484632"/>
            <a:ext cx="10439400" cy="987552"/>
          </a:xfrm>
        </p:spPr>
        <p:txBody>
          <a:bodyPr/>
          <a:lstStyle/>
          <a:p>
            <a:r>
              <a:rPr lang="en-US" sz="4400" b="1" dirty="0">
                <a:solidFill>
                  <a:schemeClr val="accent5">
                    <a:lumMod val="90000"/>
                    <a:lumOff val="10000"/>
                  </a:schemeClr>
                </a:solidFill>
              </a:rPr>
              <a:t>Summary – ELT and Power BI Report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EA41096-1CAD-F969-7BC7-D27A0928D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0704" y="2459737"/>
            <a:ext cx="9921239" cy="2926079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chemeClr val="accent5">
                    <a:lumMod val="90000"/>
                    <a:lumOff val="10000"/>
                  </a:schemeClr>
                </a:solidFill>
              </a:rPr>
              <a:t>Anonymized Salesforce data processed using ELT</a:t>
            </a:r>
          </a:p>
          <a:p>
            <a:r>
              <a:rPr lang="en-US" dirty="0">
                <a:solidFill>
                  <a:schemeClr val="accent5">
                    <a:lumMod val="90000"/>
                    <a:lumOff val="10000"/>
                  </a:schemeClr>
                </a:solidFill>
              </a:rPr>
              <a:t>Clean structure supports fully interactive Power BI dashboards</a:t>
            </a:r>
          </a:p>
          <a:p>
            <a:r>
              <a:rPr lang="en-US" dirty="0">
                <a:solidFill>
                  <a:schemeClr val="accent5">
                    <a:lumMod val="90000"/>
                    <a:lumOff val="10000"/>
                  </a:schemeClr>
                </a:solidFill>
              </a:rPr>
              <a:t>Mapping, transformations, and modeling follow best practices</a:t>
            </a:r>
          </a:p>
          <a:p>
            <a:r>
              <a:rPr lang="en-US" dirty="0">
                <a:solidFill>
                  <a:schemeClr val="accent5">
                    <a:lumMod val="90000"/>
                    <a:lumOff val="10000"/>
                  </a:schemeClr>
                </a:solidFill>
              </a:rPr>
              <a:t>See earlier slides for live report pages embedded in PowerPoint</a:t>
            </a:r>
          </a:p>
          <a:p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30B6664-7C5D-BA26-59C7-574C95039B8F}"/>
              </a:ext>
            </a:extLst>
          </p:cNvPr>
          <p:cNvCxnSpPr>
            <a:cxnSpLocks/>
          </p:cNvCxnSpPr>
          <p:nvPr/>
        </p:nvCxnSpPr>
        <p:spPr>
          <a:xfrm flipH="1">
            <a:off x="777240" y="1655064"/>
            <a:ext cx="106619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1851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2EEDD-2BC7-9BDE-1C21-68802FF4C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435" y="1097280"/>
            <a:ext cx="4988859" cy="3030967"/>
          </a:xfrm>
        </p:spPr>
        <p:txBody>
          <a:bodyPr/>
          <a:lstStyle/>
          <a:p>
            <a:r>
              <a:rPr lang="en-US" sz="3200" b="1" u="sng" dirty="0">
                <a:solidFill>
                  <a:schemeClr val="accent5">
                    <a:lumMod val="90000"/>
                    <a:lumOff val="10000"/>
                  </a:schemeClr>
                </a:solidFill>
              </a:rPr>
              <a:t>Power BI is Amazing!</a:t>
            </a:r>
            <a:br>
              <a:rPr lang="en-US" sz="3200" dirty="0">
                <a:solidFill>
                  <a:schemeClr val="accent5">
                    <a:lumMod val="90000"/>
                    <a:lumOff val="10000"/>
                  </a:schemeClr>
                </a:solidFill>
              </a:rPr>
            </a:br>
            <a:r>
              <a:rPr lang="en-US" sz="3200" dirty="0">
                <a:solidFill>
                  <a:schemeClr val="accent5">
                    <a:lumMod val="90000"/>
                    <a:lumOff val="10000"/>
                  </a:schemeClr>
                </a:solidFill>
              </a:rPr>
              <a:t> This win-loss analysis for a company that wins business by quoting jobs is just one example of what’s possible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DA71DA-8730-5B1C-4ED5-F609922544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45720" indent="0">
              <a:buNone/>
            </a:pPr>
            <a:r>
              <a:rPr lang="en-US" sz="4400" b="1" u="sng" dirty="0">
                <a:solidFill>
                  <a:schemeClr val="accent5">
                    <a:lumMod val="90000"/>
                    <a:lumOff val="10000"/>
                  </a:schemeClr>
                </a:solidFill>
              </a:rPr>
              <a:t>With Power BI, you can also perform:</a:t>
            </a:r>
          </a:p>
          <a:p>
            <a:r>
              <a:rPr lang="en-US" b="1" dirty="0">
                <a:solidFill>
                  <a:schemeClr val="accent5">
                    <a:lumMod val="90000"/>
                    <a:lumOff val="10000"/>
                  </a:schemeClr>
                </a:solidFill>
              </a:rPr>
              <a:t>Margin analysis</a:t>
            </a:r>
            <a:r>
              <a:rPr lang="en-US" dirty="0">
                <a:solidFill>
                  <a:schemeClr val="accent5">
                    <a:lumMod val="90000"/>
                    <a:lumOff val="10000"/>
                  </a:schemeClr>
                </a:solidFill>
              </a:rPr>
              <a:t> – track profitability</a:t>
            </a:r>
          </a:p>
          <a:p>
            <a:r>
              <a:rPr lang="en-US" b="1" dirty="0">
                <a:solidFill>
                  <a:schemeClr val="accent5">
                    <a:lumMod val="90000"/>
                    <a:lumOff val="10000"/>
                  </a:schemeClr>
                </a:solidFill>
              </a:rPr>
              <a:t>Customer segmentation</a:t>
            </a:r>
            <a:r>
              <a:rPr lang="en-US" dirty="0">
                <a:solidFill>
                  <a:schemeClr val="accent5">
                    <a:lumMod val="90000"/>
                    <a:lumOff val="10000"/>
                  </a:schemeClr>
                </a:solidFill>
              </a:rPr>
              <a:t> – group similar customers</a:t>
            </a:r>
          </a:p>
          <a:p>
            <a:r>
              <a:rPr lang="en-US" b="1" dirty="0">
                <a:solidFill>
                  <a:schemeClr val="accent5">
                    <a:lumMod val="90000"/>
                    <a:lumOff val="10000"/>
                  </a:schemeClr>
                </a:solidFill>
              </a:rPr>
              <a:t>Sales pipeline tracking</a:t>
            </a:r>
            <a:r>
              <a:rPr lang="en-US" dirty="0">
                <a:solidFill>
                  <a:schemeClr val="accent5">
                    <a:lumMod val="90000"/>
                    <a:lumOff val="10000"/>
                  </a:schemeClr>
                </a:solidFill>
              </a:rPr>
              <a:t> – monitor deal progress</a:t>
            </a:r>
          </a:p>
          <a:p>
            <a:r>
              <a:rPr lang="en-US" b="1" dirty="0">
                <a:solidFill>
                  <a:schemeClr val="accent5">
                    <a:lumMod val="90000"/>
                    <a:lumOff val="10000"/>
                  </a:schemeClr>
                </a:solidFill>
              </a:rPr>
              <a:t>Forecasting</a:t>
            </a:r>
            <a:r>
              <a:rPr lang="en-US" dirty="0">
                <a:solidFill>
                  <a:schemeClr val="accent5">
                    <a:lumMod val="90000"/>
                    <a:lumOff val="10000"/>
                  </a:schemeClr>
                </a:solidFill>
              </a:rPr>
              <a:t> – predict future trends</a:t>
            </a:r>
          </a:p>
          <a:p>
            <a:r>
              <a:rPr lang="en-US" b="1" dirty="0">
                <a:solidFill>
                  <a:schemeClr val="accent5">
                    <a:lumMod val="90000"/>
                    <a:lumOff val="10000"/>
                  </a:schemeClr>
                </a:solidFill>
              </a:rPr>
              <a:t>Inventory management</a:t>
            </a:r>
            <a:r>
              <a:rPr lang="en-US" dirty="0">
                <a:solidFill>
                  <a:schemeClr val="accent5">
                    <a:lumMod val="90000"/>
                    <a:lumOff val="10000"/>
                  </a:schemeClr>
                </a:solidFill>
              </a:rPr>
              <a:t> – manage stock levels</a:t>
            </a:r>
          </a:p>
          <a:p>
            <a:r>
              <a:rPr lang="en-US" b="1" dirty="0">
                <a:solidFill>
                  <a:schemeClr val="accent5">
                    <a:lumMod val="90000"/>
                    <a:lumOff val="10000"/>
                  </a:schemeClr>
                </a:solidFill>
              </a:rPr>
              <a:t>Employee performance</a:t>
            </a:r>
            <a:r>
              <a:rPr lang="en-US" dirty="0">
                <a:solidFill>
                  <a:schemeClr val="accent5">
                    <a:lumMod val="90000"/>
                    <a:lumOff val="10000"/>
                  </a:schemeClr>
                </a:solidFill>
              </a:rPr>
              <a:t> – evaluate KPIs</a:t>
            </a:r>
          </a:p>
          <a:p>
            <a:r>
              <a:rPr lang="en-US" b="1" dirty="0">
                <a:solidFill>
                  <a:schemeClr val="accent5">
                    <a:lumMod val="90000"/>
                    <a:lumOff val="10000"/>
                  </a:schemeClr>
                </a:solidFill>
              </a:rPr>
              <a:t>Cost analysis</a:t>
            </a:r>
            <a:r>
              <a:rPr lang="en-US" dirty="0">
                <a:solidFill>
                  <a:schemeClr val="accent5">
                    <a:lumMod val="90000"/>
                    <a:lumOff val="10000"/>
                  </a:schemeClr>
                </a:solidFill>
              </a:rPr>
              <a:t> – compare expenses</a:t>
            </a:r>
          </a:p>
          <a:p>
            <a:r>
              <a:rPr lang="en-US" b="1" dirty="0">
                <a:solidFill>
                  <a:schemeClr val="accent5">
                    <a:lumMod val="90000"/>
                    <a:lumOff val="10000"/>
                  </a:schemeClr>
                </a:solidFill>
              </a:rPr>
              <a:t>Churn analysis</a:t>
            </a:r>
            <a:r>
              <a:rPr lang="en-US" dirty="0">
                <a:solidFill>
                  <a:schemeClr val="accent5">
                    <a:lumMod val="90000"/>
                    <a:lumOff val="10000"/>
                  </a:schemeClr>
                </a:solidFill>
              </a:rPr>
              <a:t> – detect customer loss risks</a:t>
            </a:r>
          </a:p>
          <a:p>
            <a:r>
              <a:rPr lang="en-US" b="1" dirty="0">
                <a:solidFill>
                  <a:schemeClr val="accent5">
                    <a:lumMod val="90000"/>
                    <a:lumOff val="10000"/>
                  </a:schemeClr>
                </a:solidFill>
              </a:rPr>
              <a:t>Year-over-year comparisons</a:t>
            </a:r>
            <a:r>
              <a:rPr lang="en-US" dirty="0">
                <a:solidFill>
                  <a:schemeClr val="accent5">
                    <a:lumMod val="90000"/>
                    <a:lumOff val="10000"/>
                  </a:schemeClr>
                </a:solidFill>
              </a:rPr>
              <a:t> – spot trends</a:t>
            </a:r>
          </a:p>
          <a:p>
            <a:r>
              <a:rPr lang="en-US" b="1" dirty="0">
                <a:solidFill>
                  <a:schemeClr val="accent5">
                    <a:lumMod val="90000"/>
                    <a:lumOff val="10000"/>
                  </a:schemeClr>
                </a:solidFill>
              </a:rPr>
              <a:t>KPI scorecards</a:t>
            </a:r>
            <a:r>
              <a:rPr lang="en-US" dirty="0">
                <a:solidFill>
                  <a:schemeClr val="accent5">
                    <a:lumMod val="90000"/>
                    <a:lumOff val="10000"/>
                  </a:schemeClr>
                </a:solidFill>
              </a:rPr>
              <a:t> – track goals vs. results</a:t>
            </a:r>
          </a:p>
          <a:p>
            <a:pPr marL="4572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561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169376-F2C2-BFB5-F51D-92DC7EFF0D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012" y="2643611"/>
            <a:ext cx="11057921" cy="3555003"/>
          </a:xfrm>
        </p:spPr>
        <p:txBody>
          <a:bodyPr/>
          <a:lstStyle/>
          <a:p>
            <a:pPr marL="45720" indent="0" algn="ctr">
              <a:buNone/>
            </a:pPr>
            <a:r>
              <a:rPr lang="en-US" sz="2000" b="1" u="sng" dirty="0">
                <a:solidFill>
                  <a:schemeClr val="accent5">
                    <a:lumMod val="90000"/>
                    <a:lumOff val="10000"/>
                  </a:schemeClr>
                </a:solidFill>
              </a:rPr>
              <a:t>Power BI Functionality</a:t>
            </a:r>
            <a:endParaRPr lang="en-US" sz="2000" b="1" dirty="0">
              <a:solidFill>
                <a:schemeClr val="accent5">
                  <a:lumMod val="90000"/>
                  <a:lumOff val="10000"/>
                </a:schemeClr>
              </a:solidFill>
            </a:endParaRPr>
          </a:p>
          <a:p>
            <a:pPr marL="45720" indent="0">
              <a:buNone/>
            </a:pPr>
            <a:r>
              <a:rPr lang="en-US" sz="2000" b="1" dirty="0">
                <a:solidFill>
                  <a:schemeClr val="accent5">
                    <a:lumMod val="90000"/>
                    <a:lumOff val="10000"/>
                  </a:schemeClr>
                </a:solidFill>
              </a:rPr>
              <a:t>When you click on a specific data point in one visual—like a column in a bar chart or a slice in a pie chart—Power BI automatically filters all the other visuals on the same report page</a:t>
            </a:r>
            <a:r>
              <a:rPr lang="en-US" sz="2000" dirty="0">
                <a:solidFill>
                  <a:schemeClr val="accent5">
                    <a:lumMod val="90000"/>
                    <a:lumOff val="10000"/>
                  </a:schemeClr>
                </a:solidFill>
              </a:rPr>
              <a:t>.</a:t>
            </a:r>
          </a:p>
        </p:txBody>
      </p:sp>
      <p:pic>
        <p:nvPicPr>
          <p:cNvPr id="4" name="Picture 3" descr="A blue van with a lightning bolt on it&#10;&#10;AI-generated content may be incorrect.">
            <a:extLst>
              <a:ext uri="{FF2B5EF4-FFF2-40B4-BE49-F238E27FC236}">
                <a16:creationId xmlns:a16="http://schemas.microsoft.com/office/drawing/2014/main" id="{78E623F0-70ED-BC74-66BA-A2ADB0B1FC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783" y="257419"/>
            <a:ext cx="1568070" cy="158562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4612BC6-4793-29CB-1BD3-D4AA30D471AB}"/>
              </a:ext>
            </a:extLst>
          </p:cNvPr>
          <p:cNvSpPr txBox="1"/>
          <p:nvPr/>
        </p:nvSpPr>
        <p:spPr>
          <a:xfrm>
            <a:off x="2148498" y="376501"/>
            <a:ext cx="76556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00000"/>
              </a:lnSpc>
            </a:pPr>
            <a:r>
              <a:rPr lang="en-US" sz="2400" b="1" dirty="0">
                <a:solidFill>
                  <a:srgbClr val="208505"/>
                </a:solidFill>
                <a:latin typeface="+mj-lt"/>
              </a:rPr>
              <a:t>FleetLeasing’s Fully Interactive Power BI Report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26EF2CC-D6B1-125D-7E04-3FD4F20AFF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286" y="3923739"/>
            <a:ext cx="5393859" cy="36933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52F436D-5BFC-15F9-C680-68AB547C4A92}"/>
              </a:ext>
            </a:extLst>
          </p:cNvPr>
          <p:cNvSpPr txBox="1"/>
          <p:nvPr/>
        </p:nvSpPr>
        <p:spPr>
          <a:xfrm>
            <a:off x="6797144" y="3930528"/>
            <a:ext cx="5026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5">
                    <a:lumMod val="90000"/>
                    <a:lumOff val="10000"/>
                  </a:schemeClr>
                </a:solidFill>
              </a:rPr>
              <a:t>- these are the report page navigation buttons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A0138A7-F053-E1F8-E9DC-7D23E885CFDF}"/>
              </a:ext>
            </a:extLst>
          </p:cNvPr>
          <p:cNvSpPr txBox="1"/>
          <p:nvPr/>
        </p:nvSpPr>
        <p:spPr>
          <a:xfrm>
            <a:off x="1059255" y="4515106"/>
            <a:ext cx="1048573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5">
                    <a:lumMod val="90000"/>
                    <a:lumOff val="10000"/>
                  </a:schemeClr>
                </a:solidFill>
              </a:rPr>
              <a:t>The Accounts, Products &amp; Sales Reps page have drill though pages.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5">
                    <a:lumMod val="90000"/>
                    <a:lumOff val="10000"/>
                  </a:schemeClr>
                </a:solidFill>
              </a:rPr>
              <a:t>Drill through pages provide details on the selected data point, account name, product or sales representative.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5">
                    <a:lumMod val="90000"/>
                    <a:lumOff val="10000"/>
                  </a:schemeClr>
                </a:solidFill>
              </a:rPr>
              <a:t>To access the drill through page right click on an account, product or Sales Rep-&gt;Drill through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5">
                    <a:lumMod val="90000"/>
                    <a:lumOff val="10000"/>
                  </a:schemeClr>
                </a:solidFill>
              </a:rPr>
              <a:t>To return to any of the three main pages click the arrow in the upper left corner of the drill through page.</a:t>
            </a:r>
          </a:p>
        </p:txBody>
      </p:sp>
      <p:pic>
        <p:nvPicPr>
          <p:cNvPr id="11" name="Graphic 10" descr="FleetLeasing Power BI Report&#10;">
            <a:hlinkClick r:id="rId4"/>
            <a:extLst>
              <a:ext uri="{FF2B5EF4-FFF2-40B4-BE49-F238E27FC236}">
                <a16:creationId xmlns:a16="http://schemas.microsoft.com/office/drawing/2014/main" id="{FF81B55F-60FB-E4F1-3451-C4714B73A1A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109338" y="659383"/>
            <a:ext cx="1568070" cy="1568070"/>
          </a:xfrm>
          <a:prstGeom prst="rect">
            <a:avLst/>
          </a:prstGeom>
        </p:spPr>
      </p:pic>
      <p:sp>
        <p:nvSpPr>
          <p:cNvPr id="13" name="Arrow: Right 12">
            <a:extLst>
              <a:ext uri="{FF2B5EF4-FFF2-40B4-BE49-F238E27FC236}">
                <a16:creationId xmlns:a16="http://schemas.microsoft.com/office/drawing/2014/main" id="{57C330C4-334C-32F8-62D3-E307C2E44527}"/>
              </a:ext>
            </a:extLst>
          </p:cNvPr>
          <p:cNvSpPr/>
          <p:nvPr/>
        </p:nvSpPr>
        <p:spPr>
          <a:xfrm>
            <a:off x="896294" y="1467891"/>
            <a:ext cx="8003614" cy="706305"/>
          </a:xfrm>
          <a:prstGeom prst="rightArrow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Ctrl + click the chart to launch the interactive FleetLeasing report in your browser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5533470-547D-CAC3-002A-1FC7353C6F6E}"/>
              </a:ext>
            </a:extLst>
          </p:cNvPr>
          <p:cNvSpPr txBox="1"/>
          <p:nvPr/>
        </p:nvSpPr>
        <p:spPr>
          <a:xfrm>
            <a:off x="8983652" y="2030413"/>
            <a:ext cx="21490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5490"/>
                </a:solidFill>
              </a:rPr>
              <a:t>FleetLeasing Power-BI Report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F9C51E7-D395-EFFE-6D26-E89CAB8CA0EE}"/>
              </a:ext>
            </a:extLst>
          </p:cNvPr>
          <p:cNvSpPr txBox="1"/>
          <p:nvPr/>
        </p:nvSpPr>
        <p:spPr>
          <a:xfrm>
            <a:off x="269783" y="6323582"/>
            <a:ext cx="116913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2"/>
                </a:solidFill>
              </a:rPr>
              <a:t>Note: While Power BI allows you to embed interactive reports directly in PowerPoint, viewers typically need a Power BI license to access reports shared internally</a:t>
            </a:r>
            <a:r>
              <a:rPr lang="en-US" sz="1200" dirty="0"/>
              <a:t>.</a:t>
            </a:r>
            <a:endParaRPr lang="en-US" sz="12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6164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64270-BF7B-2A2D-3409-B2D858012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192" y="867155"/>
            <a:ext cx="11558016" cy="833625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chemeClr val="accent5">
                    <a:lumMod val="90000"/>
                    <a:lumOff val="10000"/>
                  </a:schemeClr>
                </a:solidFill>
              </a:rPr>
              <a:t>FleetLeasing – Power BI Data Preparation Overview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1F6DA40-63F4-570F-F122-60896BC2EA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3965514"/>
              </p:ext>
            </p:extLst>
          </p:nvPr>
        </p:nvGraphicFramePr>
        <p:xfrm>
          <a:off x="1143000" y="2298530"/>
          <a:ext cx="9872663" cy="37974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0DCC35D-6365-6A56-4AEA-BF66402335AF}"/>
              </a:ext>
            </a:extLst>
          </p:cNvPr>
          <p:cNvCxnSpPr>
            <a:cxnSpLocks/>
          </p:cNvCxnSpPr>
          <p:nvPr/>
        </p:nvCxnSpPr>
        <p:spPr>
          <a:xfrm flipH="1">
            <a:off x="627888" y="2578608"/>
            <a:ext cx="109362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7947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5C74C49-5F2A-B84D-8F58-369AB5ADEF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B086532B-5A3E-44A5-A0C2-22A0DB316C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F9B933-BB05-CFF0-E744-37FE6A20C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0632" y="300989"/>
            <a:ext cx="8887968" cy="92202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>
                <a:solidFill>
                  <a:schemeClr val="accent5">
                    <a:lumMod val="90000"/>
                    <a:lumOff val="10000"/>
                  </a:schemeClr>
                </a:solidFill>
              </a:rPr>
              <a:t>Extract – Data Source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8A0A2DB-15FF-23B6-3268-F4A8F213090F}"/>
              </a:ext>
            </a:extLst>
          </p:cNvPr>
          <p:cNvSpPr txBox="1"/>
          <p:nvPr/>
        </p:nvSpPr>
        <p:spPr>
          <a:xfrm>
            <a:off x="707064" y="2374744"/>
            <a:ext cx="6525840" cy="37212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SzPct val="80000"/>
            </a:pPr>
            <a:r>
              <a:rPr lang="en-US" dirty="0">
                <a:solidFill>
                  <a:schemeClr val="accent5">
                    <a:lumMod val="90000"/>
                    <a:lumOff val="10000"/>
                  </a:schemeClr>
                </a:solidFill>
              </a:rPr>
              <a:t>Original data extracted from Salesforce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SzPct val="80000"/>
            </a:pPr>
            <a:r>
              <a:rPr lang="en-US" dirty="0">
                <a:solidFill>
                  <a:schemeClr val="accent5">
                    <a:lumMod val="90000"/>
                    <a:lumOff val="10000"/>
                  </a:schemeClr>
                </a:solidFill>
              </a:rPr>
              <a:t>Data included: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SzPct val="80000"/>
            </a:pPr>
            <a:r>
              <a:rPr lang="en-US" dirty="0">
                <a:solidFill>
                  <a:schemeClr val="accent5">
                    <a:lumMod val="90000"/>
                    <a:lumOff val="10000"/>
                  </a:schemeClr>
                </a:solidFill>
              </a:rPr>
              <a:t>	• WonLostPipeline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SzPct val="80000"/>
            </a:pPr>
            <a:r>
              <a:rPr lang="en-US" dirty="0">
                <a:solidFill>
                  <a:schemeClr val="accent5">
                    <a:lumMod val="90000"/>
                    <a:lumOff val="10000"/>
                  </a:schemeClr>
                </a:solidFill>
              </a:rPr>
              <a:t>No transformation at this stage – raw export used to 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SzPct val="80000"/>
            </a:pPr>
            <a:r>
              <a:rPr lang="en-US" dirty="0">
                <a:solidFill>
                  <a:schemeClr val="accent5">
                    <a:lumMod val="90000"/>
                    <a:lumOff val="10000"/>
                  </a:schemeClr>
                </a:solidFill>
              </a:rPr>
              <a:t>create the dimensions tables</a:t>
            </a:r>
          </a:p>
        </p:txBody>
      </p:sp>
      <p:pic>
        <p:nvPicPr>
          <p:cNvPr id="11" name="Picture 10" descr="Illuminated server room panel">
            <a:extLst>
              <a:ext uri="{FF2B5EF4-FFF2-40B4-BE49-F238E27FC236}">
                <a16:creationId xmlns:a16="http://schemas.microsoft.com/office/drawing/2014/main" id="{808AB36B-1E8C-33D3-2358-3C2F2061A18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5730"/>
          <a:stretch>
            <a:fillRect/>
          </a:stretch>
        </p:blipFill>
        <p:spPr>
          <a:xfrm>
            <a:off x="7491102" y="2374744"/>
            <a:ext cx="3135414" cy="1763678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2412912-11E6-811D-5727-8D5A4817A674}"/>
              </a:ext>
            </a:extLst>
          </p:cNvPr>
          <p:cNvCxnSpPr>
            <a:cxnSpLocks/>
          </p:cNvCxnSpPr>
          <p:nvPr/>
        </p:nvCxnSpPr>
        <p:spPr>
          <a:xfrm flipH="1">
            <a:off x="777240" y="1655064"/>
            <a:ext cx="106619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4100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61078E-EB82-6DE8-3961-D65256B533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633FDBE-1365-52B0-CF55-D45D4D021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676" y="1097280"/>
            <a:ext cx="4627244" cy="2606040"/>
          </a:xfrm>
        </p:spPr>
        <p:txBody>
          <a:bodyPr/>
          <a:lstStyle/>
          <a:p>
            <a:r>
              <a:rPr lang="en-US" sz="4400" b="1">
                <a:solidFill>
                  <a:schemeClr val="accent5">
                    <a:lumMod val="90000"/>
                    <a:lumOff val="10000"/>
                  </a:schemeClr>
                </a:solidFill>
              </a:rPr>
              <a:t>Load – Tables into Power Query</a:t>
            </a:r>
            <a:endParaRPr lang="en-US">
              <a:solidFill>
                <a:schemeClr val="accent5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32625FB-6E3D-283C-4CC9-A9A4108C37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6378" y="758951"/>
            <a:ext cx="6315068" cy="5422773"/>
          </a:xfrm>
        </p:spPr>
        <p:txBody>
          <a:bodyPr vert="horz" lIns="91440" tIns="45720" rIns="91440" bIns="45720" rtlCol="0" anchor="t">
            <a:normAutofit fontScale="25000" lnSpcReduction="20000"/>
          </a:bodyPr>
          <a:lstStyle/>
          <a:p>
            <a:pPr marL="0" indent="0">
              <a:buNone/>
            </a:pPr>
            <a:r>
              <a:rPr lang="en-US" sz="5200" b="1" dirty="0">
                <a:solidFill>
                  <a:schemeClr val="accent5">
                    <a:lumMod val="90000"/>
                    <a:lumOff val="10000"/>
                  </a:schemeClr>
                </a:solidFill>
              </a:rPr>
              <a:t>Fact Table:</a:t>
            </a:r>
          </a:p>
          <a:p>
            <a:pPr marL="45720" indent="0">
              <a:lnSpc>
                <a:spcPct val="120000"/>
              </a:lnSpc>
              <a:spcAft>
                <a:spcPts val="600"/>
              </a:spcAft>
              <a:buNone/>
            </a:pPr>
            <a:r>
              <a:rPr lang="en-US" sz="5200" dirty="0">
                <a:solidFill>
                  <a:schemeClr val="accent5">
                    <a:lumMod val="90000"/>
                    <a:lumOff val="10000"/>
                  </a:schemeClr>
                </a:solidFill>
              </a:rPr>
              <a:t>• WonLostPipeline</a:t>
            </a:r>
          </a:p>
          <a:p>
            <a:pPr marL="45720" indent="0">
              <a:spcAft>
                <a:spcPts val="600"/>
              </a:spcAft>
              <a:buNone/>
            </a:pPr>
            <a:r>
              <a:rPr lang="en-US" sz="5200" b="1" dirty="0">
                <a:solidFill>
                  <a:schemeClr val="accent5">
                    <a:lumMod val="90000"/>
                    <a:lumOff val="10000"/>
                  </a:schemeClr>
                </a:solidFill>
              </a:rPr>
              <a:t>Dimension Tables:</a:t>
            </a:r>
          </a:p>
          <a:p>
            <a:pPr marL="0" indent="0">
              <a:buNone/>
            </a:pPr>
            <a:r>
              <a:rPr lang="en-US" sz="5200" dirty="0">
                <a:solidFill>
                  <a:schemeClr val="accent5">
                    <a:lumMod val="90000"/>
                    <a:lumOff val="10000"/>
                  </a:schemeClr>
                </a:solidFill>
              </a:rPr>
              <a:t>• Location</a:t>
            </a:r>
          </a:p>
          <a:p>
            <a:pPr marL="0" indent="0">
              <a:buNone/>
            </a:pPr>
            <a:r>
              <a:rPr lang="en-US" sz="5200" dirty="0">
                <a:solidFill>
                  <a:schemeClr val="accent5">
                    <a:lumMod val="90000"/>
                    <a:lumOff val="10000"/>
                  </a:schemeClr>
                </a:solidFill>
              </a:rPr>
              <a:t>• AccountName</a:t>
            </a:r>
          </a:p>
          <a:p>
            <a:pPr marL="0" indent="0">
              <a:buNone/>
            </a:pPr>
            <a:r>
              <a:rPr lang="en-US" sz="5200" dirty="0">
                <a:solidFill>
                  <a:schemeClr val="accent5">
                    <a:lumMod val="90000"/>
                    <a:lumOff val="10000"/>
                  </a:schemeClr>
                </a:solidFill>
              </a:rPr>
              <a:t>• Stage</a:t>
            </a:r>
          </a:p>
          <a:p>
            <a:pPr marL="0" indent="0">
              <a:buNone/>
            </a:pPr>
            <a:r>
              <a:rPr lang="en-US" sz="5200" dirty="0">
                <a:solidFill>
                  <a:schemeClr val="accent5">
                    <a:lumMod val="90000"/>
                    <a:lumOff val="10000"/>
                  </a:schemeClr>
                </a:solidFill>
              </a:rPr>
              <a:t>• Product</a:t>
            </a:r>
          </a:p>
          <a:p>
            <a:pPr marL="0" indent="0">
              <a:buNone/>
            </a:pPr>
            <a:r>
              <a:rPr lang="en-US" sz="5200" dirty="0">
                <a:solidFill>
                  <a:schemeClr val="accent5">
                    <a:lumMod val="90000"/>
                    <a:lumOff val="10000"/>
                  </a:schemeClr>
                </a:solidFill>
              </a:rPr>
              <a:t>• SalesPeople (Opportunity Owner)</a:t>
            </a:r>
            <a:endParaRPr lang="en-US" dirty="0">
              <a:solidFill>
                <a:schemeClr val="accent5">
                  <a:lumMod val="90000"/>
                  <a:lumOff val="10000"/>
                </a:schemeClr>
              </a:solidFill>
            </a:endParaRPr>
          </a:p>
          <a:p>
            <a:pPr marL="0" indent="0">
              <a:buNone/>
            </a:pPr>
            <a:r>
              <a:rPr lang="en-US" sz="5200" dirty="0">
                <a:solidFill>
                  <a:schemeClr val="accent5">
                    <a:lumMod val="90000"/>
                    <a:lumOff val="10000"/>
                  </a:schemeClr>
                </a:solidFill>
              </a:rPr>
              <a:t>• Date</a:t>
            </a:r>
          </a:p>
          <a:p>
            <a:pPr marL="0" indent="0">
              <a:buNone/>
            </a:pPr>
            <a:r>
              <a:rPr lang="en-US" sz="5200" b="1" dirty="0">
                <a:solidFill>
                  <a:schemeClr val="accent5">
                    <a:lumMod val="90000"/>
                    <a:lumOff val="10000"/>
                  </a:schemeClr>
                </a:solidFill>
              </a:rPr>
              <a:t>Loaded into Power Query(PQ) but not into Power-BI:</a:t>
            </a:r>
          </a:p>
          <a:p>
            <a:pPr marL="0" indent="0">
              <a:buNone/>
            </a:pPr>
            <a:r>
              <a:rPr lang="en-US" sz="5400" b="1" dirty="0"/>
              <a:t>OpportunityName:</a:t>
            </a:r>
            <a:r>
              <a:rPr lang="en-US" sz="5400" dirty="0"/>
              <a:t> This table was created by duplicating the </a:t>
            </a:r>
            <a:r>
              <a:rPr lang="en-US" sz="5400" b="1" dirty="0"/>
              <a:t>WonLostPipeline</a:t>
            </a:r>
            <a:r>
              <a:rPr lang="en-US" sz="5400" dirty="0"/>
              <a:t> table and removing all unnecessary columns. An index column was added in Power Query and renamed </a:t>
            </a:r>
            <a:r>
              <a:rPr lang="en-US" sz="5400" b="1" dirty="0"/>
              <a:t>Job ID</a:t>
            </a:r>
            <a:r>
              <a:rPr lang="en-US" sz="5400" dirty="0"/>
              <a:t> before merging it back with the </a:t>
            </a:r>
            <a:r>
              <a:rPr lang="en-US" sz="5400" b="1" dirty="0"/>
              <a:t>WonLostPipeline</a:t>
            </a:r>
            <a:r>
              <a:rPr lang="en-US" sz="5400" dirty="0"/>
              <a:t>. Since there were over 8,000 unique opportunity names, the original </a:t>
            </a:r>
            <a:r>
              <a:rPr lang="en-US" sz="5400" b="1" dirty="0"/>
              <a:t>Opportunity Name</a:t>
            </a:r>
            <a:r>
              <a:rPr lang="en-US" sz="5400" dirty="0"/>
              <a:t> column was deleted and replaced with the new </a:t>
            </a:r>
            <a:r>
              <a:rPr lang="en-US" sz="5400" b="1" dirty="0"/>
              <a:t>Job ID</a:t>
            </a:r>
            <a:r>
              <a:rPr lang="en-US" sz="5400" dirty="0"/>
              <a:t>. The </a:t>
            </a:r>
            <a:r>
              <a:rPr lang="en-US" sz="5400" b="1" dirty="0"/>
              <a:t>OpportunityName</a:t>
            </a:r>
            <a:r>
              <a:rPr lang="en-US" sz="5400" dirty="0"/>
              <a:t> table was then disabled from loading in Power Query.</a:t>
            </a:r>
          </a:p>
          <a:p>
            <a:pPr marL="0" indent="0">
              <a:buNone/>
            </a:pPr>
            <a:r>
              <a:rPr lang="en-US" sz="5200" b="1" dirty="0">
                <a:solidFill>
                  <a:schemeClr val="accent5">
                    <a:lumMod val="90000"/>
                    <a:lumOff val="10000"/>
                  </a:schemeClr>
                </a:solidFill>
              </a:rPr>
              <a:t>Dynamic Filtering:</a:t>
            </a:r>
          </a:p>
          <a:p>
            <a:pPr marL="0" indent="0">
              <a:buNone/>
            </a:pPr>
            <a:r>
              <a:rPr lang="en-US" sz="5200" dirty="0">
                <a:solidFill>
                  <a:schemeClr val="accent5">
                    <a:lumMod val="90000"/>
                    <a:lumOff val="10000"/>
                  </a:schemeClr>
                </a:solidFill>
              </a:rPr>
              <a:t>• Parameters StartDate &amp; EndDate for the Date table are set in PQ where the Date table was created using new query and adding the M code to the Advanced Editor</a:t>
            </a:r>
          </a:p>
          <a:p>
            <a:pPr>
              <a:buFont typeface="Arial" pitchFamily="34" charset="0"/>
            </a:pP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842EC05-A71F-596E-2A95-A8F8816FD18F}"/>
              </a:ext>
            </a:extLst>
          </p:cNvPr>
          <p:cNvCxnSpPr>
            <a:cxnSpLocks/>
          </p:cNvCxnSpPr>
          <p:nvPr/>
        </p:nvCxnSpPr>
        <p:spPr>
          <a:xfrm>
            <a:off x="5175504" y="1097280"/>
            <a:ext cx="0" cy="44256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47963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4FD431-F33C-A25D-2841-B05238B137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213F725-5A1E-256B-CFC6-65ECDA7D3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329" y="1097280"/>
            <a:ext cx="4736591" cy="2606040"/>
          </a:xfrm>
        </p:spPr>
        <p:txBody>
          <a:bodyPr/>
          <a:lstStyle/>
          <a:p>
            <a:r>
              <a:rPr lang="en-US" sz="4400" b="1">
                <a:solidFill>
                  <a:schemeClr val="accent5">
                    <a:lumMod val="90000"/>
                    <a:lumOff val="10000"/>
                  </a:schemeClr>
                </a:solidFill>
              </a:rPr>
              <a:t>Transform – Mapping with Anonymized Data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43079B2-D4EF-0FA6-5D36-11FF492AC0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52159" y="1691640"/>
            <a:ext cx="5212080" cy="40690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b="1" dirty="0">
                <a:solidFill>
                  <a:schemeClr val="accent5">
                    <a:lumMod val="90000"/>
                    <a:lumOff val="10000"/>
                  </a:schemeClr>
                </a:solidFill>
              </a:rPr>
              <a:t>Generated the new data with the help of ChatGPT :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accent5">
                    <a:lumMod val="90000"/>
                    <a:lumOff val="10000"/>
                  </a:schemeClr>
                </a:solidFill>
              </a:rPr>
              <a:t>• 17 anonymized Location</a:t>
            </a:r>
            <a:endParaRPr lang="en-US" sz="1500" b="1" dirty="0">
              <a:solidFill>
                <a:schemeClr val="accent5">
                  <a:lumMod val="90000"/>
                  <a:lumOff val="10000"/>
                </a:schemeClr>
              </a:solidFill>
            </a:endParaRPr>
          </a:p>
          <a:p>
            <a:pPr marL="0" indent="0">
              <a:buNone/>
            </a:pPr>
            <a:r>
              <a:rPr lang="en-US" sz="1500" dirty="0">
                <a:solidFill>
                  <a:schemeClr val="accent5">
                    <a:lumMod val="90000"/>
                    <a:lumOff val="10000"/>
                  </a:schemeClr>
                </a:solidFill>
              </a:rPr>
              <a:t>• 791 anonymized AccountName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accent5">
                    <a:lumMod val="90000"/>
                    <a:lumOff val="10000"/>
                  </a:schemeClr>
                </a:solidFill>
              </a:rPr>
              <a:t>• 25 anonymized Product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accent5">
                    <a:lumMod val="90000"/>
                    <a:lumOff val="10000"/>
                  </a:schemeClr>
                </a:solidFill>
              </a:rPr>
              <a:t>• 28 anonymized  SalesPerson (OpportunityOwner)</a:t>
            </a:r>
          </a:p>
          <a:p>
            <a:pPr marL="0" indent="0">
              <a:buNone/>
            </a:pPr>
            <a:r>
              <a:rPr lang="en-US" sz="1200" i="1" dirty="0">
                <a:solidFill>
                  <a:schemeClr val="accent5">
                    <a:lumMod val="90000"/>
                    <a:lumOff val="10000"/>
                  </a:schemeClr>
                </a:solidFill>
              </a:rPr>
              <a:t>Note : The Stage Table remained the same- there was no identifying data</a:t>
            </a:r>
          </a:p>
          <a:p>
            <a:pPr marL="0" indent="0">
              <a:buNone/>
            </a:pPr>
            <a:r>
              <a:rPr lang="en-US" sz="1500" b="1" dirty="0">
                <a:solidFill>
                  <a:schemeClr val="accent5">
                    <a:lumMod val="90000"/>
                    <a:lumOff val="10000"/>
                  </a:schemeClr>
                </a:solidFill>
              </a:rPr>
              <a:t>Base Selling Price column added to the Product table</a:t>
            </a:r>
          </a:p>
          <a:p>
            <a:pPr marL="0" indent="0">
              <a:buNone/>
            </a:pPr>
            <a:r>
              <a:rPr lang="en-US" sz="1500" b="1" dirty="0">
                <a:solidFill>
                  <a:schemeClr val="accent5">
                    <a:lumMod val="90000"/>
                    <a:lumOff val="10000"/>
                  </a:schemeClr>
                </a:solidFill>
              </a:rPr>
              <a:t>Mapping tables paired original and anonymized values</a:t>
            </a:r>
          </a:p>
          <a:p>
            <a:pPr marL="45720" indent="0">
              <a:buNone/>
            </a:pP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B1B9E8B-1EAC-2824-7B50-D262CC664B0E}"/>
              </a:ext>
            </a:extLst>
          </p:cNvPr>
          <p:cNvCxnSpPr>
            <a:cxnSpLocks/>
          </p:cNvCxnSpPr>
          <p:nvPr/>
        </p:nvCxnSpPr>
        <p:spPr>
          <a:xfrm>
            <a:off x="5175504" y="1097280"/>
            <a:ext cx="0" cy="44256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40557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62B545-D20D-4DF2-8EA3-6DAC5BAA6C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F8F5C21-20B5-D040-0D81-02F18527A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275" y="1371600"/>
            <a:ext cx="4779645" cy="2331720"/>
          </a:xfrm>
        </p:spPr>
        <p:txBody>
          <a:bodyPr/>
          <a:lstStyle/>
          <a:p>
            <a:r>
              <a:rPr lang="en-US" sz="4400" b="1" dirty="0">
                <a:solidFill>
                  <a:schemeClr val="accent5">
                    <a:lumMod val="90000"/>
                    <a:lumOff val="10000"/>
                  </a:schemeClr>
                </a:solidFill>
              </a:rPr>
              <a:t>Transform – Merging and Replacing Columns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DA87D13-85B6-C450-EBFA-896273784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b="1" dirty="0">
                <a:solidFill>
                  <a:schemeClr val="accent5">
                    <a:lumMod val="90000"/>
                    <a:lumOff val="10000"/>
                  </a:schemeClr>
                </a:solidFill>
              </a:rPr>
              <a:t>Each mapping table merged into the WonLostPipeline table</a:t>
            </a:r>
          </a:p>
          <a:p>
            <a:pPr marL="0" indent="0">
              <a:buNone/>
            </a:pPr>
            <a:r>
              <a:rPr lang="en-US" sz="1500" b="1" dirty="0">
                <a:solidFill>
                  <a:schemeClr val="accent5">
                    <a:lumMod val="90000"/>
                    <a:lumOff val="10000"/>
                  </a:schemeClr>
                </a:solidFill>
              </a:rPr>
              <a:t>After merge: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accent5">
                    <a:lumMod val="90000"/>
                    <a:lumOff val="10000"/>
                  </a:schemeClr>
                </a:solidFill>
              </a:rPr>
              <a:t>• Removed original column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accent5">
                    <a:lumMod val="90000"/>
                    <a:lumOff val="10000"/>
                  </a:schemeClr>
                </a:solidFill>
              </a:rPr>
              <a:t>• Expanded mapped column and renamed to original field</a:t>
            </a:r>
          </a:p>
          <a:p>
            <a:pPr marL="0" indent="0">
              <a:buNone/>
            </a:pPr>
            <a:r>
              <a:rPr lang="en-US" sz="1500" b="1" dirty="0">
                <a:solidFill>
                  <a:schemeClr val="accent5">
                    <a:lumMod val="90000"/>
                    <a:lumOff val="10000"/>
                  </a:schemeClr>
                </a:solidFill>
              </a:rPr>
              <a:t>Repeated for: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accent5">
                    <a:lumMod val="90000"/>
                    <a:lumOff val="10000"/>
                  </a:schemeClr>
                </a:solidFill>
              </a:rPr>
              <a:t>• Location </a:t>
            </a:r>
            <a:r>
              <a:rPr lang="en-US" sz="1200" dirty="0">
                <a:solidFill>
                  <a:schemeClr val="accent5">
                    <a:lumMod val="90000"/>
                    <a:lumOff val="10000"/>
                  </a:schemeClr>
                </a:solidFill>
              </a:rPr>
              <a:t>-</a:t>
            </a:r>
            <a:r>
              <a:rPr lang="en-US" sz="1200" i="1" dirty="0">
                <a:solidFill>
                  <a:schemeClr val="accent5">
                    <a:lumMod val="90000"/>
                    <a:lumOff val="10000"/>
                  </a:schemeClr>
                </a:solidFill>
              </a:rPr>
              <a:t>added longitude &amp; latitude columns for Azure Map.  I supplied the address to ChatGPT &amp; it returned the coordinates </a:t>
            </a:r>
            <a:r>
              <a:rPr lang="en-US" sz="1200" i="1" dirty="0">
                <a:solidFill>
                  <a:schemeClr val="accent5">
                    <a:lumMod val="90000"/>
                    <a:lumOff val="10000"/>
                  </a:schemeClr>
                </a:solidFill>
                <a:sym typeface="Wingdings" panose="05000000000000000000" pitchFamily="2" charset="2"/>
              </a:rPr>
              <a:t></a:t>
            </a:r>
            <a:endParaRPr lang="en-US" sz="1200" b="1" i="1" dirty="0">
              <a:solidFill>
                <a:schemeClr val="accent5">
                  <a:lumMod val="90000"/>
                  <a:lumOff val="10000"/>
                </a:schemeClr>
              </a:solidFill>
            </a:endParaRPr>
          </a:p>
          <a:p>
            <a:pPr marL="0" indent="0">
              <a:buNone/>
            </a:pPr>
            <a:r>
              <a:rPr lang="en-US" sz="1500" dirty="0">
                <a:solidFill>
                  <a:schemeClr val="accent5">
                    <a:lumMod val="90000"/>
                    <a:lumOff val="10000"/>
                  </a:schemeClr>
                </a:solidFill>
              </a:rPr>
              <a:t>• Accounts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accent5">
                    <a:lumMod val="90000"/>
                    <a:lumOff val="10000"/>
                  </a:schemeClr>
                </a:solidFill>
              </a:rPr>
              <a:t>• Product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accent5">
                    <a:lumMod val="90000"/>
                    <a:lumOff val="10000"/>
                  </a:schemeClr>
                </a:solidFill>
              </a:rPr>
              <a:t>• SalesPerson (OpportunityOwner)</a:t>
            </a:r>
          </a:p>
          <a:p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5571D1D-1851-C485-B8F9-1BBA81C8222A}"/>
              </a:ext>
            </a:extLst>
          </p:cNvPr>
          <p:cNvCxnSpPr>
            <a:cxnSpLocks/>
          </p:cNvCxnSpPr>
          <p:nvPr/>
        </p:nvCxnSpPr>
        <p:spPr>
          <a:xfrm>
            <a:off x="5141595" y="1097280"/>
            <a:ext cx="0" cy="44256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75327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020FE8-5818-3403-164C-EEA7D4AE8D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751961D-AF1C-338F-E23D-76EC85EF2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178" y="1097280"/>
            <a:ext cx="4561710" cy="2606040"/>
          </a:xfrm>
        </p:spPr>
        <p:txBody>
          <a:bodyPr/>
          <a:lstStyle/>
          <a:p>
            <a:r>
              <a:rPr lang="en-US" sz="4400" b="1" dirty="0">
                <a:solidFill>
                  <a:schemeClr val="accent5">
                    <a:lumMod val="90000"/>
                    <a:lumOff val="10000"/>
                  </a:schemeClr>
                </a:solidFill>
              </a:rPr>
              <a:t>Transform – M code for lease Price Calculation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D317F01-8BBC-BC7B-EA9D-F9ABC972A0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9616" y="1097280"/>
            <a:ext cx="6074976" cy="4663440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4800" b="1" dirty="0">
                <a:solidFill>
                  <a:schemeClr val="accent5">
                    <a:lumMod val="90000"/>
                    <a:lumOff val="10000"/>
                  </a:schemeClr>
                </a:solidFill>
              </a:rPr>
              <a:t>New PQ column: BaseSellingPriceLeaseMonths</a:t>
            </a:r>
          </a:p>
          <a:p>
            <a:pPr marL="0" indent="0">
              <a:buNone/>
            </a:pPr>
            <a:r>
              <a:rPr lang="en-US" sz="4800" b="1" dirty="0">
                <a:solidFill>
                  <a:schemeClr val="accent5">
                    <a:lumMod val="90000"/>
                    <a:lumOff val="10000"/>
                  </a:schemeClr>
                </a:solidFill>
              </a:rPr>
              <a:t>Random lease term assigned from: 12, 24, 48, 64 months</a:t>
            </a:r>
          </a:p>
          <a:p>
            <a:pPr marL="0" indent="0">
              <a:buNone/>
            </a:pPr>
            <a:r>
              <a:rPr lang="en-US" sz="4800" b="1" dirty="0">
                <a:solidFill>
                  <a:schemeClr val="accent5">
                    <a:lumMod val="90000"/>
                    <a:lumOff val="10000"/>
                  </a:schemeClr>
                </a:solidFill>
              </a:rPr>
              <a:t>Price multipliers applied:</a:t>
            </a:r>
          </a:p>
          <a:p>
            <a:pPr marL="4572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800" dirty="0"/>
              <a:t>let</a:t>
            </a:r>
          </a:p>
          <a:p>
            <a:pPr marL="4572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800" dirty="0"/>
              <a:t>    </a:t>
            </a:r>
            <a:r>
              <a:rPr lang="en-US" sz="4800" dirty="0" err="1"/>
              <a:t>randIndex</a:t>
            </a:r>
            <a:r>
              <a:rPr lang="en-US" sz="4800" dirty="0"/>
              <a:t> = </a:t>
            </a:r>
            <a:r>
              <a:rPr lang="en-US" sz="4800" dirty="0" err="1"/>
              <a:t>Number.RoundDown</a:t>
            </a:r>
            <a:r>
              <a:rPr lang="en-US" sz="4800" dirty="0"/>
              <a:t>(</a:t>
            </a:r>
            <a:r>
              <a:rPr lang="en-US" sz="4800" dirty="0" err="1"/>
              <a:t>Number.RandomBetween</a:t>
            </a:r>
            <a:r>
              <a:rPr lang="en-US" sz="4800" dirty="0"/>
              <a:t>(0, 3)),</a:t>
            </a:r>
          </a:p>
          <a:p>
            <a:pPr marL="4572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800" dirty="0"/>
              <a:t>    </a:t>
            </a:r>
            <a:r>
              <a:rPr lang="en-US" sz="4800" dirty="0" err="1"/>
              <a:t>valueList</a:t>
            </a:r>
            <a:r>
              <a:rPr lang="en-US" sz="4800" dirty="0"/>
              <a:t> = {12, 24, 48, 64}</a:t>
            </a:r>
          </a:p>
          <a:p>
            <a:pPr marL="4572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800" dirty="0"/>
              <a:t>in</a:t>
            </a:r>
          </a:p>
          <a:p>
            <a:pPr marL="4572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800" dirty="0"/>
              <a:t>    </a:t>
            </a:r>
            <a:r>
              <a:rPr lang="en-US" sz="4800" dirty="0" err="1"/>
              <a:t>valueList</a:t>
            </a:r>
            <a:r>
              <a:rPr lang="en-US" sz="4800" dirty="0"/>
              <a:t>{</a:t>
            </a:r>
            <a:r>
              <a:rPr lang="en-US" sz="4800" dirty="0" err="1"/>
              <a:t>randIndex</a:t>
            </a:r>
            <a:r>
              <a:rPr lang="en-US" sz="4800" dirty="0"/>
              <a:t>}</a:t>
            </a:r>
          </a:p>
          <a:p>
            <a:pPr marL="45720" indent="0">
              <a:buNone/>
            </a:pPr>
            <a:r>
              <a:rPr lang="en-US" sz="4800" b="1" dirty="0"/>
              <a:t>This was followed by:</a:t>
            </a:r>
          </a:p>
          <a:p>
            <a:pPr marL="45720" indent="0">
              <a:buNone/>
            </a:pPr>
            <a:r>
              <a:rPr lang="en-US" sz="4800" dirty="0"/>
              <a:t>= </a:t>
            </a:r>
            <a:r>
              <a:rPr lang="en-US" sz="4800" dirty="0" err="1"/>
              <a:t>Table.AddColumn</a:t>
            </a:r>
            <a:r>
              <a:rPr lang="en-US" sz="4800" dirty="0"/>
              <a:t>(#"Filled Down", "BaseSellingPriceLeaseMonths", each </a:t>
            </a:r>
          </a:p>
          <a:p>
            <a:pPr marL="45720" indent="0">
              <a:buNone/>
            </a:pPr>
            <a:r>
              <a:rPr lang="en-US" sz="4800" dirty="0"/>
              <a:t>    if [Lease Month] = 24 then [Base Selling Price] * 1.75</a:t>
            </a:r>
          </a:p>
          <a:p>
            <a:pPr marL="45720" indent="0">
              <a:buNone/>
            </a:pPr>
            <a:r>
              <a:rPr lang="en-US" sz="4800" dirty="0"/>
              <a:t>    else if [Lease Month] = 48 then [Base Selling Price] * 2.60</a:t>
            </a:r>
          </a:p>
          <a:p>
            <a:pPr marL="45720" indent="0">
              <a:buNone/>
            </a:pPr>
            <a:r>
              <a:rPr lang="en-US" sz="4800" dirty="0"/>
              <a:t>    else if [Lease Month] = 64 then [Base Selling Price] * 3.30</a:t>
            </a:r>
          </a:p>
          <a:p>
            <a:pPr marL="45720" indent="0">
              <a:buNone/>
            </a:pPr>
            <a:r>
              <a:rPr lang="en-US" sz="4800" dirty="0"/>
              <a:t>    else [Base Selling Price])</a:t>
            </a:r>
          </a:p>
          <a:p>
            <a:pPr marL="45720" indent="0">
              <a:buNone/>
            </a:pPr>
            <a:r>
              <a:rPr lang="en-US" sz="4800" i="1" dirty="0">
                <a:solidFill>
                  <a:schemeClr val="accent5">
                    <a:lumMod val="90000"/>
                    <a:lumOff val="10000"/>
                  </a:schemeClr>
                </a:solidFill>
              </a:rPr>
              <a:t>Simulates revenue variation by lease duration – the pricing from the manufacturing company did not make sense for a vehicle leasing company.</a:t>
            </a:r>
          </a:p>
          <a:p>
            <a:endParaRPr lang="en-US" sz="4800" dirty="0"/>
          </a:p>
          <a:p>
            <a:pPr marL="0" indent="0">
              <a:buNone/>
            </a:pPr>
            <a:endParaRPr lang="en-US" sz="1500" i="1" dirty="0">
              <a:solidFill>
                <a:schemeClr val="accent5">
                  <a:lumMod val="90000"/>
                  <a:lumOff val="10000"/>
                </a:schemeClr>
              </a:solidFill>
            </a:endParaRPr>
          </a:p>
          <a:p>
            <a:pPr marL="0" indent="0">
              <a:buNone/>
            </a:pPr>
            <a:endParaRPr lang="en-US" sz="1500" i="1" dirty="0">
              <a:solidFill>
                <a:schemeClr val="accent5">
                  <a:lumMod val="90000"/>
                  <a:lumOff val="10000"/>
                </a:schemeClr>
              </a:solidFill>
            </a:endParaRPr>
          </a:p>
          <a:p>
            <a:pPr marL="45720" indent="0">
              <a:buNone/>
            </a:pP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2F12176-FBF3-B32C-5CE8-878449E0365C}"/>
              </a:ext>
            </a:extLst>
          </p:cNvPr>
          <p:cNvCxnSpPr>
            <a:cxnSpLocks/>
          </p:cNvCxnSpPr>
          <p:nvPr/>
        </p:nvCxnSpPr>
        <p:spPr>
          <a:xfrm>
            <a:off x="5175504" y="1097280"/>
            <a:ext cx="0" cy="44256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84497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33FDD6-21B0-D909-4D4D-B600089FAE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A89424E-B62F-CE41-EB5C-207C048DF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886968"/>
            <a:ext cx="4590281" cy="322783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4400" b="1" dirty="0">
                <a:solidFill>
                  <a:schemeClr val="accent5">
                    <a:lumMod val="90000"/>
                    <a:lumOff val="10000"/>
                  </a:schemeClr>
                </a:solidFill>
              </a:rPr>
              <a:t>Model – Star Schema Design in Power-BI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E3F1FB5-6025-DFA0-9038-491AB105AA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6523" y="1097280"/>
            <a:ext cx="5477254" cy="551383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600" dirty="0"/>
          </a:p>
          <a:p>
            <a:pPr marL="0" marR="0" lvl="0" indent="0" fontAlgn="base">
              <a:spcAft>
                <a:spcPct val="0"/>
              </a:spcAft>
              <a:buNone/>
              <a:tabLst/>
            </a:pPr>
            <a:r>
              <a:rPr lang="en-US" altLang="en-US" sz="1500" b="1" dirty="0">
                <a:solidFill>
                  <a:schemeClr val="accent5">
                    <a:lumMod val="90000"/>
                    <a:lumOff val="10000"/>
                  </a:schemeClr>
                </a:solidFill>
              </a:rPr>
              <a:t>Key Relationships:</a:t>
            </a:r>
          </a:p>
          <a:p>
            <a:pPr marL="0" marR="0" lvl="0" indent="0" fontAlgn="base">
              <a:spcAft>
                <a:spcPct val="0"/>
              </a:spcAft>
              <a:buNone/>
              <a:tabLst/>
            </a:pPr>
            <a:r>
              <a:rPr lang="en-US" altLang="en-US" sz="1500" dirty="0">
                <a:solidFill>
                  <a:schemeClr val="accent5">
                    <a:lumMod val="90000"/>
                    <a:lumOff val="10000"/>
                  </a:schemeClr>
                </a:solidFill>
              </a:rPr>
              <a:t>Division → WonLostPipeline[Division]</a:t>
            </a:r>
          </a:p>
          <a:p>
            <a:pPr marL="0" marR="0" lvl="0" indent="0" fontAlgn="base">
              <a:spcAft>
                <a:spcPct val="0"/>
              </a:spcAft>
              <a:buNone/>
              <a:tabLst/>
            </a:pPr>
            <a:r>
              <a:rPr lang="en-US" altLang="en-US" sz="1500" dirty="0">
                <a:solidFill>
                  <a:schemeClr val="accent5">
                    <a:lumMod val="90000"/>
                    <a:lumOff val="10000"/>
                  </a:schemeClr>
                </a:solidFill>
              </a:rPr>
              <a:t>Stage → WonLostPipeline[Stage]</a:t>
            </a:r>
          </a:p>
          <a:p>
            <a:pPr marL="0" marR="0" lvl="0" indent="0" fontAlgn="base">
              <a:spcAft>
                <a:spcPct val="0"/>
              </a:spcAft>
              <a:buNone/>
              <a:tabLst/>
            </a:pPr>
            <a:r>
              <a:rPr lang="en-US" altLang="en-US" sz="1500" dirty="0">
                <a:solidFill>
                  <a:schemeClr val="accent5">
                    <a:lumMod val="90000"/>
                    <a:lumOff val="10000"/>
                  </a:schemeClr>
                </a:solidFill>
              </a:rPr>
              <a:t>Product → WonLostPipeline[Product]</a:t>
            </a:r>
          </a:p>
          <a:p>
            <a:pPr marL="0" marR="0" lvl="0" indent="0" fontAlgn="base">
              <a:spcAft>
                <a:spcPct val="0"/>
              </a:spcAft>
              <a:buNone/>
              <a:tabLst/>
            </a:pPr>
            <a:r>
              <a:rPr lang="en-US" altLang="en-US" sz="1500" dirty="0">
                <a:solidFill>
                  <a:schemeClr val="accent5">
                    <a:lumMod val="90000"/>
                    <a:lumOff val="10000"/>
                  </a:schemeClr>
                </a:solidFill>
              </a:rPr>
              <a:t>SalesPeople → WonLostPipeline[Opportunity Owner]</a:t>
            </a:r>
          </a:p>
          <a:p>
            <a:pPr marL="0" marR="0" lvl="0" indent="0" fontAlgn="base">
              <a:spcAft>
                <a:spcPct val="0"/>
              </a:spcAft>
              <a:buNone/>
              <a:tabLst/>
            </a:pPr>
            <a:r>
              <a:rPr lang="en-US" altLang="en-US" sz="1500" dirty="0">
                <a:solidFill>
                  <a:schemeClr val="accent5">
                    <a:lumMod val="90000"/>
                    <a:lumOff val="10000"/>
                  </a:schemeClr>
                </a:solidFill>
              </a:rPr>
              <a:t>Account → WonLostPipeline</a:t>
            </a:r>
          </a:p>
          <a:p>
            <a:pPr marL="0" marR="0" lvl="0" indent="0" fontAlgn="base">
              <a:spcAft>
                <a:spcPct val="0"/>
              </a:spcAft>
              <a:buNone/>
              <a:tabLst/>
            </a:pPr>
            <a:r>
              <a:rPr lang="en-US" altLang="en-US" sz="1500" dirty="0">
                <a:solidFill>
                  <a:schemeClr val="accent5">
                    <a:lumMod val="90000"/>
                    <a:lumOff val="10000"/>
                  </a:schemeClr>
                </a:solidFill>
              </a:rPr>
              <a:t>Date → WonLostPipeline</a:t>
            </a:r>
          </a:p>
          <a:p>
            <a:pPr marL="0" indent="0">
              <a:buNone/>
            </a:pPr>
            <a:r>
              <a:rPr lang="en-US" sz="1500" b="1" dirty="0">
                <a:solidFill>
                  <a:schemeClr val="accent5">
                    <a:lumMod val="90000"/>
                    <a:lumOff val="10000"/>
                  </a:schemeClr>
                </a:solidFill>
              </a:rPr>
              <a:t>Relationships: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accent5">
                    <a:lumMod val="90000"/>
                    <a:lumOff val="10000"/>
                  </a:schemeClr>
                </a:solidFill>
              </a:rPr>
              <a:t>• Many-to-One (*:1) from each Dimension to Fact</a:t>
            </a:r>
          </a:p>
          <a:p>
            <a:pPr marL="0" marR="0" lvl="0" indent="0" fontAlgn="base">
              <a:spcAft>
                <a:spcPct val="0"/>
              </a:spcAft>
              <a:buNone/>
              <a:tabLst/>
            </a:pPr>
            <a:r>
              <a:rPr lang="en-US" altLang="en-US" sz="1200" dirty="0">
                <a:solidFill>
                  <a:schemeClr val="accent5">
                    <a:lumMod val="90000"/>
                    <a:lumOff val="10000"/>
                  </a:schemeClr>
                </a:solidFill>
              </a:rPr>
              <a:t>Note : Load was not enabled for Account &amp; Opportunity</a:t>
            </a:r>
          </a:p>
          <a:p>
            <a:pPr marL="0" marR="0" lvl="0" indent="0" fontAlgn="base">
              <a:spcAft>
                <a:spcPct val="0"/>
              </a:spcAft>
              <a:buNone/>
              <a:tabLst/>
            </a:pPr>
            <a:endParaRPr lang="en-US" altLang="en-US" sz="1900" dirty="0"/>
          </a:p>
          <a:p>
            <a:pPr marL="45720" indent="0">
              <a:buNone/>
            </a:pP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BAC47DE-616A-208C-CD8E-47622154DB04}"/>
              </a:ext>
            </a:extLst>
          </p:cNvPr>
          <p:cNvCxnSpPr>
            <a:cxnSpLocks/>
          </p:cNvCxnSpPr>
          <p:nvPr/>
        </p:nvCxnSpPr>
        <p:spPr>
          <a:xfrm>
            <a:off x="5270754" y="1033272"/>
            <a:ext cx="0" cy="49038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4182231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Custom 1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002060"/>
      </a:accent1>
      <a:accent2>
        <a:srgbClr val="6D9975"/>
      </a:accent2>
      <a:accent3>
        <a:srgbClr val="0070C0"/>
      </a:accent3>
      <a:accent4>
        <a:srgbClr val="418AB3"/>
      </a:accent4>
      <a:accent5>
        <a:srgbClr val="002060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311C317C9E1D64E9BA0F46953976CC5" ma:contentTypeVersion="4" ma:contentTypeDescription="Create a new document." ma:contentTypeScope="" ma:versionID="e1a444e7bf7b88465cd741fed5ea881a">
  <xsd:schema xmlns:xsd="http://www.w3.org/2001/XMLSchema" xmlns:xs="http://www.w3.org/2001/XMLSchema" xmlns:p="http://schemas.microsoft.com/office/2006/metadata/properties" xmlns:ns3="204b1a1b-2037-4939-b491-b7bfbd2eba8f" targetNamespace="http://schemas.microsoft.com/office/2006/metadata/properties" ma:root="true" ma:fieldsID="79a9cf7de25fb9ae95bd100ef5aa6331" ns3:_="">
    <xsd:import namespace="204b1a1b-2037-4939-b491-b7bfbd2eba8f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  <xsd:element ref="ns3:MediaServiceMetadata" minOccurs="0"/>
                <xsd:element ref="ns3:MediaServiceFastMetadata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04b1a1b-2037-4939-b491-b7bfbd2eba8f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7BAEF89-55C5-4FAD-AA44-2EB051282E5C}">
  <ds:schemaRefs>
    <ds:schemaRef ds:uri="http://purl.org/dc/terms/"/>
    <ds:schemaRef ds:uri="http://schemas.openxmlformats.org/package/2006/metadata/core-properties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www.w3.org/XML/1998/namespace"/>
    <ds:schemaRef ds:uri="204b1a1b-2037-4939-b491-b7bfbd2eba8f"/>
    <ds:schemaRef ds:uri="http://schemas.microsoft.com/office/2006/metadata/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EAAB56F5-F870-420B-8FBA-BADB44770A5E}">
  <ds:schemaRefs>
    <ds:schemaRef ds:uri="204b1a1b-2037-4939-b491-b7bfbd2eba8f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BE0E4A59-E152-428C-B320-2670349CD40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9872</TotalTime>
  <Words>1659</Words>
  <Application>Microsoft Office PowerPoint</Application>
  <PresentationFormat>Widescreen</PresentationFormat>
  <Paragraphs>170</Paragraphs>
  <Slides>13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Aptos</vt:lpstr>
      <vt:lpstr>Arial</vt:lpstr>
      <vt:lpstr>Corbel</vt:lpstr>
      <vt:lpstr>Wingdings</vt:lpstr>
      <vt:lpstr>Basis</vt:lpstr>
      <vt:lpstr>FleetLeasing</vt:lpstr>
      <vt:lpstr>PowerPoint Presentation</vt:lpstr>
      <vt:lpstr>FleetLeasing – Power BI Data Preparation Overview</vt:lpstr>
      <vt:lpstr>Extract – Data Source</vt:lpstr>
      <vt:lpstr>Load – Tables into Power Query</vt:lpstr>
      <vt:lpstr>Transform – Mapping with Anonymized Data</vt:lpstr>
      <vt:lpstr>Transform – Merging and Replacing Columns</vt:lpstr>
      <vt:lpstr>Transform – M code for lease Price Calculation</vt:lpstr>
      <vt:lpstr>Model – Star Schema Design in Power-BI</vt:lpstr>
      <vt:lpstr>  Examples of DAX code used in visuals-formatted using the DAX Formatter by SQLB </vt:lpstr>
      <vt:lpstr>PowerPoint Presentation</vt:lpstr>
      <vt:lpstr>Summary – ELT and Power BI Report</vt:lpstr>
      <vt:lpstr>Power BI is Amazing!  This win-loss analysis for a company that wins business by quoting jobs is just one example of what’s possible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Lisa McDonough</dc:creator>
  <cp:lastModifiedBy>Lisa McDonough</cp:lastModifiedBy>
  <cp:revision>6</cp:revision>
  <cp:lastPrinted>2025-05-29T15:15:13Z</cp:lastPrinted>
  <dcterms:created xsi:type="dcterms:W3CDTF">2025-05-25T12:06:06Z</dcterms:created>
  <dcterms:modified xsi:type="dcterms:W3CDTF">2025-07-01T13:29:32Z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0x0101003311C317C9E1D64E9BA0F46953976CC5</vt:lpwstr>
  </property>
</Properties>
</file>