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61" r:id="rId5"/>
    <p:sldId id="282" r:id="rId6"/>
    <p:sldId id="280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  <p:sldId id="279" r:id="rId18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895D3-2637-42E0-8DFC-1A7C6BDF5CB4}" v="13" dt="2025-06-26T21:18:54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6BB78-2073-45A2-A426-4D7D8BC593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EEFB3F-6507-4DD1-A23F-72B9BDB9E901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en-US" sz="1500" dirty="0">
            <a:solidFill>
              <a:schemeClr val="accent5">
                <a:lumMod val="90000"/>
                <a:lumOff val="10000"/>
              </a:schemeClr>
            </a:solidFill>
          </a:endParaRPr>
        </a:p>
      </dgm:t>
    </dgm:pt>
    <dgm:pt modelId="{2054DAAD-DDA6-4552-8293-97E9A6665B22}" type="parTrans" cxnId="{5FDE6FBB-EA89-4CC7-9F12-0F013D3FAD53}">
      <dgm:prSet/>
      <dgm:spPr/>
      <dgm:t>
        <a:bodyPr/>
        <a:lstStyle/>
        <a:p>
          <a:endParaRPr lang="en-US"/>
        </a:p>
      </dgm:t>
    </dgm:pt>
    <dgm:pt modelId="{6312A267-42AB-4086-96B5-3EA88AF80968}" type="sibTrans" cxnId="{5FDE6FBB-EA89-4CC7-9F12-0F013D3FAD53}">
      <dgm:prSet/>
      <dgm:spPr/>
      <dgm:t>
        <a:bodyPr/>
        <a:lstStyle/>
        <a:p>
          <a:endParaRPr lang="en-US"/>
        </a:p>
      </dgm:t>
    </dgm:pt>
    <dgm:pt modelId="{7A1A3073-DB25-401E-801D-EF8A41F18B20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en-US" sz="1600" dirty="0">
            <a:solidFill>
              <a:schemeClr val="accent5">
                <a:lumMod val="90000"/>
                <a:lumOff val="10000"/>
              </a:schemeClr>
            </a:solidFill>
          </a:endParaRPr>
        </a:p>
        <a:p>
          <a:pPr algn="l">
            <a:lnSpc>
              <a:spcPct val="100000"/>
            </a:lnSpc>
          </a:pPr>
          <a:r>
            <a:rPr lang="en-US" sz="1600" dirty="0">
              <a:solidFill>
                <a:schemeClr val="accent5">
                  <a:lumMod val="90000"/>
                  <a:lumOff val="10000"/>
                </a:schemeClr>
              </a:solidFill>
            </a:rPr>
            <a:t>                      Additional details on the </a:t>
          </a:r>
          <a:r>
            <a:rPr lang="en-US" sz="1600" b="1" dirty="0">
              <a:solidFill>
                <a:schemeClr val="accent5">
                  <a:lumMod val="90000"/>
                  <a:lumOff val="10000"/>
                </a:schemeClr>
              </a:solidFill>
            </a:rPr>
            <a:t>ELT (Extract, Load, Transform)</a:t>
          </a:r>
          <a:r>
            <a:rPr lang="en-US" sz="1600" dirty="0">
              <a:solidFill>
                <a:schemeClr val="accent5">
                  <a:lumMod val="90000"/>
                  <a:lumOff val="10000"/>
                </a:schemeClr>
              </a:solidFill>
            </a:rPr>
            <a:t> data process are provided on slides 7-14</a:t>
          </a:r>
          <a:r>
            <a:rPr lang="en-US" sz="1600" dirty="0"/>
            <a:t>.</a:t>
          </a:r>
        </a:p>
      </dgm:t>
    </dgm:pt>
    <dgm:pt modelId="{6216CA43-E47B-4CE1-931A-FA60FCD670B4}" type="parTrans" cxnId="{FC10A924-477D-4145-864A-2655D1E4E5FD}">
      <dgm:prSet/>
      <dgm:spPr/>
      <dgm:t>
        <a:bodyPr/>
        <a:lstStyle/>
        <a:p>
          <a:endParaRPr lang="en-US"/>
        </a:p>
      </dgm:t>
    </dgm:pt>
    <dgm:pt modelId="{A6289ACC-DF50-42CA-805B-C223E9F60DF5}" type="sibTrans" cxnId="{FC10A924-477D-4145-864A-2655D1E4E5FD}">
      <dgm:prSet/>
      <dgm:spPr/>
      <dgm:t>
        <a:bodyPr/>
        <a:lstStyle/>
        <a:p>
          <a:endParaRPr lang="en-US"/>
        </a:p>
      </dgm:t>
    </dgm:pt>
    <dgm:pt modelId="{1B4E28EC-76DA-451D-829B-A3BD85CBF061}" type="pres">
      <dgm:prSet presAssocID="{7B56BB78-2073-45A2-A426-4D7D8BC59385}" presName="root" presStyleCnt="0">
        <dgm:presLayoutVars>
          <dgm:dir/>
          <dgm:resizeHandles val="exact"/>
        </dgm:presLayoutVars>
      </dgm:prSet>
      <dgm:spPr/>
    </dgm:pt>
    <dgm:pt modelId="{09519A7A-79AD-4BDC-A235-C4BB1FE37B86}" type="pres">
      <dgm:prSet presAssocID="{A3EEFB3F-6507-4DD1-A23F-72B9BDB9E901}" presName="compNode" presStyleCnt="0"/>
      <dgm:spPr/>
    </dgm:pt>
    <dgm:pt modelId="{8B8A9306-69E1-4AEA-B3E9-A990E902D30E}" type="pres">
      <dgm:prSet presAssocID="{A3EEFB3F-6507-4DD1-A23F-72B9BDB9E901}" presName="iconRect" presStyleLbl="node1" presStyleIdx="0" presStyleCnt="2" custLinFactX="-314728" custLinFactNeighborX="-400000" custLinFactNeighborY="135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51A7C5-70D2-4184-A7C4-F62081AC7BEF}" type="pres">
      <dgm:prSet presAssocID="{A3EEFB3F-6507-4DD1-A23F-72B9BDB9E901}" presName="spaceRect" presStyleCnt="0"/>
      <dgm:spPr/>
    </dgm:pt>
    <dgm:pt modelId="{65231ABB-17BD-42FB-B37F-58CB85C0A1A3}" type="pres">
      <dgm:prSet presAssocID="{A3EEFB3F-6507-4DD1-A23F-72B9BDB9E901}" presName="textRect" presStyleLbl="revTx" presStyleIdx="0" presStyleCnt="2" custScaleX="579645" custScaleY="220528" custLinFactNeighborX="32701" custLinFactNeighborY="-7518">
        <dgm:presLayoutVars>
          <dgm:chMax val="1"/>
          <dgm:chPref val="1"/>
        </dgm:presLayoutVars>
      </dgm:prSet>
      <dgm:spPr/>
    </dgm:pt>
    <dgm:pt modelId="{2C99B748-B8E3-4720-9040-80F3C0F65C24}" type="pres">
      <dgm:prSet presAssocID="{6312A267-42AB-4086-96B5-3EA88AF80968}" presName="sibTrans" presStyleCnt="0"/>
      <dgm:spPr/>
    </dgm:pt>
    <dgm:pt modelId="{C6AFAEB4-1D2C-4B6F-8911-B83CC1C216CD}" type="pres">
      <dgm:prSet presAssocID="{7A1A3073-DB25-401E-801D-EF8A41F18B20}" presName="compNode" presStyleCnt="0"/>
      <dgm:spPr/>
    </dgm:pt>
    <dgm:pt modelId="{00C6992A-9DF5-4720-923C-C30F28995A01}" type="pres">
      <dgm:prSet presAssocID="{7A1A3073-DB25-401E-801D-EF8A41F18B20}" presName="iconRect" presStyleLbl="node1" presStyleIdx="1" presStyleCnt="2" custLinFactX="-300000" custLinFactY="53047" custLinFactNeighborX="-39069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97AFE79-2576-4372-983F-DFC089E4820A}" type="pres">
      <dgm:prSet presAssocID="{7A1A3073-DB25-401E-801D-EF8A41F18B20}" presName="spaceRect" presStyleCnt="0"/>
      <dgm:spPr/>
    </dgm:pt>
    <dgm:pt modelId="{29AACA0C-2137-4829-BB70-83853CE6D041}" type="pres">
      <dgm:prSet presAssocID="{7A1A3073-DB25-401E-801D-EF8A41F18B20}" presName="textRect" presStyleLbl="revTx" presStyleIdx="1" presStyleCnt="2" custScaleX="672440" custScaleY="44824" custLinFactNeighborX="36198" custLinFactNeighborY="-12252">
        <dgm:presLayoutVars>
          <dgm:chMax val="1"/>
          <dgm:chPref val="1"/>
        </dgm:presLayoutVars>
      </dgm:prSet>
      <dgm:spPr/>
    </dgm:pt>
  </dgm:ptLst>
  <dgm:cxnLst>
    <dgm:cxn modelId="{E43FB309-3B77-497C-8605-80E886A6951B}" type="presOf" srcId="{A3EEFB3F-6507-4DD1-A23F-72B9BDB9E901}" destId="{65231ABB-17BD-42FB-B37F-58CB85C0A1A3}" srcOrd="0" destOrd="0" presId="urn:microsoft.com/office/officeart/2018/2/layout/IconLabelList"/>
    <dgm:cxn modelId="{2DA3B922-B5EA-490D-B502-10A964047FFC}" type="presOf" srcId="{7B56BB78-2073-45A2-A426-4D7D8BC59385}" destId="{1B4E28EC-76DA-451D-829B-A3BD85CBF061}" srcOrd="0" destOrd="0" presId="urn:microsoft.com/office/officeart/2018/2/layout/IconLabelList"/>
    <dgm:cxn modelId="{FC10A924-477D-4145-864A-2655D1E4E5FD}" srcId="{7B56BB78-2073-45A2-A426-4D7D8BC59385}" destId="{7A1A3073-DB25-401E-801D-EF8A41F18B20}" srcOrd="1" destOrd="0" parTransId="{6216CA43-E47B-4CE1-931A-FA60FCD670B4}" sibTransId="{A6289ACC-DF50-42CA-805B-C223E9F60DF5}"/>
    <dgm:cxn modelId="{7216D87E-8184-4482-B239-A26B06908F72}" type="presOf" srcId="{7A1A3073-DB25-401E-801D-EF8A41F18B20}" destId="{29AACA0C-2137-4829-BB70-83853CE6D041}" srcOrd="0" destOrd="0" presId="urn:microsoft.com/office/officeart/2018/2/layout/IconLabelList"/>
    <dgm:cxn modelId="{5FDE6FBB-EA89-4CC7-9F12-0F013D3FAD53}" srcId="{7B56BB78-2073-45A2-A426-4D7D8BC59385}" destId="{A3EEFB3F-6507-4DD1-A23F-72B9BDB9E901}" srcOrd="0" destOrd="0" parTransId="{2054DAAD-DDA6-4552-8293-97E9A6665B22}" sibTransId="{6312A267-42AB-4086-96B5-3EA88AF80968}"/>
    <dgm:cxn modelId="{EA1DFAB2-A508-4EA5-A3FD-C029F9B73674}" type="presParOf" srcId="{1B4E28EC-76DA-451D-829B-A3BD85CBF061}" destId="{09519A7A-79AD-4BDC-A235-C4BB1FE37B86}" srcOrd="0" destOrd="0" presId="urn:microsoft.com/office/officeart/2018/2/layout/IconLabelList"/>
    <dgm:cxn modelId="{2F36CC12-CEFF-4926-9D34-4691B8978DE5}" type="presParOf" srcId="{09519A7A-79AD-4BDC-A235-C4BB1FE37B86}" destId="{8B8A9306-69E1-4AEA-B3E9-A990E902D30E}" srcOrd="0" destOrd="0" presId="urn:microsoft.com/office/officeart/2018/2/layout/IconLabelList"/>
    <dgm:cxn modelId="{C96A5CA6-CDEF-4A98-A6F2-24AEF013F4A7}" type="presParOf" srcId="{09519A7A-79AD-4BDC-A235-C4BB1FE37B86}" destId="{7651A7C5-70D2-4184-A7C4-F62081AC7BEF}" srcOrd="1" destOrd="0" presId="urn:microsoft.com/office/officeart/2018/2/layout/IconLabelList"/>
    <dgm:cxn modelId="{F5A3E68D-8F59-4E1B-B90F-D83014C400FF}" type="presParOf" srcId="{09519A7A-79AD-4BDC-A235-C4BB1FE37B86}" destId="{65231ABB-17BD-42FB-B37F-58CB85C0A1A3}" srcOrd="2" destOrd="0" presId="urn:microsoft.com/office/officeart/2018/2/layout/IconLabelList"/>
    <dgm:cxn modelId="{2609EA48-F32E-4B72-AA51-FBADEE031254}" type="presParOf" srcId="{1B4E28EC-76DA-451D-829B-A3BD85CBF061}" destId="{2C99B748-B8E3-4720-9040-80F3C0F65C24}" srcOrd="1" destOrd="0" presId="urn:microsoft.com/office/officeart/2018/2/layout/IconLabelList"/>
    <dgm:cxn modelId="{6DBBF97D-021A-4B14-B418-B80ACBF9A9BD}" type="presParOf" srcId="{1B4E28EC-76DA-451D-829B-A3BD85CBF061}" destId="{C6AFAEB4-1D2C-4B6F-8911-B83CC1C216CD}" srcOrd="2" destOrd="0" presId="urn:microsoft.com/office/officeart/2018/2/layout/IconLabelList"/>
    <dgm:cxn modelId="{4F13E07F-1C61-4CF4-A67E-23E8CF43C6C2}" type="presParOf" srcId="{C6AFAEB4-1D2C-4B6F-8911-B83CC1C216CD}" destId="{00C6992A-9DF5-4720-923C-C30F28995A01}" srcOrd="0" destOrd="0" presId="urn:microsoft.com/office/officeart/2018/2/layout/IconLabelList"/>
    <dgm:cxn modelId="{D48D0F2A-662F-4AF9-A985-D2449A5F15BD}" type="presParOf" srcId="{C6AFAEB4-1D2C-4B6F-8911-B83CC1C216CD}" destId="{C97AFE79-2576-4372-983F-DFC089E4820A}" srcOrd="1" destOrd="0" presId="urn:microsoft.com/office/officeart/2018/2/layout/IconLabelList"/>
    <dgm:cxn modelId="{AFA77B09-354F-4B26-92D1-E7A455617F9D}" type="presParOf" srcId="{C6AFAEB4-1D2C-4B6F-8911-B83CC1C216CD}" destId="{29AACA0C-2137-4829-BB70-83853CE6D0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5FF013-1CD2-4378-9357-37419892781C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CEB7C8-99D9-4F19-80EE-6960C71F97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ELT Process: Extract, Load, Transform</a:t>
          </a:r>
        </a:p>
      </dgm:t>
    </dgm:pt>
    <dgm:pt modelId="{B7BAF9B2-428D-4D6E-9058-69B4D4EC69A4}" type="parTrans" cxnId="{0CF65B80-6C60-4411-95ED-4BAF441A3CDF}">
      <dgm:prSet/>
      <dgm:spPr/>
      <dgm:t>
        <a:bodyPr/>
        <a:lstStyle/>
        <a:p>
          <a:endParaRPr lang="en-US"/>
        </a:p>
      </dgm:t>
    </dgm:pt>
    <dgm:pt modelId="{18F848E0-A0A1-406B-A803-EDFB64D588DB}" type="sibTrans" cxnId="{0CF65B80-6C60-4411-95ED-4BAF441A3CDF}">
      <dgm:prSet/>
      <dgm:spPr/>
      <dgm:t>
        <a:bodyPr/>
        <a:lstStyle/>
        <a:p>
          <a:endParaRPr lang="en-US"/>
        </a:p>
      </dgm:t>
    </dgm:pt>
    <dgm:pt modelId="{52E525E8-226C-4308-BE90-90EE2ACB6C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modeled in a Star Schema for performance and clarity</a:t>
          </a:r>
        </a:p>
      </dgm:t>
    </dgm:pt>
    <dgm:pt modelId="{FC5EA17B-6E4A-4943-9D53-F9AFE0ACE3FB}" type="parTrans" cxnId="{957BF5FC-18DB-4DC5-869A-98C303B71379}">
      <dgm:prSet/>
      <dgm:spPr/>
      <dgm:t>
        <a:bodyPr/>
        <a:lstStyle/>
        <a:p>
          <a:endParaRPr lang="en-US"/>
        </a:p>
      </dgm:t>
    </dgm:pt>
    <dgm:pt modelId="{33F3961F-DC1D-4D08-9A8B-614B8E8814C2}" type="sibTrans" cxnId="{957BF5FC-18DB-4DC5-869A-98C303B71379}">
      <dgm:prSet/>
      <dgm:spPr/>
      <dgm:t>
        <a:bodyPr/>
        <a:lstStyle/>
        <a:p>
          <a:endParaRPr lang="en-US"/>
        </a:p>
      </dgm:t>
    </dgm:pt>
    <dgm:pt modelId="{0B6D01BE-92C7-42EC-B969-2344AC542B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Source: Anonymized Salesforce data from a real client</a:t>
          </a:r>
        </a:p>
      </dgm:t>
    </dgm:pt>
    <dgm:pt modelId="{17315602-B08A-4FEA-A541-6ED19359ABFC}" type="parTrans" cxnId="{1A878D83-C276-4B1B-8F1D-E2F819809BCB}">
      <dgm:prSet/>
      <dgm:spPr/>
      <dgm:t>
        <a:bodyPr/>
        <a:lstStyle/>
        <a:p>
          <a:endParaRPr lang="en-US"/>
        </a:p>
      </dgm:t>
    </dgm:pt>
    <dgm:pt modelId="{9E5E2575-B06D-4A54-9595-610CE06EFCC7}" type="sibTrans" cxnId="{1A878D83-C276-4B1B-8F1D-E2F819809BCB}">
      <dgm:prSet/>
      <dgm:spPr/>
      <dgm:t>
        <a:bodyPr/>
        <a:lstStyle/>
        <a:p>
          <a:endParaRPr lang="en-US"/>
        </a:p>
      </dgm:t>
    </dgm:pt>
    <dgm:pt modelId="{51A61E8C-6D24-4F1D-BAB3-A4C64025A3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Purpose: Power fully interactive dashboards with clean, mapped data</a:t>
          </a:r>
        </a:p>
      </dgm:t>
    </dgm:pt>
    <dgm:pt modelId="{1D17A6A3-5B62-45BC-867D-46473963398D}" type="parTrans" cxnId="{FC7D336A-6449-4F47-8ED4-705C5C9EE4FA}">
      <dgm:prSet/>
      <dgm:spPr/>
      <dgm:t>
        <a:bodyPr/>
        <a:lstStyle/>
        <a:p>
          <a:endParaRPr lang="en-US"/>
        </a:p>
      </dgm:t>
    </dgm:pt>
    <dgm:pt modelId="{5FEE89A5-17AD-40A0-B073-2CB52E2335BD}" type="sibTrans" cxnId="{FC7D336A-6449-4F47-8ED4-705C5C9EE4FA}">
      <dgm:prSet/>
      <dgm:spPr/>
      <dgm:t>
        <a:bodyPr/>
        <a:lstStyle/>
        <a:p>
          <a:endParaRPr lang="en-US"/>
        </a:p>
      </dgm:t>
    </dgm:pt>
    <dgm:pt modelId="{3B188081-7AC5-4D42-A311-8B88540153F4}" type="pres">
      <dgm:prSet presAssocID="{FB5FF013-1CD2-4378-9357-37419892781C}" presName="root" presStyleCnt="0">
        <dgm:presLayoutVars>
          <dgm:dir/>
          <dgm:resizeHandles val="exact"/>
        </dgm:presLayoutVars>
      </dgm:prSet>
      <dgm:spPr/>
    </dgm:pt>
    <dgm:pt modelId="{79D412B2-F782-44DD-ACD5-1F8720656E24}" type="pres">
      <dgm:prSet presAssocID="{7ACEB7C8-99D9-4F19-80EE-6960C71F97E9}" presName="compNode" presStyleCnt="0"/>
      <dgm:spPr/>
    </dgm:pt>
    <dgm:pt modelId="{2EAF823B-9861-44C0-9757-41897C09DF22}" type="pres">
      <dgm:prSet presAssocID="{7ACEB7C8-99D9-4F19-80EE-6960C71F97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0958CBD-E743-4768-A90B-E8B74CACE4C7}" type="pres">
      <dgm:prSet presAssocID="{7ACEB7C8-99D9-4F19-80EE-6960C71F97E9}" presName="spaceRect" presStyleCnt="0"/>
      <dgm:spPr/>
    </dgm:pt>
    <dgm:pt modelId="{AF0DE6F2-A2AD-4F0F-BCEF-D211D76D049A}" type="pres">
      <dgm:prSet presAssocID="{7ACEB7C8-99D9-4F19-80EE-6960C71F97E9}" presName="textRect" presStyleLbl="revTx" presStyleIdx="0" presStyleCnt="4">
        <dgm:presLayoutVars>
          <dgm:chMax val="1"/>
          <dgm:chPref val="1"/>
        </dgm:presLayoutVars>
      </dgm:prSet>
      <dgm:spPr/>
    </dgm:pt>
    <dgm:pt modelId="{94B75F0A-DACA-4D9B-BF0C-FC8DB514C920}" type="pres">
      <dgm:prSet presAssocID="{18F848E0-A0A1-406B-A803-EDFB64D588DB}" presName="sibTrans" presStyleCnt="0"/>
      <dgm:spPr/>
    </dgm:pt>
    <dgm:pt modelId="{01B5C040-DBE5-4D44-88C2-ED3B48653B7E}" type="pres">
      <dgm:prSet presAssocID="{52E525E8-226C-4308-BE90-90EE2ACB6C69}" presName="compNode" presStyleCnt="0"/>
      <dgm:spPr/>
    </dgm:pt>
    <dgm:pt modelId="{DC77EAB8-53C9-4648-BB1D-C46409574979}" type="pres">
      <dgm:prSet presAssocID="{52E525E8-226C-4308-BE90-90EE2ACB6C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3EEDED-93B4-45E6-9798-3078BE976A8E}" type="pres">
      <dgm:prSet presAssocID="{52E525E8-226C-4308-BE90-90EE2ACB6C69}" presName="spaceRect" presStyleCnt="0"/>
      <dgm:spPr/>
    </dgm:pt>
    <dgm:pt modelId="{4BED2E64-9AB8-4E80-A9F7-832E15784FB9}" type="pres">
      <dgm:prSet presAssocID="{52E525E8-226C-4308-BE90-90EE2ACB6C69}" presName="textRect" presStyleLbl="revTx" presStyleIdx="1" presStyleCnt="4">
        <dgm:presLayoutVars>
          <dgm:chMax val="1"/>
          <dgm:chPref val="1"/>
        </dgm:presLayoutVars>
      </dgm:prSet>
      <dgm:spPr/>
    </dgm:pt>
    <dgm:pt modelId="{EEB746F4-3EE9-444E-8B32-C3D75D8FCD42}" type="pres">
      <dgm:prSet presAssocID="{33F3961F-DC1D-4D08-9A8B-614B8E8814C2}" presName="sibTrans" presStyleCnt="0"/>
      <dgm:spPr/>
    </dgm:pt>
    <dgm:pt modelId="{C8A763F3-3BAA-489D-AFED-14D8E45BF70F}" type="pres">
      <dgm:prSet presAssocID="{0B6D01BE-92C7-42EC-B969-2344AC542BCD}" presName="compNode" presStyleCnt="0"/>
      <dgm:spPr/>
    </dgm:pt>
    <dgm:pt modelId="{4A6D9188-1439-4CCB-B72C-8BF1CAD3C241}" type="pres">
      <dgm:prSet presAssocID="{0B6D01BE-92C7-42EC-B969-2344AC542B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C01DC00-7F88-4856-894E-5EAFE6435BE6}" type="pres">
      <dgm:prSet presAssocID="{0B6D01BE-92C7-42EC-B969-2344AC542BCD}" presName="spaceRect" presStyleCnt="0"/>
      <dgm:spPr/>
    </dgm:pt>
    <dgm:pt modelId="{50BEC023-A0F3-4B54-A0C4-DCFF2F8C16D2}" type="pres">
      <dgm:prSet presAssocID="{0B6D01BE-92C7-42EC-B969-2344AC542BCD}" presName="textRect" presStyleLbl="revTx" presStyleIdx="2" presStyleCnt="4">
        <dgm:presLayoutVars>
          <dgm:chMax val="1"/>
          <dgm:chPref val="1"/>
        </dgm:presLayoutVars>
      </dgm:prSet>
      <dgm:spPr/>
    </dgm:pt>
    <dgm:pt modelId="{D77A47B1-6FCE-4D6A-BC13-AF7C38EF8D06}" type="pres">
      <dgm:prSet presAssocID="{9E5E2575-B06D-4A54-9595-610CE06EFCC7}" presName="sibTrans" presStyleCnt="0"/>
      <dgm:spPr/>
    </dgm:pt>
    <dgm:pt modelId="{3EE838A4-85E7-4A8A-A51C-B813BB34855D}" type="pres">
      <dgm:prSet presAssocID="{51A61E8C-6D24-4F1D-BAB3-A4C64025A32D}" presName="compNode" presStyleCnt="0"/>
      <dgm:spPr/>
    </dgm:pt>
    <dgm:pt modelId="{5B1CABFE-6C1F-4BFA-B9FD-07612BD21219}" type="pres">
      <dgm:prSet presAssocID="{51A61E8C-6D24-4F1D-BAB3-A4C64025A3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5BA8B71-51D6-4C30-AEB2-FF939F874EB1}" type="pres">
      <dgm:prSet presAssocID="{51A61E8C-6D24-4F1D-BAB3-A4C64025A32D}" presName="spaceRect" presStyleCnt="0"/>
      <dgm:spPr/>
    </dgm:pt>
    <dgm:pt modelId="{E379F779-9659-468C-A842-3524AC05DB6C}" type="pres">
      <dgm:prSet presAssocID="{51A61E8C-6D24-4F1D-BAB3-A4C64025A3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6AF62D-D904-426A-97F5-A9586BCBC9E1}" type="presOf" srcId="{0B6D01BE-92C7-42EC-B969-2344AC542BCD}" destId="{50BEC023-A0F3-4B54-A0C4-DCFF2F8C16D2}" srcOrd="0" destOrd="0" presId="urn:microsoft.com/office/officeart/2018/2/layout/IconLabelList"/>
    <dgm:cxn modelId="{FC7D336A-6449-4F47-8ED4-705C5C9EE4FA}" srcId="{FB5FF013-1CD2-4378-9357-37419892781C}" destId="{51A61E8C-6D24-4F1D-BAB3-A4C64025A32D}" srcOrd="3" destOrd="0" parTransId="{1D17A6A3-5B62-45BC-867D-46473963398D}" sibTransId="{5FEE89A5-17AD-40A0-B073-2CB52E2335BD}"/>
    <dgm:cxn modelId="{7F98E471-2FA1-4095-8BCD-D2DEFF84015F}" type="presOf" srcId="{7ACEB7C8-99D9-4F19-80EE-6960C71F97E9}" destId="{AF0DE6F2-A2AD-4F0F-BCEF-D211D76D049A}" srcOrd="0" destOrd="0" presId="urn:microsoft.com/office/officeart/2018/2/layout/IconLabelList"/>
    <dgm:cxn modelId="{0CF65B80-6C60-4411-95ED-4BAF441A3CDF}" srcId="{FB5FF013-1CD2-4378-9357-37419892781C}" destId="{7ACEB7C8-99D9-4F19-80EE-6960C71F97E9}" srcOrd="0" destOrd="0" parTransId="{B7BAF9B2-428D-4D6E-9058-69B4D4EC69A4}" sibTransId="{18F848E0-A0A1-406B-A803-EDFB64D588DB}"/>
    <dgm:cxn modelId="{1A878D83-C276-4B1B-8F1D-E2F819809BCB}" srcId="{FB5FF013-1CD2-4378-9357-37419892781C}" destId="{0B6D01BE-92C7-42EC-B969-2344AC542BCD}" srcOrd="2" destOrd="0" parTransId="{17315602-B08A-4FEA-A541-6ED19359ABFC}" sibTransId="{9E5E2575-B06D-4A54-9595-610CE06EFCC7}"/>
    <dgm:cxn modelId="{679427B1-E2E8-4930-BAEA-D9715A2D9314}" type="presOf" srcId="{51A61E8C-6D24-4F1D-BAB3-A4C64025A32D}" destId="{E379F779-9659-468C-A842-3524AC05DB6C}" srcOrd="0" destOrd="0" presId="urn:microsoft.com/office/officeart/2018/2/layout/IconLabelList"/>
    <dgm:cxn modelId="{E59A88E8-3734-4FEC-ACC5-8D585D6418C5}" type="presOf" srcId="{FB5FF013-1CD2-4378-9357-37419892781C}" destId="{3B188081-7AC5-4D42-A311-8B88540153F4}" srcOrd="0" destOrd="0" presId="urn:microsoft.com/office/officeart/2018/2/layout/IconLabelList"/>
    <dgm:cxn modelId="{309763F1-F9AB-4872-A5DB-44D54E0A6D43}" type="presOf" srcId="{52E525E8-226C-4308-BE90-90EE2ACB6C69}" destId="{4BED2E64-9AB8-4E80-A9F7-832E15784FB9}" srcOrd="0" destOrd="0" presId="urn:microsoft.com/office/officeart/2018/2/layout/IconLabelList"/>
    <dgm:cxn modelId="{957BF5FC-18DB-4DC5-869A-98C303B71379}" srcId="{FB5FF013-1CD2-4378-9357-37419892781C}" destId="{52E525E8-226C-4308-BE90-90EE2ACB6C69}" srcOrd="1" destOrd="0" parTransId="{FC5EA17B-6E4A-4943-9D53-F9AFE0ACE3FB}" sibTransId="{33F3961F-DC1D-4D08-9A8B-614B8E8814C2}"/>
    <dgm:cxn modelId="{25C1A3CF-7E50-45C4-974A-2B80F4325B3F}" type="presParOf" srcId="{3B188081-7AC5-4D42-A311-8B88540153F4}" destId="{79D412B2-F782-44DD-ACD5-1F8720656E24}" srcOrd="0" destOrd="0" presId="urn:microsoft.com/office/officeart/2018/2/layout/IconLabelList"/>
    <dgm:cxn modelId="{20A70C6E-21A2-448E-83CE-DEF9D60CA854}" type="presParOf" srcId="{79D412B2-F782-44DD-ACD5-1F8720656E24}" destId="{2EAF823B-9861-44C0-9757-41897C09DF22}" srcOrd="0" destOrd="0" presId="urn:microsoft.com/office/officeart/2018/2/layout/IconLabelList"/>
    <dgm:cxn modelId="{AD74F7FF-3C4C-4BA6-A511-69B9A03221B3}" type="presParOf" srcId="{79D412B2-F782-44DD-ACD5-1F8720656E24}" destId="{C0958CBD-E743-4768-A90B-E8B74CACE4C7}" srcOrd="1" destOrd="0" presId="urn:microsoft.com/office/officeart/2018/2/layout/IconLabelList"/>
    <dgm:cxn modelId="{134FE3E6-B94B-4B78-9474-A7BCEA112DC0}" type="presParOf" srcId="{79D412B2-F782-44DD-ACD5-1F8720656E24}" destId="{AF0DE6F2-A2AD-4F0F-BCEF-D211D76D049A}" srcOrd="2" destOrd="0" presId="urn:microsoft.com/office/officeart/2018/2/layout/IconLabelList"/>
    <dgm:cxn modelId="{CE4901FB-15F9-4144-9535-BA1CE68E00EA}" type="presParOf" srcId="{3B188081-7AC5-4D42-A311-8B88540153F4}" destId="{94B75F0A-DACA-4D9B-BF0C-FC8DB514C920}" srcOrd="1" destOrd="0" presId="urn:microsoft.com/office/officeart/2018/2/layout/IconLabelList"/>
    <dgm:cxn modelId="{BFAAA889-B645-4A24-8D2B-7185B0E5AB9B}" type="presParOf" srcId="{3B188081-7AC5-4D42-A311-8B88540153F4}" destId="{01B5C040-DBE5-4D44-88C2-ED3B48653B7E}" srcOrd="2" destOrd="0" presId="urn:microsoft.com/office/officeart/2018/2/layout/IconLabelList"/>
    <dgm:cxn modelId="{AF1992B2-7134-4412-8D6F-F5229AC45B00}" type="presParOf" srcId="{01B5C040-DBE5-4D44-88C2-ED3B48653B7E}" destId="{DC77EAB8-53C9-4648-BB1D-C46409574979}" srcOrd="0" destOrd="0" presId="urn:microsoft.com/office/officeart/2018/2/layout/IconLabelList"/>
    <dgm:cxn modelId="{14064505-E977-4329-82DE-BD72EA22C22C}" type="presParOf" srcId="{01B5C040-DBE5-4D44-88C2-ED3B48653B7E}" destId="{6A3EEDED-93B4-45E6-9798-3078BE976A8E}" srcOrd="1" destOrd="0" presId="urn:microsoft.com/office/officeart/2018/2/layout/IconLabelList"/>
    <dgm:cxn modelId="{0BC8776F-094D-4524-83D4-C574887B418E}" type="presParOf" srcId="{01B5C040-DBE5-4D44-88C2-ED3B48653B7E}" destId="{4BED2E64-9AB8-4E80-A9F7-832E15784FB9}" srcOrd="2" destOrd="0" presId="urn:microsoft.com/office/officeart/2018/2/layout/IconLabelList"/>
    <dgm:cxn modelId="{2568C7D3-F824-4E5A-A313-1CE3C7B003A8}" type="presParOf" srcId="{3B188081-7AC5-4D42-A311-8B88540153F4}" destId="{EEB746F4-3EE9-444E-8B32-C3D75D8FCD42}" srcOrd="3" destOrd="0" presId="urn:microsoft.com/office/officeart/2018/2/layout/IconLabelList"/>
    <dgm:cxn modelId="{B7D29F9D-A61C-4ADD-BE45-3869528B6F31}" type="presParOf" srcId="{3B188081-7AC5-4D42-A311-8B88540153F4}" destId="{C8A763F3-3BAA-489D-AFED-14D8E45BF70F}" srcOrd="4" destOrd="0" presId="urn:microsoft.com/office/officeart/2018/2/layout/IconLabelList"/>
    <dgm:cxn modelId="{B04FAD63-016B-47F5-A6DA-2A726DF6F82E}" type="presParOf" srcId="{C8A763F3-3BAA-489D-AFED-14D8E45BF70F}" destId="{4A6D9188-1439-4CCB-B72C-8BF1CAD3C241}" srcOrd="0" destOrd="0" presId="urn:microsoft.com/office/officeart/2018/2/layout/IconLabelList"/>
    <dgm:cxn modelId="{439DD977-ADE3-4451-9EA9-E6BF5CB2FFB5}" type="presParOf" srcId="{C8A763F3-3BAA-489D-AFED-14D8E45BF70F}" destId="{CC01DC00-7F88-4856-894E-5EAFE6435BE6}" srcOrd="1" destOrd="0" presId="urn:microsoft.com/office/officeart/2018/2/layout/IconLabelList"/>
    <dgm:cxn modelId="{764256F3-02AB-41D2-A170-AE5CCCE7D639}" type="presParOf" srcId="{C8A763F3-3BAA-489D-AFED-14D8E45BF70F}" destId="{50BEC023-A0F3-4B54-A0C4-DCFF2F8C16D2}" srcOrd="2" destOrd="0" presId="urn:microsoft.com/office/officeart/2018/2/layout/IconLabelList"/>
    <dgm:cxn modelId="{63D99837-D992-43B0-ABAA-721C253C9113}" type="presParOf" srcId="{3B188081-7AC5-4D42-A311-8B88540153F4}" destId="{D77A47B1-6FCE-4D6A-BC13-AF7C38EF8D06}" srcOrd="5" destOrd="0" presId="urn:microsoft.com/office/officeart/2018/2/layout/IconLabelList"/>
    <dgm:cxn modelId="{EE358DEF-D432-4FB0-A002-6530AA40C22C}" type="presParOf" srcId="{3B188081-7AC5-4D42-A311-8B88540153F4}" destId="{3EE838A4-85E7-4A8A-A51C-B813BB34855D}" srcOrd="6" destOrd="0" presId="urn:microsoft.com/office/officeart/2018/2/layout/IconLabelList"/>
    <dgm:cxn modelId="{B0089326-66B9-48EB-B6BC-57DAB9EC9FBD}" type="presParOf" srcId="{3EE838A4-85E7-4A8A-A51C-B813BB34855D}" destId="{5B1CABFE-6C1F-4BFA-B9FD-07612BD21219}" srcOrd="0" destOrd="0" presId="urn:microsoft.com/office/officeart/2018/2/layout/IconLabelList"/>
    <dgm:cxn modelId="{7ACA1B7F-86DE-4BFC-85A7-14A7C57FDCE2}" type="presParOf" srcId="{3EE838A4-85E7-4A8A-A51C-B813BB34855D}" destId="{D5BA8B71-51D6-4C30-AEB2-FF939F874EB1}" srcOrd="1" destOrd="0" presId="urn:microsoft.com/office/officeart/2018/2/layout/IconLabelList"/>
    <dgm:cxn modelId="{60481CDB-6D4A-41B9-9B13-57873733F101}" type="presParOf" srcId="{3EE838A4-85E7-4A8A-A51C-B813BB34855D}" destId="{E379F779-9659-468C-A842-3524AC05DB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A9306-69E1-4AEA-B3E9-A990E902D30E}">
      <dsp:nvSpPr>
        <dsp:cNvPr id="0" name=""/>
        <dsp:cNvSpPr/>
      </dsp:nvSpPr>
      <dsp:spPr>
        <a:xfrm>
          <a:off x="0" y="1071184"/>
          <a:ext cx="726943" cy="726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31ABB-17BD-42FB-B37F-58CB85C0A1A3}">
      <dsp:nvSpPr>
        <dsp:cNvPr id="0" name=""/>
        <dsp:cNvSpPr/>
      </dsp:nvSpPr>
      <dsp:spPr>
        <a:xfrm>
          <a:off x="1277781" y="1818099"/>
          <a:ext cx="9363757" cy="3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accent5">
                <a:lumMod val="90000"/>
                <a:lumOff val="10000"/>
              </a:schemeClr>
            </a:solidFill>
          </a:endParaRPr>
        </a:p>
      </dsp:txBody>
      <dsp:txXfrm>
        <a:off x="1277781" y="1818099"/>
        <a:ext cx="9363757" cy="339543"/>
      </dsp:txXfrm>
    </dsp:sp>
    <dsp:sp modelId="{00C6992A-9DF5-4720-923C-C30F28995A01}">
      <dsp:nvSpPr>
        <dsp:cNvPr id="0" name=""/>
        <dsp:cNvSpPr/>
      </dsp:nvSpPr>
      <dsp:spPr>
        <a:xfrm>
          <a:off x="46972" y="3685640"/>
          <a:ext cx="726943" cy="726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ACA0C-2137-4829-BB70-83853CE6D041}">
      <dsp:nvSpPr>
        <dsp:cNvPr id="0" name=""/>
        <dsp:cNvSpPr/>
      </dsp:nvSpPr>
      <dsp:spPr>
        <a:xfrm>
          <a:off x="1" y="3546190"/>
          <a:ext cx="10862795" cy="6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accent5">
                <a:lumMod val="90000"/>
                <a:lumOff val="10000"/>
              </a:schemeClr>
            </a:solidFill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5">
                  <a:lumMod val="90000"/>
                  <a:lumOff val="10000"/>
                </a:schemeClr>
              </a:solidFill>
            </a:rPr>
            <a:t>                      Additional details on the </a:t>
          </a:r>
          <a:r>
            <a:rPr lang="en-US" sz="1600" b="1" kern="1200" dirty="0">
              <a:solidFill>
                <a:schemeClr val="accent5">
                  <a:lumMod val="90000"/>
                  <a:lumOff val="10000"/>
                </a:schemeClr>
              </a:solidFill>
            </a:rPr>
            <a:t>ELT (Extract, Load, Transform)</a:t>
          </a:r>
          <a:r>
            <a:rPr lang="en-US" sz="1600" kern="1200" dirty="0">
              <a:solidFill>
                <a:schemeClr val="accent5">
                  <a:lumMod val="90000"/>
                  <a:lumOff val="10000"/>
                </a:schemeClr>
              </a:solidFill>
            </a:rPr>
            <a:t> data process are provided on slides 7-14</a:t>
          </a:r>
          <a:r>
            <a:rPr lang="en-US" sz="1600" kern="1200" dirty="0"/>
            <a:t>.</a:t>
          </a:r>
        </a:p>
      </dsp:txBody>
      <dsp:txXfrm>
        <a:off x="1" y="3546190"/>
        <a:ext cx="10862795" cy="69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F823B-9861-44C0-9757-41897C09DF22}">
      <dsp:nvSpPr>
        <dsp:cNvPr id="0" name=""/>
        <dsp:cNvSpPr/>
      </dsp:nvSpPr>
      <dsp:spPr>
        <a:xfrm>
          <a:off x="857443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DE6F2-A2AD-4F0F-BCEF-D211D76D049A}">
      <dsp:nvSpPr>
        <dsp:cNvPr id="0" name=""/>
        <dsp:cNvSpPr/>
      </dsp:nvSpPr>
      <dsp:spPr>
        <a:xfrm>
          <a:off x="293068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ELT Process: Extract, Load, Transform</a:t>
          </a:r>
        </a:p>
      </dsp:txBody>
      <dsp:txXfrm>
        <a:off x="293068" y="2145571"/>
        <a:ext cx="2052270" cy="720000"/>
      </dsp:txXfrm>
    </dsp:sp>
    <dsp:sp modelId="{DC77EAB8-53C9-4648-BB1D-C46409574979}">
      <dsp:nvSpPr>
        <dsp:cNvPr id="0" name=""/>
        <dsp:cNvSpPr/>
      </dsp:nvSpPr>
      <dsp:spPr>
        <a:xfrm>
          <a:off x="3268861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D2E64-9AB8-4E80-A9F7-832E15784FB9}">
      <dsp:nvSpPr>
        <dsp:cNvPr id="0" name=""/>
        <dsp:cNvSpPr/>
      </dsp:nvSpPr>
      <dsp:spPr>
        <a:xfrm>
          <a:off x="2704487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modeled in a Star Schema for performance and clarity</a:t>
          </a:r>
        </a:p>
      </dsp:txBody>
      <dsp:txXfrm>
        <a:off x="2704487" y="2145571"/>
        <a:ext cx="2052270" cy="720000"/>
      </dsp:txXfrm>
    </dsp:sp>
    <dsp:sp modelId="{4A6D9188-1439-4CCB-B72C-8BF1CAD3C241}">
      <dsp:nvSpPr>
        <dsp:cNvPr id="0" name=""/>
        <dsp:cNvSpPr/>
      </dsp:nvSpPr>
      <dsp:spPr>
        <a:xfrm>
          <a:off x="5680279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EC023-A0F3-4B54-A0C4-DCFF2F8C16D2}">
      <dsp:nvSpPr>
        <dsp:cNvPr id="0" name=""/>
        <dsp:cNvSpPr/>
      </dsp:nvSpPr>
      <dsp:spPr>
        <a:xfrm>
          <a:off x="5115905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Source: Anonymized Salesforce data from a real client</a:t>
          </a:r>
        </a:p>
      </dsp:txBody>
      <dsp:txXfrm>
        <a:off x="5115905" y="2145571"/>
        <a:ext cx="2052270" cy="720000"/>
      </dsp:txXfrm>
    </dsp:sp>
    <dsp:sp modelId="{5B1CABFE-6C1F-4BFA-B9FD-07612BD21219}">
      <dsp:nvSpPr>
        <dsp:cNvPr id="0" name=""/>
        <dsp:cNvSpPr/>
      </dsp:nvSpPr>
      <dsp:spPr>
        <a:xfrm>
          <a:off x="8091697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9F779-9659-468C-A842-3524AC05DB6C}">
      <dsp:nvSpPr>
        <dsp:cNvPr id="0" name=""/>
        <dsp:cNvSpPr/>
      </dsp:nvSpPr>
      <dsp:spPr>
        <a:xfrm>
          <a:off x="7527323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Purpose: Power fully interactive dashboards with clean, mapped data</a:t>
          </a:r>
        </a:p>
      </dsp:txBody>
      <dsp:txXfrm>
        <a:off x="7527323" y="2145571"/>
        <a:ext cx="205227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4FC0-7C2D-4D69-8A0A-132C6DF2B9C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AAA1-54DE-49C7-93D4-C62332E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Lisa McDonough with YourDataVisualized.com. This presentation has a live power bi reported embedded into it.  I’ll be explaining  how power bi works as we go through the pages. The original data was sourced from Salesforce for a client in manufacturing that quotes jobs, they have a win rate and a lost rate. I anonymized the data by converting the company into a vehicle leasing company. Data table were mapped to hid the clients confidential data.  The report identifies the companies strengths and areas for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4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you’ve seen throughout this presentation, there are many steps involved in creating a Power BI report. Most of the time is spent understanding the client’s business, working with their data, and transforming it into a usable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win-loss analysis for a company that wins business by quoting jobs is just one example of what’s possible!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8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9 slides explain the process the data goes through before the power bi visuals can be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4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 data from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table/tables into Power Query where the data is transformed.  I used Excel to create the lookup/mapping tables that were then loaded into Power Query along with the WinLossPipeline exported out of Salesforce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loading the tables into Power Query the lookup/mapped tables were merged one by with the fact table,  </a:t>
            </a:r>
            <a:r>
              <a:rPr lang="en-US" dirty="0" err="1"/>
              <a:t>WonLostPipeling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cost data from the original data did not make sense for a vehicle leasing company so I created the selling price column in Power Query. Power Query uses 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data is transformed in Power Query it is loaded into Power BI where you create relationships between the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 Analysis Expressions) is the language used in Power BI to create the dynamic calculation formulas use in visuals.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create calculated columns and tables in Power BI using DAX. This is an example of a calculated summary table I used for the Azure Map on the Locations/Hub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F9A0CC-9311-4D5A-94DB-F95F93BCCBF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7C04-A013-D234-233D-85C5E6CA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8328"/>
            <a:ext cx="9875520" cy="79552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FleetLeasing</a:t>
            </a:r>
          </a:p>
        </p:txBody>
      </p:sp>
      <p:graphicFrame>
        <p:nvGraphicFramePr>
          <p:cNvPr id="13" name="TextBox 8" descr="FleetLeasing is a fictional company created to anonymize a clients data that was downloaded from Salesforce.  The client wanted to know how their Opportunity Owners, Customer Accounts and Locations were performing.">
            <a:extLst>
              <a:ext uri="{FF2B5EF4-FFF2-40B4-BE49-F238E27FC236}">
                <a16:creationId xmlns:a16="http://schemas.microsoft.com/office/drawing/2014/main" id="{28573BE2-6834-E32F-EBB6-8F6A71DB4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437067"/>
              </p:ext>
            </p:extLst>
          </p:nvPr>
        </p:nvGraphicFramePr>
        <p:xfrm>
          <a:off x="277643" y="1530035"/>
          <a:ext cx="10862797" cy="460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9951EB-2A84-DC7E-E95D-1B5157BB022B}"/>
              </a:ext>
            </a:extLst>
          </p:cNvPr>
          <p:cNvSpPr txBox="1"/>
          <p:nvPr/>
        </p:nvSpPr>
        <p:spPr>
          <a:xfrm>
            <a:off x="1051560" y="1743606"/>
            <a:ext cx="10862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FleetLeasing</a:t>
            </a:r>
            <a:r>
              <a:rPr lang="en-US" sz="15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is a fictional company created to anonymize data originally sourced from a Salesforce environment for a client in the  manufacturing industry. In this scenario, FleetLeasing’s Sales Representatives or Opportunity Owners as referenced in Sales Force, quote vehicle leasing packages to prospective and existing customers. </a:t>
            </a:r>
          </a:p>
          <a:p>
            <a:endParaRPr lang="en-US" sz="1500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 Power BI report was developed to analyze the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win-loss ratio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across salespeople, customer accounts, and product offerings. The report is driven by data tables mapped for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products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sales representatives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customer accounts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, and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geographic locations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.</a:t>
            </a:r>
          </a:p>
          <a:p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 primary objective of this analysis is to evaluate the performance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Customer 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Product offerings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 representative (opportunity owners)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Geographic regions</a:t>
            </a:r>
          </a:p>
          <a:p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These insights help identify areas of strength and opportunities for improvement in the company’s sales strategy and product portfolio.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BF374-E279-9267-4CF7-F375A5ED0959}"/>
              </a:ext>
            </a:extLst>
          </p:cNvPr>
          <p:cNvSpPr txBox="1"/>
          <p:nvPr/>
        </p:nvSpPr>
        <p:spPr>
          <a:xfrm>
            <a:off x="10510345" y="6358089"/>
            <a:ext cx="18182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Lisa McDonough</a:t>
            </a:r>
          </a:p>
        </p:txBody>
      </p:sp>
      <p:pic>
        <p:nvPicPr>
          <p:cNvPr id="8" name="Picture 7" descr="A blue van with a lightning bolt on it&#10;&#10;AI-generated content may be incorrect.">
            <a:extLst>
              <a:ext uri="{FF2B5EF4-FFF2-40B4-BE49-F238E27FC236}">
                <a16:creationId xmlns:a16="http://schemas.microsoft.com/office/drawing/2014/main" id="{FCBDA191-412D-B9FC-A68E-4FAB314EF8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783" y="257419"/>
            <a:ext cx="1450375" cy="146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5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3FDD6-21B0-D909-4D4D-B600089FA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9424E-B62F-CE41-EB5C-207C048D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86968"/>
            <a:ext cx="4590281" cy="32278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Model – Star Schema Design in Power-BI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F1FB5-6025-DFA0-9038-491AB105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523" y="1097280"/>
            <a:ext cx="5477254" cy="5513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Key Relationships: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Division → WonLostPipeline[Division]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Stage → WonLostPipeline[Stage]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Product → WonLostPipeline[Product]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SalesPeople → WonLostPipeline[Opportunity Owner]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Account → WonLostPipeline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Date → WonLostPipeline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Relationships: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Many-to-One (*:1) from each Dimension to Fact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Note : Load was not enabled for Account &amp; Opportunity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endParaRPr lang="en-US" altLang="en-US" sz="1900" dirty="0"/>
          </a:p>
          <a:p>
            <a:pPr marL="4572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C47DE-616A-208C-CD8E-47622154DB04}"/>
              </a:ext>
            </a:extLst>
          </p:cNvPr>
          <p:cNvCxnSpPr>
            <a:cxnSpLocks/>
          </p:cNvCxnSpPr>
          <p:nvPr/>
        </p:nvCxnSpPr>
        <p:spPr>
          <a:xfrm>
            <a:off x="5270754" y="1033272"/>
            <a:ext cx="0" cy="490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8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F4AA-AE40-07F3-78C5-07DFDB6C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609344"/>
            <a:ext cx="4974335" cy="3355848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Examples of DAX code used in visuals-formatted using the DAX Formatter by SQLB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B0B0-80FA-62CF-5FD8-222AE85A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097280"/>
            <a:ext cx="4206239" cy="4663440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000" dirty="0">
                <a:highlight>
                  <a:srgbClr val="00FFFF"/>
                </a:highlight>
              </a:rPr>
              <a:t>TotalWonAmount</a:t>
            </a:r>
            <a:r>
              <a:rPr lang="en-US" sz="1000" dirty="0"/>
              <a:t> =</a:t>
            </a:r>
            <a:br>
              <a:rPr lang="en-US" sz="1000" dirty="0"/>
            </a:br>
            <a:r>
              <a:rPr lang="en-US" sz="1000" dirty="0"/>
              <a:t>COALESCE 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CALCULATE 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    SUM ( WonLostPipeline[Amount] ),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    WonLostPipeline[stage] = "Closed Won"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),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0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)</a:t>
            </a:r>
            <a:br>
              <a:rPr lang="en-US" sz="1000" dirty="0"/>
            </a:br>
            <a:endParaRPr lang="en-US" sz="1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highlight>
                  <a:srgbClr val="00FFFF"/>
                </a:highlight>
              </a:rPr>
              <a:t>WinLossRatio</a:t>
            </a:r>
            <a:r>
              <a:rPr lang="en-US" sz="1000" dirty="0">
                <a:highlight>
                  <a:srgbClr val="00FFFF"/>
                </a:highlight>
              </a:rPr>
              <a:t>$ </a:t>
            </a:r>
            <a:r>
              <a:rPr lang="en-US" sz="1000" dirty="0"/>
              <a:t>=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IF (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[TotalWonAmount] = 0,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"No Wins",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IF (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   [TotalLostAmount] = 0,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   "All Wins",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   FORMAT ( DIVIDE ( [TotalWonAmount], [TotalLostAmount] ), "0.00" 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highlight>
                <a:srgbClr val="00FFFF"/>
              </a:highlight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highlight>
                  <a:srgbClr val="00FFFF"/>
                </a:highlight>
              </a:rPr>
              <a:t>CountTotalJobsQuoted</a:t>
            </a:r>
            <a:r>
              <a:rPr lang="en-US" sz="1000" dirty="0">
                <a:highlight>
                  <a:srgbClr val="00FFFF"/>
                </a:highlight>
              </a:rPr>
              <a:t> </a:t>
            </a:r>
            <a:r>
              <a:rPr lang="en-US" sz="1000" dirty="0"/>
              <a:t>=</a:t>
            </a:r>
            <a:br>
              <a:rPr lang="en-US" sz="1000" dirty="0"/>
            </a:br>
            <a:r>
              <a:rPr lang="en-US" sz="1000" dirty="0"/>
              <a:t>CALCULATE (</a:t>
            </a:r>
            <a:br>
              <a:rPr lang="en-US" sz="1000" dirty="0"/>
            </a:br>
            <a:r>
              <a:rPr lang="en-US" sz="1000" dirty="0"/>
              <a:t>    COUNT ( WonLostPipeline[Job Number] ),</a:t>
            </a:r>
            <a:br>
              <a:rPr lang="en-US" sz="1000" dirty="0"/>
            </a:br>
            <a:r>
              <a:rPr lang="en-US" sz="1000" dirty="0"/>
              <a:t>    WonLostPipeline[Stage] IN { "Closed Won", "Closed Lost" }</a:t>
            </a:r>
            <a:br>
              <a:rPr lang="en-US" sz="1000" dirty="0"/>
            </a:br>
            <a:r>
              <a:rPr lang="en-US" sz="1000" dirty="0"/>
              <a:t>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highlight>
                <a:srgbClr val="00FFFF"/>
              </a:highlight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highlight>
                  <a:srgbClr val="00FFFF"/>
                </a:highlight>
              </a:rPr>
              <a:t>TitleSelectedProduct%Total</a:t>
            </a:r>
            <a:r>
              <a:rPr lang="en-US" sz="1000" dirty="0">
                <a:highlight>
                  <a:srgbClr val="00FFFF"/>
                </a:highlight>
              </a:rPr>
              <a:t> </a:t>
            </a:r>
            <a:r>
              <a:rPr lang="en-US" sz="1000" dirty="0"/>
              <a:t>=</a:t>
            </a:r>
            <a:br>
              <a:rPr lang="en-US" sz="1000" dirty="0"/>
            </a:br>
            <a:r>
              <a:rPr lang="en-US" sz="1000" dirty="0"/>
              <a:t>"%  of " &amp; SELECTEDVALUE ( WonLostPipeline[Product] ) &amp; " to all Products"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36BED9-8C1E-19BA-653D-016C427E600F}"/>
              </a:ext>
            </a:extLst>
          </p:cNvPr>
          <p:cNvCxnSpPr>
            <a:cxnSpLocks/>
          </p:cNvCxnSpPr>
          <p:nvPr/>
        </p:nvCxnSpPr>
        <p:spPr>
          <a:xfrm>
            <a:off x="5504687" y="987552"/>
            <a:ext cx="0" cy="488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1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A616-37BB-77BA-0FDD-8592A401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890" y="1444752"/>
            <a:ext cx="5425438" cy="43159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MapData = 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ADDCOLUMNS (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  Location,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  "TotalAmtWonHub", [TotalAmtWonHub],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"TotalAmtLostHub",[TotalAmtLostHub],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 "WinLossRationHub", [WinLossRatioHub],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 "WinShare", DIVIDE ( [TotalAmtWonHub], [TotalAmtWonHub] + [TotalAmtLostHub] )</a:t>
            </a:r>
          </a:p>
          <a:p>
            <a:pPr marL="45720" indent="0">
              <a:buNone/>
            </a:pPr>
            <a:b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77A67-48D7-2549-EF50-B95D55C59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1188720"/>
            <a:ext cx="4754879" cy="466344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Created a summary table called MapData in Power BI using DAX to enable hubs (locations) to appear in the Azure Map legend. </a:t>
            </a:r>
          </a:p>
          <a:p>
            <a:r>
              <a:rPr lang="en-US" sz="2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Azure Map requires a 1:1 relationship between each Hub and its latitude/longitude.</a:t>
            </a:r>
            <a:endParaRPr lang="en-US" sz="25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9C5C55-98A2-A2A7-A212-622582757828}"/>
              </a:ext>
            </a:extLst>
          </p:cNvPr>
          <p:cNvCxnSpPr>
            <a:cxnSpLocks/>
          </p:cNvCxnSpPr>
          <p:nvPr/>
        </p:nvCxnSpPr>
        <p:spPr>
          <a:xfrm>
            <a:off x="5678424" y="877824"/>
            <a:ext cx="0" cy="488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71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48AB-D8C8-C5B9-B0FB-A98F7211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BBE11-10EF-29B0-1486-938A6FFB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4632"/>
            <a:ext cx="10439400" cy="987552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Summary – ELT and Power BI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41096-1CAD-F969-7BC7-D27A0928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2459737"/>
            <a:ext cx="9921239" cy="292607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Anonymized Salesforce data processed using ELT</a:t>
            </a:r>
          </a:p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Clean structure supports fully interactive Power BI dashboards</a:t>
            </a:r>
          </a:p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Mapping, transformations, and modeling follow best practices</a:t>
            </a:r>
          </a:p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See earlier slides for live report pages embedded in PowerPoint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0B6664-7C5D-BA26-59C7-574C95039B8F}"/>
              </a:ext>
            </a:extLst>
          </p:cNvPr>
          <p:cNvCxnSpPr>
            <a:cxnSpLocks/>
          </p:cNvCxnSpPr>
          <p:nvPr/>
        </p:nvCxnSpPr>
        <p:spPr>
          <a:xfrm flipH="1">
            <a:off x="777240" y="1655064"/>
            <a:ext cx="10661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EEDD-2BC7-9BDE-1C21-68802FF4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5" y="1097280"/>
            <a:ext cx="4988859" cy="3030967"/>
          </a:xfrm>
        </p:spPr>
        <p:txBody>
          <a:bodyPr/>
          <a:lstStyle/>
          <a:p>
            <a:r>
              <a:rPr lang="en-US" sz="3200" b="1" u="sng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Power BI is Amazing!</a:t>
            </a:r>
            <a:br>
              <a:rPr lang="en-US" sz="3200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r>
              <a:rPr lang="en-US" sz="3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This win-loss analysis for a company that wins business by quoting jobs is just one example of what’s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71DA-8730-5B1C-4ED5-F6099225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en-US" sz="4400" b="1" u="sng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With Power BI, you can also perform: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Margin analysis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track profitability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Customer segmentation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group similar customers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Sales pipeline tracking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monitor deal progress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Forecasting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predict future trends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Inventory management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manage stock levels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Employee performance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evaluate KPIs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Cost analysis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compare expenses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Churn analysis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detect customer loss risks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Year-over-year comparisons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spot trends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KPI scorecards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track goals vs. results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6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9376-F2C2-BFB5-F51D-92DC7EFF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561933" cy="4038600"/>
          </a:xfrm>
        </p:spPr>
        <p:txBody>
          <a:bodyPr/>
          <a:lstStyle/>
          <a:p>
            <a:pPr marL="45720" indent="0">
              <a:buNone/>
            </a:pPr>
            <a:r>
              <a:rPr lang="en-US" sz="2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When you click on a specific data point in one visual—like a column in a bar chart or a slice in a pie chart—Power BI automatically filters all the other visuals on the same report page</a:t>
            </a:r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.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4" name="Picture 3" descr="A blue van with a lightning bolt on it&#10;&#10;AI-generated content may be incorrect.">
            <a:extLst>
              <a:ext uri="{FF2B5EF4-FFF2-40B4-BE49-F238E27FC236}">
                <a16:creationId xmlns:a16="http://schemas.microsoft.com/office/drawing/2014/main" id="{78E623F0-70ED-BC74-66BA-A2ADB0B1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3" y="257419"/>
            <a:ext cx="1568070" cy="1585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12BC6-4793-29CB-1BD3-D4AA30D471AB}"/>
              </a:ext>
            </a:extLst>
          </p:cNvPr>
          <p:cNvSpPr txBox="1"/>
          <p:nvPr/>
        </p:nvSpPr>
        <p:spPr>
          <a:xfrm>
            <a:off x="1219200" y="588568"/>
            <a:ext cx="1016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2400" b="1" dirty="0">
                <a:solidFill>
                  <a:srgbClr val="208505"/>
                </a:solidFill>
                <a:latin typeface="+mj-lt"/>
              </a:rPr>
              <a:t>Next Slide - FleetLeasing’s Fully Interactive Power BI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EF2CC-D6B1-125D-7E04-3FD4F20A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86" y="3222229"/>
            <a:ext cx="5393859" cy="369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2F436D-5BFC-15F9-C680-68AB547C4A92}"/>
              </a:ext>
            </a:extLst>
          </p:cNvPr>
          <p:cNvSpPr txBox="1"/>
          <p:nvPr/>
        </p:nvSpPr>
        <p:spPr>
          <a:xfrm>
            <a:off x="6797144" y="3229018"/>
            <a:ext cx="502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- these are the report page navigation buttons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138A7-F053-E1F8-E9DC-7D23E885CFDF}"/>
              </a:ext>
            </a:extLst>
          </p:cNvPr>
          <p:cNvSpPr txBox="1"/>
          <p:nvPr/>
        </p:nvSpPr>
        <p:spPr>
          <a:xfrm>
            <a:off x="1219200" y="4085045"/>
            <a:ext cx="1048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 Accounts, Products &amp; Sales Reps page have drill though pages.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Drill through pages provide details on the selected data point, account name, product or sales representative.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To access the drill through page right click on an account, product or Sales Rep-&gt;Drill through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To return to any of the three main pages click the arrow in the upper left corner of the drill through page.</a:t>
            </a:r>
          </a:p>
        </p:txBody>
      </p:sp>
    </p:spTree>
    <p:extLst>
      <p:ext uri="{BB962C8B-B14F-4D97-AF65-F5344CB8AC3E}">
        <p14:creationId xmlns:p14="http://schemas.microsoft.com/office/powerpoint/2010/main" val="170616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3" name="Content Placeholder 12">
                <a:extLst>
                  <a:ext uri="{FF2B5EF4-FFF2-40B4-BE49-F238E27FC236}">
                    <a16:creationId xmlns:a16="http://schemas.microsoft.com/office/drawing/2014/main" id="{4C892546-9495-5D70-5B0E-A55C70F84FA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55324597"/>
                  </p:ext>
                </p:extLst>
              </p:nvPr>
            </p:nvGraphicFramePr>
            <p:xfrm>
              <a:off x="144855" y="135803"/>
              <a:ext cx="11878147" cy="656376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Content Placeholder 12">
                <a:extLst>
                  <a:ext uri="{FF2B5EF4-FFF2-40B4-BE49-F238E27FC236}">
                    <a16:creationId xmlns:a16="http://schemas.microsoft.com/office/drawing/2014/main" id="{4C892546-9495-5D70-5B0E-A55C70F84F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55" y="135803"/>
                <a:ext cx="11878147" cy="65637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18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4270-BF7B-2A2D-3409-B2D85801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867155"/>
            <a:ext cx="11558016" cy="8336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FleetLeasing – Power BI Data Preparation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F6DA40-63F4-570F-F122-60896BC2E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96551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DCC35D-6365-6A56-4AEA-BF66402335AF}"/>
              </a:ext>
            </a:extLst>
          </p:cNvPr>
          <p:cNvCxnSpPr>
            <a:cxnSpLocks/>
          </p:cNvCxnSpPr>
          <p:nvPr/>
        </p:nvCxnSpPr>
        <p:spPr>
          <a:xfrm flipH="1">
            <a:off x="627888" y="2578608"/>
            <a:ext cx="1093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4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74C49-5F2A-B84D-8F58-369AB5ADE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B933-BB05-CFF0-E744-37FE6A20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632" y="300989"/>
            <a:ext cx="8887968" cy="9220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Extract – Data Source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A0A2DB-15FF-23B6-3268-F4A8F213090F}"/>
              </a:ext>
            </a:extLst>
          </p:cNvPr>
          <p:cNvSpPr txBox="1"/>
          <p:nvPr/>
        </p:nvSpPr>
        <p:spPr>
          <a:xfrm>
            <a:off x="707064" y="2374744"/>
            <a:ext cx="6525840" cy="37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Original data extracted from Salesforce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Data included: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	• WonLostPipeline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No transformation at this stage – raw export used to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create the dimensions tables</a:t>
            </a:r>
          </a:p>
        </p:txBody>
      </p:sp>
      <p:pic>
        <p:nvPicPr>
          <p:cNvPr id="11" name="Picture 10" descr="Illuminated server room panel">
            <a:extLst>
              <a:ext uri="{FF2B5EF4-FFF2-40B4-BE49-F238E27FC236}">
                <a16:creationId xmlns:a16="http://schemas.microsoft.com/office/drawing/2014/main" id="{808AB36B-1E8C-33D3-2358-3C2F2061A1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>
            <a:fillRect/>
          </a:stretch>
        </p:blipFill>
        <p:spPr>
          <a:xfrm>
            <a:off x="7491102" y="2374744"/>
            <a:ext cx="3135414" cy="17636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412912-11E6-811D-5727-8D5A4817A674}"/>
              </a:ext>
            </a:extLst>
          </p:cNvPr>
          <p:cNvCxnSpPr>
            <a:cxnSpLocks/>
          </p:cNvCxnSpPr>
          <p:nvPr/>
        </p:nvCxnSpPr>
        <p:spPr>
          <a:xfrm flipH="1">
            <a:off x="777240" y="1655064"/>
            <a:ext cx="10661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1078E-EB82-6DE8-3961-D65256B53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3FDBE-1365-52B0-CF55-D45D4D02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6" y="1097280"/>
            <a:ext cx="4627244" cy="2606040"/>
          </a:xfrm>
        </p:spPr>
        <p:txBody>
          <a:bodyPr/>
          <a:lstStyle/>
          <a:p>
            <a:r>
              <a:rPr lang="en-US" sz="4400" b="1">
                <a:solidFill>
                  <a:schemeClr val="accent5">
                    <a:lumMod val="90000"/>
                    <a:lumOff val="10000"/>
                  </a:schemeClr>
                </a:solidFill>
              </a:rPr>
              <a:t>Load – Tables into Power Query</a:t>
            </a:r>
            <a:endParaRPr lang="en-US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2625FB-6E3D-283C-4CC9-A9A4108C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8" y="758951"/>
            <a:ext cx="6315068" cy="542277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Fact Table:</a:t>
            </a:r>
          </a:p>
          <a:p>
            <a:pPr marL="4572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WonLostPipeline</a:t>
            </a:r>
          </a:p>
          <a:p>
            <a:pPr marL="45720" indent="0">
              <a:spcAft>
                <a:spcPts val="600"/>
              </a:spcAft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Dimension Tables: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Location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AccountName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Stage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Product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SalesPeople (Opportunity Owner)</a:t>
            </a:r>
            <a:endParaRPr lang="en-US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Date</a:t>
            </a:r>
          </a:p>
          <a:p>
            <a:pPr marL="0" indent="0"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Loaded into Power Query(PQ) but not into Power-BI:</a:t>
            </a:r>
          </a:p>
          <a:p>
            <a:pPr marL="0" indent="0">
              <a:buNone/>
            </a:pPr>
            <a:r>
              <a:rPr lang="en-US" sz="5400" b="1" dirty="0"/>
              <a:t>OpportunityName:</a:t>
            </a:r>
            <a:r>
              <a:rPr lang="en-US" sz="5400" dirty="0"/>
              <a:t> This table was created by duplicating the </a:t>
            </a:r>
            <a:r>
              <a:rPr lang="en-US" sz="5400" b="1" dirty="0"/>
              <a:t>WonLostPipeline</a:t>
            </a:r>
            <a:r>
              <a:rPr lang="en-US" sz="5400" dirty="0"/>
              <a:t> table and removing all unnecessary columns. An index column was added in Power Query and renamed </a:t>
            </a:r>
            <a:r>
              <a:rPr lang="en-US" sz="5400" b="1" dirty="0"/>
              <a:t>Job ID</a:t>
            </a:r>
            <a:r>
              <a:rPr lang="en-US" sz="5400" dirty="0"/>
              <a:t> before merging it back with the </a:t>
            </a:r>
            <a:r>
              <a:rPr lang="en-US" sz="5400" b="1" dirty="0"/>
              <a:t>WonLostPipeline</a:t>
            </a:r>
            <a:r>
              <a:rPr lang="en-US" sz="5400" dirty="0"/>
              <a:t>. Since there were over 8,000 unique opportunity names, the original </a:t>
            </a:r>
            <a:r>
              <a:rPr lang="en-US" sz="5400" b="1" dirty="0"/>
              <a:t>Opportunity Name</a:t>
            </a:r>
            <a:r>
              <a:rPr lang="en-US" sz="5400" dirty="0"/>
              <a:t> column was deleted and replaced with the new </a:t>
            </a:r>
            <a:r>
              <a:rPr lang="en-US" sz="5400" b="1" dirty="0"/>
              <a:t>Job ID</a:t>
            </a:r>
            <a:r>
              <a:rPr lang="en-US" sz="5400" dirty="0"/>
              <a:t>. The </a:t>
            </a:r>
            <a:r>
              <a:rPr lang="en-US" sz="5400" b="1" dirty="0"/>
              <a:t>OpportunityName</a:t>
            </a:r>
            <a:r>
              <a:rPr lang="en-US" sz="5400" dirty="0"/>
              <a:t> table was then disabled from loading in Power Query.</a:t>
            </a:r>
          </a:p>
          <a:p>
            <a:pPr marL="0" indent="0"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Dynamic Filtering: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Parameters StartDate &amp; EndDate for the Date table are set in PQ where the Date table was created using new query and adding the M code to the Advanced Editor</a:t>
            </a:r>
          </a:p>
          <a:p>
            <a:pPr>
              <a:buFont typeface="Arial" pitchFamily="34" charset="0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42EC05-A71F-596E-2A95-A8F8816FD18F}"/>
              </a:ext>
            </a:extLst>
          </p:cNvPr>
          <p:cNvCxnSpPr>
            <a:cxnSpLocks/>
          </p:cNvCxnSpPr>
          <p:nvPr/>
        </p:nvCxnSpPr>
        <p:spPr>
          <a:xfrm>
            <a:off x="5175504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9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FD431-F33C-A25D-2841-B05238B13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3F725-5A1E-256B-CFC6-65ECDA7D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9" y="1097280"/>
            <a:ext cx="4736591" cy="2606040"/>
          </a:xfrm>
        </p:spPr>
        <p:txBody>
          <a:bodyPr/>
          <a:lstStyle/>
          <a:p>
            <a:r>
              <a:rPr lang="en-US" sz="4400" b="1">
                <a:solidFill>
                  <a:schemeClr val="accent5">
                    <a:lumMod val="90000"/>
                    <a:lumOff val="10000"/>
                  </a:schemeClr>
                </a:solidFill>
              </a:rPr>
              <a:t>Transform – Mapping with Anonymized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3079B2-D4EF-0FA6-5D36-11FF492A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59" y="1691640"/>
            <a:ext cx="5212080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Generated the new data with the help of ChatGPT 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17 anonymized Location</a:t>
            </a:r>
            <a:endParaRPr lang="en-US" sz="15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791 anonymized AccountName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25 anonymized Product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28 anonymized  SalesPerson (OpportunityOwner)</a:t>
            </a:r>
          </a:p>
          <a:p>
            <a:pPr marL="0" indent="0">
              <a:buNone/>
            </a:pPr>
            <a:r>
              <a:rPr lang="en-US" sz="12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Note : The Stage Table remained the same- there was no identifying data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Base Selling Price column added to the Product table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Mapping tables paired original and anonymized values</a:t>
            </a:r>
          </a:p>
          <a:p>
            <a:pPr marL="4572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1B9E8B-1EAC-2824-7B50-D262CC664B0E}"/>
              </a:ext>
            </a:extLst>
          </p:cNvPr>
          <p:cNvCxnSpPr>
            <a:cxnSpLocks/>
          </p:cNvCxnSpPr>
          <p:nvPr/>
        </p:nvCxnSpPr>
        <p:spPr>
          <a:xfrm>
            <a:off x="5175504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5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2B545-D20D-4DF2-8EA3-6DAC5BAA6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F5C21-20B5-D040-0D81-02F18527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371600"/>
            <a:ext cx="4779645" cy="2331720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Transform – Merging and Replacing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87D13-85B6-C450-EBFA-89627378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Each mapping table merged into the WonLostPipeline table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After merge: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Removed original column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Expanded mapped column and renamed to original field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Repeated for: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Location </a:t>
            </a:r>
            <a:r>
              <a:rPr lang="en-US" sz="1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-</a:t>
            </a:r>
            <a:r>
              <a:rPr lang="en-US" sz="12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added longitude &amp; latitude columns for Azure Map.  I supplied the address to ChatGPT &amp; it returned the coordinates </a:t>
            </a:r>
            <a:r>
              <a:rPr lang="en-US" sz="1200" i="1" dirty="0">
                <a:solidFill>
                  <a:schemeClr val="accent5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200" b="1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Accounts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Product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SalesPerson (OpportunityOwner)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571D1D-1851-C485-B8F9-1BBA81C8222A}"/>
              </a:ext>
            </a:extLst>
          </p:cNvPr>
          <p:cNvCxnSpPr>
            <a:cxnSpLocks/>
          </p:cNvCxnSpPr>
          <p:nvPr/>
        </p:nvCxnSpPr>
        <p:spPr>
          <a:xfrm>
            <a:off x="5141595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3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20FE8-5818-3403-164C-EEA7D4AE8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1961D-AF1C-338F-E23D-76EC85E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8" y="1097280"/>
            <a:ext cx="4561710" cy="2606040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Transform – M code for lease Price Calculation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17F01-8BBC-BC7B-EA9D-F9ABC972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16" y="1097280"/>
            <a:ext cx="6074976" cy="4663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New PQ column: BaseSellingPriceLeaseMonths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Random lease term assigned from: 12, 24, 48, 64 months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Price multipliers applied: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let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    </a:t>
            </a:r>
            <a:r>
              <a:rPr lang="en-US" sz="4800" dirty="0" err="1"/>
              <a:t>randIndex</a:t>
            </a:r>
            <a:r>
              <a:rPr lang="en-US" sz="4800" dirty="0"/>
              <a:t> = </a:t>
            </a:r>
            <a:r>
              <a:rPr lang="en-US" sz="4800" dirty="0" err="1"/>
              <a:t>Number.RoundDown</a:t>
            </a:r>
            <a:r>
              <a:rPr lang="en-US" sz="4800" dirty="0"/>
              <a:t>(</a:t>
            </a:r>
            <a:r>
              <a:rPr lang="en-US" sz="4800" dirty="0" err="1"/>
              <a:t>Number.RandomBetween</a:t>
            </a:r>
            <a:r>
              <a:rPr lang="en-US" sz="4800" dirty="0"/>
              <a:t>(0, 3)),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    </a:t>
            </a:r>
            <a:r>
              <a:rPr lang="en-US" sz="4800" dirty="0" err="1"/>
              <a:t>valueList</a:t>
            </a:r>
            <a:r>
              <a:rPr lang="en-US" sz="4800" dirty="0"/>
              <a:t> = {12, 24, 48, 64}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in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    </a:t>
            </a:r>
            <a:r>
              <a:rPr lang="en-US" sz="4800" dirty="0" err="1"/>
              <a:t>valueList</a:t>
            </a:r>
            <a:r>
              <a:rPr lang="en-US" sz="4800" dirty="0"/>
              <a:t>{</a:t>
            </a:r>
            <a:r>
              <a:rPr lang="en-US" sz="4800" dirty="0" err="1"/>
              <a:t>randIndex</a:t>
            </a:r>
            <a:r>
              <a:rPr lang="en-US" sz="4800" dirty="0"/>
              <a:t>}</a:t>
            </a:r>
          </a:p>
          <a:p>
            <a:pPr marL="45720" indent="0">
              <a:buNone/>
            </a:pPr>
            <a:r>
              <a:rPr lang="en-US" sz="4800" b="1" dirty="0"/>
              <a:t>This was followed by:</a:t>
            </a:r>
          </a:p>
          <a:p>
            <a:pPr marL="45720" indent="0">
              <a:buNone/>
            </a:pPr>
            <a:r>
              <a:rPr lang="en-US" sz="4800" dirty="0"/>
              <a:t>= </a:t>
            </a:r>
            <a:r>
              <a:rPr lang="en-US" sz="4800" dirty="0" err="1"/>
              <a:t>Table.AddColumn</a:t>
            </a:r>
            <a:r>
              <a:rPr lang="en-US" sz="4800" dirty="0"/>
              <a:t>(#"Filled Down", "BaseSellingPriceLeaseMonths", each </a:t>
            </a:r>
          </a:p>
          <a:p>
            <a:pPr marL="45720" indent="0">
              <a:buNone/>
            </a:pPr>
            <a:r>
              <a:rPr lang="en-US" sz="4800" dirty="0"/>
              <a:t>    if [Lease Month] = 24 then [Base Selling Price] * 1.75</a:t>
            </a:r>
          </a:p>
          <a:p>
            <a:pPr marL="45720" indent="0">
              <a:buNone/>
            </a:pPr>
            <a:r>
              <a:rPr lang="en-US" sz="4800" dirty="0"/>
              <a:t>    else if [Lease Month] = 48 then [Base Selling Price] * 2.60</a:t>
            </a:r>
          </a:p>
          <a:p>
            <a:pPr marL="45720" indent="0">
              <a:buNone/>
            </a:pPr>
            <a:r>
              <a:rPr lang="en-US" sz="4800" dirty="0"/>
              <a:t>    else if [Lease Month] = 64 then [Base Selling Price] * 3.30</a:t>
            </a:r>
          </a:p>
          <a:p>
            <a:pPr marL="45720" indent="0">
              <a:buNone/>
            </a:pPr>
            <a:r>
              <a:rPr lang="en-US" sz="4800" dirty="0"/>
              <a:t>    else [Base Selling Price])</a:t>
            </a:r>
          </a:p>
          <a:p>
            <a:pPr marL="45720" indent="0">
              <a:buNone/>
            </a:pPr>
            <a:r>
              <a:rPr lang="en-US" sz="48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Simulates revenue variation by lease duration – the pricing from the manufacturing company did not make sense for a vehicle leasing company.</a:t>
            </a:r>
          </a:p>
          <a:p>
            <a:endParaRPr lang="en-US" sz="4800" dirty="0"/>
          </a:p>
          <a:p>
            <a:pPr marL="0" indent="0">
              <a:buNone/>
            </a:pPr>
            <a:endParaRPr lang="en-US" sz="1500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US" sz="1500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F12176-FBF3-B32C-5CE8-878449E0365C}"/>
              </a:ext>
            </a:extLst>
          </p:cNvPr>
          <p:cNvCxnSpPr>
            <a:cxnSpLocks/>
          </p:cNvCxnSpPr>
          <p:nvPr/>
        </p:nvCxnSpPr>
        <p:spPr>
          <a:xfrm>
            <a:off x="5175504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497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002060"/>
      </a:accent1>
      <a:accent2>
        <a:srgbClr val="6D9975"/>
      </a:accent2>
      <a:accent3>
        <a:srgbClr val="0070C0"/>
      </a:accent3>
      <a:accent4>
        <a:srgbClr val="418AB3"/>
      </a:accent4>
      <a:accent5>
        <a:srgbClr val="002060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EE4B506D-07ED-473B-84FE-2229D44144CC}">
  <we:reference id="ad3bb869-dfe9-409b-95f2-98016482b42b" version="2.0.0.3" store="EXCatalog" storeType="EXCatalog"/>
  <we:alternateReferences>
    <we:reference id="WA200003233" version="2.0.0.3" store="en-US" storeType="OMEX"/>
  </we:alternateReferences>
  <we:properties>
    <we:property name="artifactViewState" value="&quot;live&quot;"/>
    <we:property name="backgroundColor" value="&quot;#FFFFFF&quot;"/>
    <we:property name="bookmark" value="&quot;H4sIAAAAAAAAA+1a62/bNhD/VwphQL/YAymJEtlvTdJhxdIuS4IUwxAEfJxstrKkSXISr/D/PpKS38+5a+umzZdIvOPxnr87Ef7oKV0VKR+95QPwXngnef5hwMsPz7DX8bJmjSUUKcYw54owkFEgGDLUvKh1nlXei49ezcse1De6GvLUCjKLf912PJ6mF7xn3xKeVtDxCiirPOOp/gcaZkOqyyGMOx48FmlecivyquY1WLH3ht28GxXwz4E5kcta38MVyLpZJVywGPFEISolxwGLsWWrGgan2VoWK9odf5pnNdeZOcauMUxkHEaK40gwSqgvQNn1RKd1yyJGrx6L0lj3ceKcCFOClYrDQCQKqBLcV0aHelRY6qmxpJeXWvLULDaCrJybiWV+x/ulzAdOYhsCy/kqq3U9Mi/nudl6ZqRcc5HCXRiFviAUdbmQshuGRHQpkqQLAYIYQhYkwobm2p2OxiYG7/pQghNvjFW68Zw5K6/tP2sNVFW7+DpbXKvafelwkK1yX+XDUsIlJLMXp/3YRPOizE2snQV/Ai/NmlHlhqdDlxpG6Lk2njBOsb6wy4bRRz45d5wb6ZGj347t322TNHMK/arNllL2R+dwD+mqwlP6Kmmi7w0vdZODrT1bjZ5GyQbI2d2GcCrGW3DFlG1OE7f4bLZgya3+E9d1vH7+cFqCYTT5iDqe5LIP6mxWuE2gtMvWSprzXrvH03xQGE2qRvXZ2286awSdQ1I3pD1CvCknJUgVJ4x1ZcBtTtK4K0IWdiUDlQDnEQR0Q1J0vEvd6zsVtiTE2DIuwpQleePOk7Q52mxz5Jm0t4lf6ayXthg6g7Om7L0q1dLAjEFo8d5AoQOuARiEtg+K19xlS9FopqGh58qRwcHbWtWen5kdKn/InntOO129zgxCm6S8grSB3De7pVi499oCNkLyUkF5MnIanelyAu24s6l2n1htW1xs2pqR9X6ucU3B8unafuvSKKESfCZiQRkLMcZMIrS567Z99aW655kE22kXe8Ab4NWw3NvAu5a/Wi7Wdzo7z6vq0lr70yoG7y5CyUu1UILOWJqQBMsgQMLMDIRGkogtI0Zr7HVevN17eqiG4u8hlCNvuYKuJgTz/MfkYZukh/k55F1u/VFf6AJSMzDNzRid6Ya7+Q0zzy6MIw1UHDBXPCxH6KWU+TCrn7nDZymaaEiVZ4/6fT20+MuO2S9lporcLStyndc8Nf55ObD6tDVtYmZQDLmgN+b7c57a07Wbx7f/Y1Lb4VFnhW12myVMc23DQPbfWuyyH7Zrt1yQnS+IDZNYn4xapQ4BCMHL0z4v60WQ2NgRD0zbA62x7tx2+OeM7MaW2H5MjfbP9QM1aBoTSYIQEGKE2E8syRlSeCdWL37wfR/lsKNVfkFVVqD4a+tiI7hRmd0zRDqsTKqBOjkSrFjb6o6hVhnFVCShQBTsBQ4JfSS//hD5xNKx0HCsWWg5REASGtLAwHREFaWMQHAkOfCJMLDyKfGVfL5gRuN0RTETfsx9qnyEBYowjY7E6dsK79vx+Wqe8yiJhY8lJgwHPOQYofibmUue1OXVroubz9/3EqF8kwGc0CCOgzhUEpgVutXFNTzWIn9cvZ3wpSA0jAIJEMUxjoHK3RPvj9uJ47+dWALuH9cTT/l7bPfE8Z1+kX3yne6xXNmsr+lj+A4z8x+niZJCIcUC6TPik8P7kRBY+VhBEJE4TkRCReTvlKYHvAerskJspiZKBLAQiEAKJMI7ZVV9XqyRRZn0CcFSKhZHHEVCxehQWThEYQQoIuALhERkRujdNhbGxLf8Xvd4nZfLMp3YddNTPqyrgku44BmsmaJM0fFMNT952DIDuZ9yNEOU0Um3CLzPhiZJxv8Cp5W5BHMiAAA=&quot;"/>
    <we:property name="creatorSessionId" value="&quot;99fabed7-c49d-454d-b8f3-1973f34e4a5c&quot;"/>
    <we:property name="creatorTenantId" value="&quot;b8847cd9-049c-4193-9096-958b6037320f&quot;"/>
    <we:property name="creatorUserId" value="&quot;10032004A8AAECBF&quot;"/>
    <we:property name="datasetId" value="&quot;c4c7f551-65d8-44d5-a729-4da046468616&quot;"/>
    <we:property name="embedUrl" value="&quot;/reportEmbed?reportId=e9169236-4cd1-480d-95e0-7dbc7ef2b33c&amp;config=eyJjbHVzdGVyVXJsIjoiaHR0cHM6Ly9XQUJJLVVTLU5PUlRILUNFTlRSQUwtSi1QUklNQVJZLXJlZGlyZWN0LmFuYWx5c2lzLndpbmRvd3MubmV0IiwiZW1iZWRGZWF0dXJlcyI6eyJ1c2FnZU1ldHJpY3NWTmV4dCI6dHJ1ZX19&amp;disableSensitivityBanner=true&amp;storytellingChangeViewModeShortcutKeys=true&quot;"/>
    <we:property name="initialStateBookmark" value="&quot;H4sIAAAAAAAAA+VZbW/bOAz+K4NxwL4kB9ny675lbYcNS7uiHdo7HIqCkujEm2MbttK1K/Lfj5KdvuSl6XrXLdf7FlM09ZB8SFHOtaOypsrh6gAm6Lxx3pbl1wnUX1+5Ts8pOtmnTx/3B0cfzw8G+3skLiudlUXjvLl2NNQj1CdZM4XcWCDhX2c9B/L8EEbmKYW8wZ5TYd2UBeTZd2yVaUnXU5z1HLys8rIGY/JYg0Zj9oLU6Zn2dn/ntCNInV3gMUrdSlFK6QU+i/1IcJ4kiR8KUmtaBYtspYoxbbffKQsNWUHbGJn0ROBx4MzDmAFHV4aukadZrjsVcbV3WdXkHfl8VZmo7BDWUVlnEnLHelFj04K+dnbKfDqxv/buyY/LaS3xCFO7VOhMX5Gl07IYlo0+zCrMCZMzo6gc1iXFzC6/nworGpffdmqkXZXzhs16N0AG6gIKSdJFFPsIzbTGx8I47/SbRQCfSw05gRxMymmhtwCLidZaMGckabJilHdMu0365xajtMnZGUOtDZnFF2KNyTG9V9YK67dXNs27WT3nm9dbAP1skZ2dzclOWl/u0LljWwvtGeh1NjPiNArd0PN96cWMSiHxQPo/sRD2odoFDYsIh9Qc9FThg8x7fhRlMdoCGE/uBoPRqMYR6O5x79+HdpoZojVHdo85znfToqsituWN42eDGUz06W2cfrCJwXeyS3m438GMIekHLOBCqTBiYRyIhI629TXcHfHcS8I49T3XVxzjFEJUKZleSerWkLFzMj+mqUG+q8uJtdgNEkbzJhDDkl4lyuBnEDme+6FPJ27M+iCk7Pt+IPoxk0EfOcMI/YSngtHrravM9MTTMZqw295XqGxO4oNSL+fiwwKPm8f3zPbBol/I2J8ItWPb8wnkUzvnkNFhRpFos2PFpOgxLxhazbXroV03HXdmE32fY+8zeqWW46shXmC+DPhmfXlpjvcE6qwdqDp/HkdXkyDrd5fCGzPOvVDcqN1BYoWvbgVmucM/D90CxYmoIMeodm/HzzZRmTKgGkn7fVBtb5pUhKSZd6r508esaA0NMdU/3sQWOClRqihNkr7kYDgZR33hJ35fJlQKCFQRPF5Dip5zlI3GFsIDhLDFeX/YNkuO6Tsv0Odwvc+hQ7Tf2OGaPJPUZu72N2eCdN0wP5Q5fgxbqhZZhu16qewy2va2EtrrXXpDld+K145FlzUfCrpuECmPMW8Hrv3NVszdxekKeP3c6C7OjS+1tteOrTfN8uX63k7OELLIjUUcgFIK3UhECdv2K+SLKsFN9Hu+O1MipUqDOGBxgCFGHoQPzFs/a8K8O4s/MfsSavWrL8jLbrTZDhKRSMVd7rlc8ZhFkdxcbltwx/hPBH3ZjTbo0g3ADVjIoyBkNK8HQaS2JOj/6C61NTG/60UbcjdxeeJxjpEfuiJwIYzjLQn5I+/S/5/PpHd71W+/FspAfZk2tO1DH203n/4SNJFs5YfSX/ONsuf8YW0/Z5jaQz3yY4WSByJmHmNMhCGz/x48GDCNl1qUl8ufZBgKzoVHY6EUPno84XHydGtp4CduEAaR9AiXigDpRrXJWjYBGtuWbPnMjVOfOkwYJR64Pk8YbLRVkakDuMhGoMt6hbdCoPAjNwIheagU45G70WYzhmoJnzW3avYsp7qpQOIhFLhiBqWigkKh2jBB2v+m2hGUsGR0I37sCy1NZn8DWn5hfT0bAAA=&quot;"/>
    <we:property name="isFiltersActionButtonVisible" value="false"/>
    <we:property name="isVisualContainerHeaderHidden" value="false"/>
    <we:property name="pageDisplayName" value="&quot; Accounts&quot;"/>
    <we:property name="pageName" value="&quot;5ab970afd08cca139713&quot;"/>
    <we:property name="reportEmbeddedTime" value="&quot;2025-06-24T20:50:46.549Z&quot;"/>
    <we:property name="reportName" value="&quot;FleetLeasingPP&quot;"/>
    <we:property name="reportState" value="&quot;CONNECTED&quot;"/>
    <we:property name="reportUrl" value="&quot;/links/j_pD8uGMWD?ctid=b8847cd9-049c-4193-9096-958b6037320f&amp;pbi_source=linkShar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11C317C9E1D64E9BA0F46953976CC5" ma:contentTypeVersion="4" ma:contentTypeDescription="Create a new document." ma:contentTypeScope="" ma:versionID="e1a444e7bf7b88465cd741fed5ea881a">
  <xsd:schema xmlns:xsd="http://www.w3.org/2001/XMLSchema" xmlns:xs="http://www.w3.org/2001/XMLSchema" xmlns:p="http://schemas.microsoft.com/office/2006/metadata/properties" xmlns:ns3="204b1a1b-2037-4939-b491-b7bfbd2eba8f" targetNamespace="http://schemas.microsoft.com/office/2006/metadata/properties" ma:root="true" ma:fieldsID="79a9cf7de25fb9ae95bd100ef5aa6331" ns3:_="">
    <xsd:import namespace="204b1a1b-2037-4939-b491-b7bfbd2eba8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b1a1b-2037-4939-b491-b7bfbd2eba8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BAEF89-55C5-4FAD-AA44-2EB051282E5C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204b1a1b-2037-4939-b491-b7bfbd2eba8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AAB56F5-F870-420B-8FBA-BADB44770A5E}">
  <ds:schemaRefs>
    <ds:schemaRef ds:uri="204b1a1b-2037-4939-b491-b7bfbd2eba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E0E4A59-E152-428C-B320-2670349CD4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9823</TotalTime>
  <Words>1614</Words>
  <Application>Microsoft Office PowerPoint</Application>
  <PresentationFormat>Widescreen</PresentationFormat>
  <Paragraphs>166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Corbel</vt:lpstr>
      <vt:lpstr>Wingdings</vt:lpstr>
      <vt:lpstr>Basis</vt:lpstr>
      <vt:lpstr>FleetLeasing</vt:lpstr>
      <vt:lpstr>PowerPoint Presentation</vt:lpstr>
      <vt:lpstr>PowerPoint Presentation</vt:lpstr>
      <vt:lpstr>FleetLeasing – Power BI Data Preparation Overview</vt:lpstr>
      <vt:lpstr>Extract – Data Source</vt:lpstr>
      <vt:lpstr>Load – Tables into Power Query</vt:lpstr>
      <vt:lpstr>Transform – Mapping with Anonymized Data</vt:lpstr>
      <vt:lpstr>Transform – Merging and Replacing Columns</vt:lpstr>
      <vt:lpstr>Transform – M code for lease Price Calculation</vt:lpstr>
      <vt:lpstr>Model – Star Schema Design in Power-BI</vt:lpstr>
      <vt:lpstr>  Examples of DAX code used in visuals-formatted using the DAX Formatter by SQLB </vt:lpstr>
      <vt:lpstr>PowerPoint Presentation</vt:lpstr>
      <vt:lpstr>Summary – ELT and Power BI Report</vt:lpstr>
      <vt:lpstr>Power BI is Amazing!  This win-loss analysis for a company that wins business by quoting jobs is just one example of what’s 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 McDonough</dc:creator>
  <cp:lastModifiedBy>Lisa McDonough</cp:lastModifiedBy>
  <cp:revision>6</cp:revision>
  <cp:lastPrinted>2025-05-29T15:15:13Z</cp:lastPrinted>
  <dcterms:created xsi:type="dcterms:W3CDTF">2025-05-25T12:06:06Z</dcterms:created>
  <dcterms:modified xsi:type="dcterms:W3CDTF">2025-06-26T21:19:02Z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0x0101003311C317C9E1D64E9BA0F46953976CC5</vt:lpwstr>
  </property>
</Properties>
</file>