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69" r:id="rId18"/>
    <p:sldId id="270" r:id="rId19"/>
    <p:sldId id="271" r:id="rId20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48343CD-E5A4-4079-8A35-7A411373789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4"/>
            <p14:sldId id="275"/>
            <p14:sldId id="276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0C0"/>
    <a:srgbClr val="969696"/>
    <a:srgbClr val="5F5F5F"/>
    <a:srgbClr val="080808"/>
    <a:srgbClr val="EBD9E6"/>
    <a:srgbClr val="DDBFD4"/>
    <a:srgbClr val="C18CB2"/>
    <a:srgbClr val="DA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 autoAdjust="0"/>
    <p:restoredTop sz="90551" autoAdjust="0"/>
  </p:normalViewPr>
  <p:slideViewPr>
    <p:cSldViewPr showGuides="1">
      <p:cViewPr>
        <p:scale>
          <a:sx n="108" d="100"/>
          <a:sy n="108" d="100"/>
        </p:scale>
        <p:origin x="144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2C84FA6-9D13-4F89-9D5F-507040849F9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das </a:t>
            </a:r>
            <a:r>
              <a:rPr lang="de-DE" dirty="0" err="1"/>
              <a:t>OpenSource</a:t>
            </a:r>
            <a:r>
              <a:rPr lang="de-DE" dirty="0"/>
              <a:t> Projekt des Linux Kernel (angestoßen von Linus </a:t>
            </a:r>
            <a:r>
              <a:rPr lang="de-DE" dirty="0" err="1"/>
              <a:t>Torvalds</a:t>
            </a:r>
            <a:r>
              <a:rPr lang="de-DE" dirty="0"/>
              <a:t> -&gt; auf Bild verweisen) wurde ab 2002 </a:t>
            </a:r>
            <a:r>
              <a:rPr lang="de-DE" dirty="0" err="1"/>
              <a:t>BitKeeper</a:t>
            </a:r>
            <a:r>
              <a:rPr lang="de-DE" dirty="0"/>
              <a:t> als verteilte Versionsverwaltung verwendet</a:t>
            </a:r>
          </a:p>
          <a:p>
            <a:r>
              <a:rPr lang="de-DE" dirty="0"/>
              <a:t>2005 ging die Beziehung zwischen der Linux-Community und dem kommerziellen Unternehmen von </a:t>
            </a:r>
            <a:r>
              <a:rPr lang="de-DE" dirty="0" err="1"/>
              <a:t>BitKeeper</a:t>
            </a:r>
            <a:r>
              <a:rPr lang="de-DE" dirty="0"/>
              <a:t> zu Brüche -&gt; der kostenlose Zugang wurde der Linux-Community nicht mehr gewährt</a:t>
            </a:r>
          </a:p>
          <a:p>
            <a:r>
              <a:rPr lang="de-DE" dirty="0"/>
              <a:t>2005 setzte sich die Linux-Community, wieder angestoßen von Linus </a:t>
            </a:r>
            <a:r>
              <a:rPr lang="de-DE" dirty="0" err="1"/>
              <a:t>Tovlads</a:t>
            </a:r>
            <a:r>
              <a:rPr lang="de-DE" dirty="0"/>
              <a:t>, an eine eigene Entwicklung eines Versionsverwaltungs-Tools. </a:t>
            </a:r>
            <a:r>
              <a:rPr lang="de-DE" dirty="0" err="1"/>
              <a:t>Git</a:t>
            </a:r>
            <a:r>
              <a:rPr lang="de-DE" dirty="0"/>
              <a:t> war geboren</a:t>
            </a:r>
          </a:p>
          <a:p>
            <a:endParaRPr lang="de-DE" dirty="0"/>
          </a:p>
          <a:p>
            <a:r>
              <a:rPr lang="de-DE" dirty="0"/>
              <a:t>Ziele bei der Entwicklung von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- Geschwindigkeit</a:t>
            </a:r>
          </a:p>
          <a:p>
            <a:r>
              <a:rPr lang="de-DE" dirty="0"/>
              <a:t>- einfaches Design für den Benutzer</a:t>
            </a:r>
          </a:p>
          <a:p>
            <a:r>
              <a:rPr lang="de-DE" dirty="0"/>
              <a:t>- Gute Unterstützung von nicht-linearer Entwicklung, d.h. mehrere Entwicklungszweige sind parallel möglich (</a:t>
            </a:r>
            <a:r>
              <a:rPr lang="de-DE" dirty="0" err="1"/>
              <a:t>Branching</a:t>
            </a:r>
            <a:r>
              <a:rPr lang="de-DE" dirty="0"/>
              <a:t>, </a:t>
            </a:r>
            <a:r>
              <a:rPr lang="de-DE" dirty="0" err="1"/>
              <a:t>Merging</a:t>
            </a:r>
            <a:r>
              <a:rPr lang="de-DE" dirty="0"/>
              <a:t>)</a:t>
            </a:r>
          </a:p>
          <a:p>
            <a:r>
              <a:rPr lang="de-DE" dirty="0"/>
              <a:t>- Vollständig dezentrale Struktur d.h. jeder Nutzer hat lokale Kopie des </a:t>
            </a:r>
            <a:r>
              <a:rPr lang="de-DE" dirty="0" err="1"/>
              <a:t>Repositorys</a:t>
            </a:r>
            <a:r>
              <a:rPr lang="de-DE" dirty="0"/>
              <a:t> auf seinem Rechner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215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&amp; SVN: </a:t>
            </a:r>
          </a:p>
          <a:p>
            <a:r>
              <a:rPr lang="de-DE" dirty="0" err="1"/>
              <a:t>Versioskontrollsysteme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r>
              <a:rPr lang="de-DE" dirty="0"/>
              <a:t>Verteilt: Beim Klonen lädt man die gesamte Geschichte des </a:t>
            </a:r>
            <a:r>
              <a:rPr lang="de-DE" dirty="0" err="1"/>
              <a:t>Repositories</a:t>
            </a:r>
            <a:r>
              <a:rPr lang="de-DE" dirty="0"/>
              <a:t> (nur eine .</a:t>
            </a:r>
            <a:r>
              <a:rPr lang="de-DE" dirty="0" err="1"/>
              <a:t>git</a:t>
            </a:r>
            <a:r>
              <a:rPr lang="de-DE" dirty="0"/>
              <a:t> Datei an der Wurzel)</a:t>
            </a:r>
          </a:p>
          <a:p>
            <a:r>
              <a:rPr lang="de-DE" dirty="0"/>
              <a:t>+ Änderungen können Schrittweise nachvollzogen und kommentiert werden (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)</a:t>
            </a:r>
          </a:p>
          <a:p>
            <a:r>
              <a:rPr lang="de-DE" dirty="0"/>
              <a:t>+ Änderungen können gestückelt hochgeladen werden (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SVN:</a:t>
            </a:r>
          </a:p>
          <a:p>
            <a:r>
              <a:rPr lang="de-DE" dirty="0"/>
              <a:t>Zentralisiert: Beim Klonen lädt man eine bestimmte Version des </a:t>
            </a:r>
            <a:r>
              <a:rPr lang="de-DE" dirty="0" err="1"/>
              <a:t>Repositories</a:t>
            </a:r>
            <a:r>
              <a:rPr lang="de-DE" dirty="0"/>
              <a:t> (in jedem Ordner eine .</a:t>
            </a:r>
            <a:r>
              <a:rPr lang="de-DE" dirty="0" err="1"/>
              <a:t>svn</a:t>
            </a:r>
            <a:r>
              <a:rPr lang="de-DE" dirty="0"/>
              <a:t> Datei)</a:t>
            </a:r>
          </a:p>
          <a:p>
            <a:r>
              <a:rPr lang="de-DE" dirty="0"/>
              <a:t>+ auch offline sind </a:t>
            </a:r>
            <a:r>
              <a:rPr lang="de-DE" dirty="0" err="1"/>
              <a:t>commits</a:t>
            </a:r>
            <a:r>
              <a:rPr lang="de-DE" dirty="0"/>
              <a:t> möglich</a:t>
            </a:r>
          </a:p>
          <a:p>
            <a:r>
              <a:rPr lang="de-DE" dirty="0"/>
              <a:t>+ für Manager übersichtlicher (da nur ein </a:t>
            </a:r>
            <a:r>
              <a:rPr lang="de-DE" dirty="0" err="1"/>
              <a:t>Repositorie</a:t>
            </a:r>
            <a:r>
              <a:rPr lang="de-DE" dirty="0"/>
              <a:t>)</a:t>
            </a:r>
          </a:p>
          <a:p>
            <a:r>
              <a:rPr lang="de-DE" dirty="0"/>
              <a:t>+ soll einfacher zu bedienen sein als </a:t>
            </a:r>
            <a:r>
              <a:rPr lang="de-DE" dirty="0" err="1"/>
              <a:t>Git</a:t>
            </a:r>
            <a:r>
              <a:rPr lang="de-DE" dirty="0"/>
              <a:t> (Features können direkt eingebaut werden, wobei es bei </a:t>
            </a:r>
            <a:r>
              <a:rPr lang="de-DE" dirty="0" err="1"/>
              <a:t>Git</a:t>
            </a:r>
            <a:r>
              <a:rPr lang="de-DE" dirty="0"/>
              <a:t> einen Zwischenschritt bedarf)</a:t>
            </a:r>
          </a:p>
          <a:p>
            <a:r>
              <a:rPr lang="de-DE" dirty="0"/>
              <a:t>+ manche fühlen sich sicherer bei dem Gedanken, dass alles auf einem Server liegt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084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Anforderungen 1 und 2 allgemein für VCS</a:t>
            </a:r>
          </a:p>
          <a:p>
            <a:r>
              <a:rPr lang="de-DE" dirty="0"/>
              <a:t>3,4,5 konkrete GIT </a:t>
            </a:r>
            <a:r>
              <a:rPr lang="de-DE" dirty="0" err="1"/>
              <a:t>designanforderungen</a:t>
            </a:r>
            <a:r>
              <a:rPr lang="de-DE" dirty="0"/>
              <a:t> von </a:t>
            </a:r>
            <a:r>
              <a:rPr lang="de-DE" dirty="0" err="1"/>
              <a:t>Torvalds</a:t>
            </a:r>
            <a:endParaRPr lang="de-DE" dirty="0"/>
          </a:p>
          <a:p>
            <a:endParaRPr lang="de-DE" dirty="0"/>
          </a:p>
          <a:p>
            <a:r>
              <a:rPr lang="de-DE" dirty="0"/>
              <a:t>quelle Susan Potter (aus Buch </a:t>
            </a:r>
            <a:r>
              <a:rPr lang="de-DE" dirty="0" err="1"/>
              <a:t>architecture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2692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Gerichtete azyklische Graphen als Repräsentation der Datenstruktur (+1, Strukturierter Ansatz zur Datenspeicherung), (+2, keine </a:t>
            </a:r>
            <a:r>
              <a:rPr lang="de-DE" sz="1200" dirty="0" err="1"/>
              <a:t>änderung</a:t>
            </a:r>
            <a:r>
              <a:rPr lang="de-DE" sz="1200" dirty="0"/>
              <a:t> in </a:t>
            </a:r>
            <a:r>
              <a:rPr lang="de-DE" sz="1200" dirty="0" err="1"/>
              <a:t>dateien</a:t>
            </a:r>
            <a:r>
              <a:rPr lang="de-DE" sz="1200" dirty="0"/>
              <a:t> bedeutet keine </a:t>
            </a:r>
            <a:r>
              <a:rPr lang="de-DE" sz="1200" dirty="0" err="1"/>
              <a:t>änderung</a:t>
            </a:r>
            <a:r>
              <a:rPr lang="de-DE" sz="1200" dirty="0"/>
              <a:t> im </a:t>
            </a:r>
            <a:r>
              <a:rPr lang="de-DE" sz="1200" dirty="0" err="1"/>
              <a:t>graph</a:t>
            </a:r>
            <a:r>
              <a:rPr lang="de-DE" sz="1200" dirty="0"/>
              <a:t>), (+3, unterschiedliche </a:t>
            </a:r>
            <a:r>
              <a:rPr lang="de-DE" sz="1200" dirty="0" err="1"/>
              <a:t>graphen</a:t>
            </a:r>
            <a:r>
              <a:rPr lang="de-DE" sz="1200" dirty="0"/>
              <a:t> können </a:t>
            </a:r>
            <a:r>
              <a:rPr lang="de-DE" sz="1200" dirty="0" err="1"/>
              <a:t>gemerged</a:t>
            </a:r>
            <a:r>
              <a:rPr lang="de-DE" sz="1200" dirty="0"/>
              <a:t> werden und gleiche teile beibehalten werden, ermöglicht </a:t>
            </a:r>
            <a:r>
              <a:rPr lang="de-DE" sz="1200" dirty="0" err="1"/>
              <a:t>branching</a:t>
            </a:r>
            <a:r>
              <a:rPr lang="de-DE" sz="1200" dirty="0"/>
              <a:t>), (-5, </a:t>
            </a:r>
            <a:r>
              <a:rPr lang="de-DE" sz="1200" dirty="0" err="1"/>
              <a:t>repository</a:t>
            </a:r>
            <a:r>
              <a:rPr lang="de-DE" sz="1200" dirty="0"/>
              <a:t> speichert nicht nur </a:t>
            </a:r>
            <a:r>
              <a:rPr lang="de-DE" sz="1200" dirty="0" err="1"/>
              <a:t>diffs</a:t>
            </a:r>
            <a:r>
              <a:rPr lang="de-DE" sz="1200" dirty="0"/>
              <a:t> der </a:t>
            </a:r>
            <a:r>
              <a:rPr lang="de-DE" sz="1200" dirty="0" err="1"/>
              <a:t>dateien</a:t>
            </a:r>
            <a:r>
              <a:rPr lang="de-DE" sz="1200" dirty="0"/>
              <a:t> sondern immer den gesamten </a:t>
            </a:r>
            <a:r>
              <a:rPr lang="de-DE" sz="1200" dirty="0" err="1"/>
              <a:t>graph</a:t>
            </a:r>
            <a:r>
              <a:rPr lang="de-DE" sz="1200" dirty="0"/>
              <a:t> und </a:t>
            </a:r>
            <a:r>
              <a:rPr lang="de-DE" sz="1200" dirty="0" err="1"/>
              <a:t>dateiinhalte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SHAs als Identifier für GIT Objekte (+2, gleicher SHA heißt keine Änderung), (+3, </a:t>
            </a:r>
            <a:r>
              <a:rPr lang="de-DE" sz="1200" dirty="0" err="1"/>
              <a:t>unique</a:t>
            </a:r>
            <a:r>
              <a:rPr lang="de-DE" sz="1200" dirty="0"/>
              <a:t> </a:t>
            </a:r>
            <a:r>
              <a:rPr lang="de-DE" sz="1200" dirty="0" err="1"/>
              <a:t>identifier</a:t>
            </a:r>
            <a:r>
              <a:rPr lang="de-DE" sz="1200" dirty="0"/>
              <a:t> benötigt um unterschiedliche </a:t>
            </a:r>
            <a:r>
              <a:rPr lang="de-DE" sz="1200" dirty="0" err="1"/>
              <a:t>bearbeiter</a:t>
            </a:r>
            <a:r>
              <a:rPr lang="de-DE" sz="1200" dirty="0"/>
              <a:t> festzustellen), (+4, bei kopieren oder anderer </a:t>
            </a:r>
            <a:r>
              <a:rPr lang="de-DE" sz="1200" dirty="0" err="1"/>
              <a:t>datenkorrumpierung</a:t>
            </a:r>
            <a:r>
              <a:rPr lang="de-DE" sz="1200" dirty="0"/>
              <a:t> ändert sich der SHA), (+5, vereinfacht </a:t>
            </a:r>
            <a:r>
              <a:rPr lang="de-DE" sz="1200" dirty="0" err="1"/>
              <a:t>festellen</a:t>
            </a:r>
            <a:r>
              <a:rPr lang="de-DE" sz="1200" dirty="0"/>
              <a:t> von </a:t>
            </a:r>
            <a:r>
              <a:rPr lang="de-DE" sz="1200" dirty="0" err="1"/>
              <a:t>diff</a:t>
            </a:r>
            <a:r>
              <a:rPr lang="de-DE" sz="1200" dirty="0"/>
              <a:t> zwischen zwei </a:t>
            </a:r>
            <a:r>
              <a:rPr lang="de-DE" sz="1200" dirty="0" err="1"/>
              <a:t>dateien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Trennung von lokalem und remote Repository (+1, </a:t>
            </a:r>
            <a:r>
              <a:rPr lang="de-DE" sz="1200" dirty="0" err="1"/>
              <a:t>versionierung</a:t>
            </a:r>
            <a:r>
              <a:rPr lang="de-DE" sz="1200" dirty="0"/>
              <a:t> gleichzeitig mit (</a:t>
            </a:r>
            <a:r>
              <a:rPr lang="de-DE" sz="1200" dirty="0" err="1"/>
              <a:t>server</a:t>
            </a:r>
            <a:r>
              <a:rPr lang="de-DE" sz="1200" dirty="0"/>
              <a:t>)-backup), (+3, offline arbeiten möglich), (+5, wegen offline-fähigkeit)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Definition vier primitiver GIT-Datentypen (+1, </a:t>
            </a:r>
            <a:r>
              <a:rPr lang="de-DE" sz="1200" dirty="0" err="1"/>
              <a:t>möglicht</a:t>
            </a:r>
            <a:r>
              <a:rPr lang="de-DE" sz="1200" dirty="0"/>
              <a:t> wenig komplexe und </a:t>
            </a:r>
            <a:r>
              <a:rPr lang="de-DE" sz="1200" dirty="0" err="1"/>
              <a:t>gleichzeit</a:t>
            </a:r>
            <a:r>
              <a:rPr lang="de-DE" sz="1200" dirty="0"/>
              <a:t> strukturgebende </a:t>
            </a:r>
            <a:r>
              <a:rPr lang="de-DE" sz="1200" dirty="0" err="1"/>
              <a:t>maßnahme</a:t>
            </a:r>
            <a:r>
              <a:rPr lang="de-DE" sz="1200" dirty="0"/>
              <a:t> durch </a:t>
            </a:r>
            <a:r>
              <a:rPr lang="de-DE" sz="1200" dirty="0" err="1"/>
              <a:t>einführung</a:t>
            </a:r>
            <a:r>
              <a:rPr lang="de-DE" sz="1200" dirty="0"/>
              <a:t> weniger </a:t>
            </a:r>
            <a:r>
              <a:rPr lang="de-DE" sz="1200" dirty="0" err="1"/>
              <a:t>datentypen</a:t>
            </a:r>
            <a:r>
              <a:rPr lang="de-DE" sz="1200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441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Shell-Skripte als Basis </a:t>
            </a:r>
            <a:r>
              <a:rPr lang="de-DE" sz="1200" dirty="0">
                <a:sym typeface="Wingdings" pitchFamily="2" charset="2"/>
              </a:rPr>
              <a:t>(-5, im wesentlichen </a:t>
            </a:r>
            <a:r>
              <a:rPr lang="de-DE" sz="1200" dirty="0" err="1">
                <a:sym typeface="Wingdings" pitchFamily="2" charset="2"/>
              </a:rPr>
              <a:t>nachteil</a:t>
            </a:r>
            <a:r>
              <a:rPr lang="de-DE" sz="1200" dirty="0">
                <a:sym typeface="Wingdings" pitchFamily="2" charset="2"/>
              </a:rPr>
              <a:t> für </a:t>
            </a:r>
            <a:r>
              <a:rPr lang="de-DE" sz="1200" dirty="0" err="1">
                <a:sym typeface="Wingdings" pitchFamily="2" charset="2"/>
              </a:rPr>
              <a:t>windows</a:t>
            </a: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err="1">
                <a:sym typeface="Wingdings" pitchFamily="2" charset="2"/>
              </a:rPr>
              <a:t>user</a:t>
            </a:r>
            <a:r>
              <a:rPr lang="de-DE" sz="1200" dirty="0">
                <a:sym typeface="Wingdings" pitchFamily="2" charset="2"/>
              </a:rPr>
              <a:t>, außerdem problematisch bei </a:t>
            </a:r>
            <a:r>
              <a:rPr lang="de-DE" sz="1200" dirty="0" err="1">
                <a:sym typeface="Wingdings" pitchFamily="2" charset="2"/>
              </a:rPr>
              <a:t>integration</a:t>
            </a:r>
            <a:r>
              <a:rPr lang="de-DE" sz="1200" dirty="0">
                <a:sym typeface="Wingdings" pitchFamily="2" charset="2"/>
              </a:rPr>
              <a:t> wegen nicht-persistenter </a:t>
            </a:r>
            <a:r>
              <a:rPr lang="de-DE" sz="1200" dirty="0" err="1">
                <a:sym typeface="Wingdings" pitchFamily="2" charset="2"/>
              </a:rPr>
              <a:t>sessions</a:t>
            </a:r>
            <a:r>
              <a:rPr lang="de-DE" sz="1200" dirty="0">
                <a:sym typeface="Wingdings" pitchFamily="2" charset="2"/>
              </a:rPr>
              <a:t>)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Toolkit Design </a:t>
            </a:r>
            <a:r>
              <a:rPr lang="de-DE" sz="1200" dirty="0">
                <a:sym typeface="Wingdings" pitchFamily="2" charset="2"/>
              </a:rPr>
              <a:t>(+3, </a:t>
            </a:r>
            <a:r>
              <a:rPr lang="de-DE" sz="1200" dirty="0" err="1">
                <a:sym typeface="Wingdings" pitchFamily="2" charset="2"/>
              </a:rPr>
              <a:t>idee</a:t>
            </a:r>
            <a:r>
              <a:rPr lang="de-DE" sz="1200" dirty="0">
                <a:sym typeface="Wingdings" pitchFamily="2" charset="2"/>
              </a:rPr>
              <a:t> von </a:t>
            </a:r>
            <a:r>
              <a:rPr lang="de-DE" sz="1200" dirty="0" err="1">
                <a:sym typeface="Wingdings" pitchFamily="2" charset="2"/>
              </a:rPr>
              <a:t>plumbing</a:t>
            </a:r>
            <a:r>
              <a:rPr lang="de-DE" sz="1200" dirty="0">
                <a:sym typeface="Wingdings" pitchFamily="2" charset="2"/>
              </a:rPr>
              <a:t> und </a:t>
            </a:r>
            <a:r>
              <a:rPr lang="de-DE" sz="1200" dirty="0" err="1">
                <a:sym typeface="Wingdings" pitchFamily="2" charset="2"/>
              </a:rPr>
              <a:t>porcellain</a:t>
            </a:r>
            <a:r>
              <a:rPr lang="de-DE" sz="1200" dirty="0">
                <a:sym typeface="Wingdings" pitchFamily="2" charset="2"/>
              </a:rPr>
              <a:t> könnte die </a:t>
            </a:r>
            <a:r>
              <a:rPr lang="de-DE" sz="1200" dirty="0" err="1">
                <a:sym typeface="Wingdings" pitchFamily="2" charset="2"/>
              </a:rPr>
              <a:t>arbeit</a:t>
            </a:r>
            <a:r>
              <a:rPr lang="de-DE" sz="1200" dirty="0">
                <a:sym typeface="Wingdings" pitchFamily="2" charset="2"/>
              </a:rPr>
              <a:t> am </a:t>
            </a:r>
            <a:r>
              <a:rPr lang="de-DE" sz="1200" dirty="0" err="1">
                <a:sym typeface="Wingdings" pitchFamily="2" charset="2"/>
              </a:rPr>
              <a:t>git</a:t>
            </a: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err="1">
                <a:sym typeface="Wingdings" pitchFamily="2" charset="2"/>
              </a:rPr>
              <a:t>core</a:t>
            </a: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err="1">
                <a:sym typeface="Wingdings" pitchFamily="2" charset="2"/>
              </a:rPr>
              <a:t>projekt</a:t>
            </a:r>
            <a:r>
              <a:rPr lang="de-DE" sz="1200" dirty="0">
                <a:sym typeface="Wingdings" pitchFamily="2" charset="2"/>
              </a:rPr>
              <a:t> selbst vereinfachen...)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keine </a:t>
            </a:r>
            <a:r>
              <a:rPr lang="de-DE" sz="1200" dirty="0" err="1"/>
              <a:t>Bibliothekenunterstützung</a:t>
            </a:r>
            <a:r>
              <a:rPr lang="de-DE" sz="1200" dirty="0"/>
              <a:t> </a:t>
            </a:r>
            <a:r>
              <a:rPr lang="de-DE" sz="1200" dirty="0">
                <a:sym typeface="Wingdings" pitchFamily="2" charset="2"/>
              </a:rPr>
              <a:t>(-3, ...tut sie aber nicht)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4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330" y="4356101"/>
            <a:ext cx="11368310" cy="87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331" y="5499101"/>
            <a:ext cx="11368309" cy="333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37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>
            <a:extLst>
              <a:ext uri="{FF2B5EF4-FFF2-40B4-BE49-F238E27FC236}">
                <a16:creationId xmlns:a16="http://schemas.microsoft.com/office/drawing/2014/main" id="{DBA8EF1C-65FC-4F66-8276-07D11F944E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99E49F-69D7-4DD8-A898-ABA2934E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6AD71C5-1CDC-44FC-A387-66095DBD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042989"/>
            <a:ext cx="11167533" cy="47720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32F2C9A0-447F-4B77-BD7C-7A5FE34F6D8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091238"/>
            <a:ext cx="1219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7" name="Picture 20" descr="TUBS_CO_70vH_150dpi">
            <a:extLst>
              <a:ext uri="{FF2B5EF4-FFF2-40B4-BE49-F238E27FC236}">
                <a16:creationId xmlns:a16="http://schemas.microsoft.com/office/drawing/2014/main" id="{7FDD4C20-F99C-4C4D-BB87-8F2CE9CAF4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15026"/>
            <a:ext cx="1865529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F949A04-FF50-4C7A-9ACE-5BCB669E2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30" y="6170256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9964775-999A-40D3-92B2-E3E1A969E3D4}"/>
              </a:ext>
            </a:extLst>
          </p:cNvPr>
          <p:cNvSpPr txBox="1"/>
          <p:nvPr userDrawn="1"/>
        </p:nvSpPr>
        <p:spPr>
          <a:xfrm>
            <a:off x="1865530" y="6113920"/>
            <a:ext cx="8145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D12A71-A58E-40BE-A08F-1058245CE28C}" type="datetime1">
              <a:rPr lang="de-DE" altLang="de-DE" sz="800" smtClean="0"/>
              <a:t>15.01.20</a:t>
            </a:fld>
            <a:r>
              <a:rPr lang="de-DE" altLang="de-DE" sz="800" dirty="0"/>
              <a:t> | Kopmann, Löhn, Richter, Rosenberg, Salem | Architektur - GIT | Seite </a:t>
            </a:r>
            <a:fld id="{5103C2F5-CAD6-4020-8144-FE16A2C7B9DC}" type="slidenum">
              <a:rPr lang="de-DE" altLang="de-DE" sz="800" smtClean="0"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0398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111126"/>
            <a:ext cx="1116753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042989"/>
            <a:ext cx="1116753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109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willhayjr/the-architecture-and-history-of-git-a-distributed-version-control-system-62b17dd377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D7FD04A-5917-48B6-A0CF-E0CB11E59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3" b="17509"/>
          <a:stretch/>
        </p:blipFill>
        <p:spPr>
          <a:xfrm>
            <a:off x="429750" y="1394181"/>
            <a:ext cx="11366433" cy="3213433"/>
          </a:xfrm>
          <a:prstGeom prst="rect">
            <a:avLst/>
          </a:prstGeom>
        </p:spPr>
      </p:pic>
      <p:sp>
        <p:nvSpPr>
          <p:cNvPr id="4" name="Rectangle 17">
            <a:extLst>
              <a:ext uri="{FF2B5EF4-FFF2-40B4-BE49-F238E27FC236}">
                <a16:creationId xmlns:a16="http://schemas.microsoft.com/office/drawing/2014/main" id="{5D6BB9E2-C626-411F-9034-13CB7EC9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1" y="4101302"/>
            <a:ext cx="11368312" cy="2028036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/>
              <a:t>   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AABA238-5756-4521-99D0-AC5794DE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3" y="6132631"/>
            <a:ext cx="11368310" cy="25082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6" name="Picture 13" descr="TUBS_CO_150dpi">
            <a:extLst>
              <a:ext uri="{FF2B5EF4-FFF2-40B4-BE49-F238E27FC236}">
                <a16:creationId xmlns:a16="http://schemas.microsoft.com/office/drawing/2014/main" id="{18BE48F6-1A02-45D6-9909-CACEB4DA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5" y="7286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6EBB014-9B6F-4E19-B42E-DF414631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728663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FB2C4D-03A5-41E8-A2E6-98FB3D9F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 der Versionsverwaltungssoftware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2E430D-2FC3-48CB-8F90-09EF75F6D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Kopmann, Lea Löhn, Isabel Richter, Lisa Rosenberg, Nayel Fabian Salem</a:t>
            </a:r>
          </a:p>
        </p:txBody>
      </p:sp>
    </p:spTree>
    <p:extLst>
      <p:ext uri="{BB962C8B-B14F-4D97-AF65-F5344CB8AC3E}">
        <p14:creationId xmlns:p14="http://schemas.microsoft.com/office/powerpoint/2010/main" val="13350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18F8B-5C8E-4E96-A348-B2C844AA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F450C-E2A2-4EFC-ACC2-97D8EBDC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4B602D5-A2D6-49BC-8262-F2D95F24A4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F1EED6F-FA0D-421D-A05D-B1BC45BEA88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AF193D0-78CE-4AFB-A70B-5EB28BA17FD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DCC6-799A-48A8-A0EF-F1000CC3783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146AE47-8859-4D32-8882-7421A5BD682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A73C65B-6E8B-454A-84D0-A9B71873A979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4C68D6BE-11BA-414C-82B2-CDDB7865B26D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D301653-4529-4351-94C2-4344B2CDB20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02D2ADB-AA99-4E39-9294-35E061520BC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163A3-8864-4413-8340-326B7728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DCE66-5AC1-461F-890E-B4F31C01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8EFF3D9-16AC-47A0-B7DC-134B8E33B2CC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F5B1058-EAF3-4C20-922B-6693CACE095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70EEA96-BBF6-4534-A17F-00D92A4C5E7B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A9CBD3E-BFA0-4EB2-8D20-2A5BA46FEBA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7D60EC4-7084-4637-86C6-620E2DCB958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3D3F11-B9F3-48A2-AEC5-5D8C75DFAC0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B7EF1F08-C088-4AA9-9C5B-48C71CA24E03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1A2EDF3-4CD5-40D1-8BB1-0939D14F121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804412CB-8DB8-42F4-92BE-50CEBB02D05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53D9-0B75-4355-8360-25260335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pic>
        <p:nvPicPr>
          <p:cNvPr id="14" name="Inhaltsplatzhalter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624C29-CE9F-CF4F-8ACE-E905F660F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1555750"/>
            <a:ext cx="8648700" cy="3746500"/>
          </a:xfr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C88BD7-579D-4936-86D4-4EFD67B6D5DF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36BECA8-9DE9-4051-BAEE-52A4E486E030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A3C682-EB62-4A4D-9C53-43D1D7219B61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1473804-D2A9-48D6-B7C8-519CCBD1F6CF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F54E876-63CD-4C82-9937-98D483A7703E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290C9F3-40B0-4560-9237-1ABCC7B30A40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2E77781B-944B-4325-8447-2C90859005DA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35219C98-04D2-4723-A9CF-4D24725961C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5FC6B2D9-4E7E-4453-BF93-59C89E30534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5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846" y="1198168"/>
            <a:ext cx="11167533" cy="4772025"/>
          </a:xfrm>
        </p:spPr>
        <p:txBody>
          <a:bodyPr/>
          <a:lstStyle/>
          <a:p>
            <a:r>
              <a:rPr lang="de-DE" sz="1800" b="1" dirty="0"/>
              <a:t>Designanforderungen</a:t>
            </a:r>
          </a:p>
          <a:p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Speichern von Daten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Verfolgung von Änderungen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Unterstützung verteilter Arbeitsabläufe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Mechanismen zur Erkennung korrumpierter Daten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hohe Leistungsfähigkeit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19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ED655D8-2D74-9542-95C8-660AF1D7409E}"/>
              </a:ext>
            </a:extLst>
          </p:cNvPr>
          <p:cNvSpPr txBox="1">
            <a:spLocks/>
          </p:cNvSpPr>
          <p:nvPr/>
        </p:nvSpPr>
        <p:spPr bwMode="auto">
          <a:xfrm>
            <a:off x="706838" y="1198167"/>
            <a:ext cx="1015969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b="1" kern="0" dirty="0"/>
              <a:t>Designmerkmale</a:t>
            </a:r>
          </a:p>
          <a:p>
            <a:endParaRPr lang="de-DE" sz="18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Gerichtete azyklische Graphen als Repräsentation der Datenstruktur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SHAs als Identifier für GIT Objekte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Trennung von lokalem und remote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Definition vier primitiver GIT-Datentypen</a:t>
            </a:r>
          </a:p>
        </p:txBody>
      </p:sp>
    </p:spTree>
    <p:extLst>
      <p:ext uri="{BB962C8B-B14F-4D97-AF65-F5344CB8AC3E}">
        <p14:creationId xmlns:p14="http://schemas.microsoft.com/office/powerpoint/2010/main" val="11109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ED655D8-2D74-9542-95C8-660AF1D7409E}"/>
              </a:ext>
            </a:extLst>
          </p:cNvPr>
          <p:cNvSpPr txBox="1">
            <a:spLocks/>
          </p:cNvSpPr>
          <p:nvPr/>
        </p:nvSpPr>
        <p:spPr bwMode="auto">
          <a:xfrm>
            <a:off x="706838" y="1198167"/>
            <a:ext cx="1015969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b="1" kern="0" dirty="0"/>
              <a:t>Designmerkmale</a:t>
            </a:r>
          </a:p>
          <a:p>
            <a:endParaRPr lang="de-DE" sz="18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Shell-Skripte als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Toolkit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keine </a:t>
            </a:r>
            <a:r>
              <a:rPr lang="de-DE" sz="1800" dirty="0" err="1"/>
              <a:t>Bibliothekenunterstützung</a:t>
            </a:r>
            <a:endParaRPr lang="de-DE" sz="1800" dirty="0"/>
          </a:p>
          <a:p>
            <a:endParaRPr lang="de-DE" sz="1800" kern="0" dirty="0"/>
          </a:p>
        </p:txBody>
      </p:sp>
      <p:sp>
        <p:nvSpPr>
          <p:cNvPr id="3" name="Pfeil nach rechts 2">
            <a:extLst>
              <a:ext uri="{FF2B5EF4-FFF2-40B4-BE49-F238E27FC236}">
                <a16:creationId xmlns:a16="http://schemas.microsoft.com/office/drawing/2014/main" id="{BC414722-EB4E-1D48-BF44-7D8D952993CC}"/>
              </a:ext>
            </a:extLst>
          </p:cNvPr>
          <p:cNvSpPr/>
          <p:nvPr/>
        </p:nvSpPr>
        <p:spPr>
          <a:xfrm>
            <a:off x="5903388" y="48058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CEC6121-9668-2E46-9E43-4A6D0789E99E}"/>
              </a:ext>
            </a:extLst>
          </p:cNvPr>
          <p:cNvSpPr txBox="1">
            <a:spLocks/>
          </p:cNvSpPr>
          <p:nvPr/>
        </p:nvSpPr>
        <p:spPr bwMode="auto">
          <a:xfrm>
            <a:off x="7266130" y="4644135"/>
            <a:ext cx="4477137" cy="116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b="1" kern="0" dirty="0"/>
              <a:t>Erfüllung wesentlicher Anforderungen</a:t>
            </a:r>
          </a:p>
          <a:p>
            <a:endParaRPr lang="de-DE" sz="1800" b="1" kern="0" dirty="0"/>
          </a:p>
          <a:p>
            <a:r>
              <a:rPr lang="de-DE" sz="1800" b="1" kern="0" dirty="0"/>
              <a:t>Potentiale: Integrierbarkeit in IDEs</a:t>
            </a:r>
            <a:endParaRPr lang="de-DE" sz="180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18258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34F6F-9EAC-44A1-BD5E-C9C7FC1A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A15D8A7-E751-4EEA-B7FF-A580643988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B07788C-999A-40B9-929E-9E8F2A5FA28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A955E1D-1A60-469A-B322-291C1388F81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D63426A-1A7D-4B7C-AC5E-94C81CF253ED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3504FA4-9850-4D4C-9DD2-32C6884141E8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76FD471-73DB-4FED-82E3-BCE6BA2D2393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8427D936-F862-4DE7-9914-A0EC435DC8E1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C926A61B-3339-4283-93B3-13C259BDD291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C5324B-5908-473E-86A5-8A8DC9B3186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6CACC09-E94D-474A-A0E9-4D9E9156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25" y="953725"/>
            <a:ext cx="4617322" cy="461732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978F630-C141-423E-878A-D2C3B043B8FB}"/>
              </a:ext>
            </a:extLst>
          </p:cNvPr>
          <p:cNvSpPr txBox="1"/>
          <p:nvPr/>
        </p:nvSpPr>
        <p:spPr>
          <a:xfrm>
            <a:off x="10956540" y="5769260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800" dirty="0"/>
              <a:t>[</a:t>
            </a:r>
            <a:r>
              <a:rPr lang="de-DE" sz="800" dirty="0" err="1"/>
              <a:t>AbbX</a:t>
            </a:r>
            <a:r>
              <a:rPr lang="de-DE" sz="800" dirty="0"/>
              <a:t>, pixabay.com]</a:t>
            </a:r>
          </a:p>
        </p:txBody>
      </p:sp>
    </p:spTree>
    <p:extLst>
      <p:ext uri="{BB962C8B-B14F-4D97-AF65-F5344CB8AC3E}">
        <p14:creationId xmlns:p14="http://schemas.microsoft.com/office/powerpoint/2010/main" val="39300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B5C4714-2760-4D38-A859-0C533E4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67DE1E39-0CE4-4E21-8120-8EAD3437C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16134"/>
              </p:ext>
            </p:extLst>
          </p:nvPr>
        </p:nvGraphicFramePr>
        <p:xfrm>
          <a:off x="576263" y="1042988"/>
          <a:ext cx="11166474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12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9472162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[Abb1, Titelbild]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https://medium.com/tech-tajawal/git-is-easier-than-you-imagine-e836ba134891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[</a:t>
                      </a:r>
                      <a:r>
                        <a:rPr lang="de-DE" sz="1600" b="0" dirty="0" err="1"/>
                        <a:t>AbbX</a:t>
                      </a:r>
                      <a:r>
                        <a:rPr lang="de-DE" sz="1600" b="0" dirty="0"/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https://pixabay.com/de/illustrations/fax-wei%C3%9Fe-m%C3%A4nnchen-3d-model-1889016/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4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3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8CFC69-9B8F-45C3-9362-7F3E85E7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9A75FE95-B528-486F-9879-D1BD726FE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7957"/>
              </p:ext>
            </p:extLst>
          </p:nvPr>
        </p:nvGraphicFramePr>
        <p:xfrm>
          <a:off x="576263" y="1042988"/>
          <a:ext cx="1116647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87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10597287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251279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kern="0" dirty="0">
                          <a:solidFill>
                            <a:schemeClr val="tx1"/>
                          </a:solidFill>
                        </a:rPr>
                        <a:t>Brown, Amy / Wilson, Greg (2012): 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</a:rPr>
                        <a:t>The Architecture of Open Source Applications</a:t>
                      </a:r>
                      <a:endParaRPr lang="de-DE" sz="1600" b="0" kern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hlinkClick r:id="rId2"/>
                        </a:rPr>
                        <a:t>https://medium.com/@willhayjr/the-architecture-and-history-of-git-a-distributed-version-control-system-62b17dd37742</a:t>
                      </a:r>
                      <a:endParaRPr lang="de-DE" sz="1600" kern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C0F369E-9D56-40D7-A292-2547B64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91D6CED-D9A2-47FC-B765-53C6209F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7D8FD3A-42C3-48F0-BCDE-75772126FAB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7C2E115-A8A1-45FA-BD34-77168E8A19C1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732026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817DD91-DF30-4445-B434-F28EC16A643B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9DB4B8-3CA7-46FE-A0C2-8EC7B944B9CE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8985565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1001199-C3D4-4E8B-ACF4-C7A7EBE47F72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6644216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D7519EE2-B477-4A73-A206-B047C9F91E4D}"/>
              </a:ext>
            </a:extLst>
          </p:cNvPr>
          <p:cNvSpPr/>
          <p:nvPr/>
        </p:nvSpPr>
        <p:spPr>
          <a:xfrm>
            <a:off x="200355" y="21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1DE1F45-86BF-4540-BEDB-668AA8E0C053}"/>
              </a:ext>
            </a:extLst>
          </p:cNvPr>
          <p:cNvSpPr/>
          <p:nvPr/>
        </p:nvSpPr>
        <p:spPr>
          <a:xfrm>
            <a:off x="200355" y="30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BC8A9FF9-BF7F-4B39-98EE-DEE085CF7E4F}"/>
              </a:ext>
            </a:extLst>
          </p:cNvPr>
          <p:cNvSpPr/>
          <p:nvPr/>
        </p:nvSpPr>
        <p:spPr>
          <a:xfrm>
            <a:off x="200355" y="39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736039A0-6F2A-4EB4-885D-1D13682CC428}"/>
              </a:ext>
            </a:extLst>
          </p:cNvPr>
          <p:cNvSpPr/>
          <p:nvPr/>
        </p:nvSpPr>
        <p:spPr>
          <a:xfrm>
            <a:off x="200355" y="48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4427 0.00116 " pathEditMode="fixed" rAng="0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8489 0.00116 " pathEditMode="fixed" rAng="0" ptsTypes="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3281 0.00116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6979 0.00116 " pathEditMode="fixed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312D-02E2-4A92-950A-255038BA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2452CDB-440E-4E98-908A-F7DD55D1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1ACBFB-671C-4707-86B3-CA4E2794F44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17FE3C-0454-4F54-91B5-F677A69F07DB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624014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7C178B-7E22-4A35-B0C3-2D3C3C67A9DA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A255B98-25F7-4B11-9903-1FD956D99C11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9547268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BE2220-3C0F-46D6-A744-300F5077186A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597029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1854D3F6-3377-4629-BA5B-AA60CD283EF9}"/>
              </a:ext>
            </a:extLst>
          </p:cNvPr>
          <p:cNvSpPr/>
          <p:nvPr/>
        </p:nvSpPr>
        <p:spPr>
          <a:xfrm>
            <a:off x="740405" y="21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1E51101-0C8F-4045-B219-F78B9194CFF5}"/>
              </a:ext>
            </a:extLst>
          </p:cNvPr>
          <p:cNvSpPr/>
          <p:nvPr/>
        </p:nvSpPr>
        <p:spPr>
          <a:xfrm>
            <a:off x="1235460" y="30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9C017775-6783-45EA-A02C-8709E15BC158}"/>
              </a:ext>
            </a:extLst>
          </p:cNvPr>
          <p:cNvSpPr/>
          <p:nvPr/>
        </p:nvSpPr>
        <p:spPr>
          <a:xfrm>
            <a:off x="1820525" y="39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7DDE7455-667A-4F63-997D-B61D9C6310CB}"/>
              </a:ext>
            </a:extLst>
          </p:cNvPr>
          <p:cNvSpPr/>
          <p:nvPr/>
        </p:nvSpPr>
        <p:spPr>
          <a:xfrm>
            <a:off x="2270575" y="48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04427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08489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13281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16979 -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DE759E0-D71D-4341-9898-56F8489A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9CDA69-FA81-4B53-9DD2-7C95391F49A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B302E8D5-F5E2-48CF-AADD-48E4A16F175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7825-CF45-4A2E-AE65-075AEFC0216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4C2EE69-F651-4699-B805-7F196E228FD0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D80048CC-3A9F-44F7-9F39-6C14B9F552D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139F5A5-5EBE-4B62-B8FA-04ADC1CE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678014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78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0078 -0.097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602C5B-F524-40C6-9DD2-C8E27E3907A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095FA7-F218-4C5F-B650-880F0D9F6DB3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162DA06-3248-4156-A049-6AC527D1BAEA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ED2F459-DC6B-487A-8F42-0E805D22D27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1D8FA4CE-4CD1-405D-ACB0-61AEB2D2C407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1A9940-E0F8-4155-8DEC-01FB0A8760F4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3272642-FDF6-4996-A955-AA0C7787422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A4950D9B-B2CB-4552-AE96-1BAA07AC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4064C1-E9B8-BF4B-9028-5D3EF97E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dirty="0"/>
              <a:t>Entstehungsgeschichte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2002 – 2005 </a:t>
            </a:r>
            <a:r>
              <a:rPr lang="de-DE" sz="1800" dirty="0" err="1"/>
              <a:t>BitKeeper</a:t>
            </a:r>
            <a:r>
              <a:rPr lang="de-DE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2005 kein kostenloser Zugang mehr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2005 Geburt von </a:t>
            </a:r>
            <a:r>
              <a:rPr lang="de-DE" sz="1800" dirty="0" err="1"/>
              <a:t>Git</a:t>
            </a:r>
            <a:r>
              <a:rPr lang="de-DE" sz="1800" dirty="0"/>
              <a:t> 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eigene Entwicklung der Linux-Community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angestoßen von Linus </a:t>
            </a:r>
            <a:r>
              <a:rPr lang="de-DE" sz="1800" dirty="0" err="1"/>
              <a:t>Torvalds</a:t>
            </a:r>
            <a:endParaRPr lang="de-DE" sz="1800" dirty="0"/>
          </a:p>
          <a:p>
            <a:pPr marL="476250" lvl="1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sz="1800" b="1" dirty="0"/>
              <a:t>Ziele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Geschwindigkeit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Einfaches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Gute Unterstützung von nicht-linearer 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Vollständige dezentrale 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Fähigkeit große Projekte effektiv zu verwalten</a:t>
            </a:r>
          </a:p>
        </p:txBody>
      </p:sp>
      <p:pic>
        <p:nvPicPr>
          <p:cNvPr id="12" name="Grafik 11" descr="Ein Bild, das Person, Mann, drinnen, haltend enthält.&#10;&#10;Automatisch generierte Beschreibung">
            <a:extLst>
              <a:ext uri="{FF2B5EF4-FFF2-40B4-BE49-F238E27FC236}">
                <a16:creationId xmlns:a16="http://schemas.microsoft.com/office/drawing/2014/main" id="{5D7350D0-25CF-7741-8338-08E952678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260" y="1396751"/>
            <a:ext cx="3015335" cy="419508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7EDC319-F467-6D45-9347-F87CBEE3F569}"/>
              </a:ext>
            </a:extLst>
          </p:cNvPr>
          <p:cNvSpPr txBox="1"/>
          <p:nvPr/>
        </p:nvSpPr>
        <p:spPr>
          <a:xfrm>
            <a:off x="8436260" y="5591836"/>
            <a:ext cx="301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</a:t>
            </a:r>
            <a:r>
              <a:rPr lang="de-DE" sz="800" dirty="0" err="1"/>
              <a:t>de.wikipedia.org</a:t>
            </a:r>
            <a:r>
              <a:rPr lang="de-DE" sz="800" dirty="0"/>
              <a:t>/</a:t>
            </a:r>
            <a:r>
              <a:rPr lang="de-DE" sz="800" dirty="0" err="1"/>
              <a:t>wiki</a:t>
            </a:r>
            <a:r>
              <a:rPr lang="de-DE" sz="800" dirty="0"/>
              <a:t>/</a:t>
            </a:r>
            <a:r>
              <a:rPr lang="de-DE" sz="800" dirty="0" err="1"/>
              <a:t>Linus_Torvalds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1639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F225B69-F834-4712-9EAD-B4C7AC87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0DCED4F-7E4D-443E-81E1-3026F38B4EB9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543E4576-A667-4DD1-B5CA-CB5C8439DDB0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1FF1D219-7D48-4430-BE1C-40660211A0B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2656841-EBFE-42A6-BC82-8932706F5B6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CDDDAFF0-4F5B-47B5-AD2C-1DD2ED77F20D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137F1C-DE3B-45C6-A909-1B0396D28F7A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160E173-168A-4B13-9D2A-E78BBE362BA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Ein Bild, das Spiel enthält.&#10;&#10;Automatisch generierte Beschreibung">
            <a:extLst>
              <a:ext uri="{FF2B5EF4-FFF2-40B4-BE49-F238E27FC236}">
                <a16:creationId xmlns:a16="http://schemas.microsoft.com/office/drawing/2014/main" id="{DF309694-7DB1-AE48-A7AE-F233A18E9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53" y="2124371"/>
            <a:ext cx="5561344" cy="2458114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C6CC0B2-2442-CF43-8AB4-78B3CCB83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5" y="2124371"/>
            <a:ext cx="4763785" cy="245811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0DB35603-F3EE-0E41-8B5A-FD1AB1ED260C}"/>
              </a:ext>
            </a:extLst>
          </p:cNvPr>
          <p:cNvSpPr txBox="1"/>
          <p:nvPr/>
        </p:nvSpPr>
        <p:spPr>
          <a:xfrm>
            <a:off x="980571" y="1234094"/>
            <a:ext cx="477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err="1"/>
              <a:t>Git</a:t>
            </a:r>
            <a:r>
              <a:rPr lang="de-DE" dirty="0"/>
              <a:t> vs. SVN: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3127E27-7822-0E40-BCF0-E53DB4A7C655}"/>
              </a:ext>
            </a:extLst>
          </p:cNvPr>
          <p:cNvSpPr txBox="1"/>
          <p:nvPr/>
        </p:nvSpPr>
        <p:spPr>
          <a:xfrm>
            <a:off x="978585" y="4623792"/>
            <a:ext cx="3722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</a:t>
            </a:r>
            <a:r>
              <a:rPr lang="de-DE" sz="800" dirty="0" err="1"/>
              <a:t>hackbrightacademy.com</a:t>
            </a:r>
            <a:r>
              <a:rPr lang="de-DE" sz="800" dirty="0"/>
              <a:t>/</a:t>
            </a:r>
            <a:r>
              <a:rPr lang="de-DE" sz="800" dirty="0" err="1"/>
              <a:t>blog</a:t>
            </a:r>
            <a:r>
              <a:rPr lang="de-DE" sz="800" dirty="0"/>
              <a:t>/</a:t>
            </a:r>
            <a:r>
              <a:rPr lang="de-DE" sz="800" dirty="0" err="1"/>
              <a:t>svn-vs-git</a:t>
            </a:r>
            <a:r>
              <a:rPr lang="de-DE" sz="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113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B86BF-6E4A-420F-A743-C246D862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AA37A-CC86-4F5D-9611-EA47FAAC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8A0F1F16-A4D7-422F-904F-AA58D4736593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0E7B7-98F5-4DF4-B0E5-EA2B18BC933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65D5CE06-E8F8-4BFE-B896-5ECBA6D0344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5A6024B-5FF3-47AA-97D8-239C265D5A2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DE1361-2683-48E2-A02A-F881950BE3EE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D7B5C4-A930-49D2-9CAA-EA1A4707C1E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BE906CBA-BF2C-4033-BBCD-D775D3EAD60A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669BE14-139A-448C-9072-68E6656FC7AC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A7DD8F7-1B2F-4C4A-87BA-794522C83DD0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79BE8-0910-4E6E-B944-9FF03BC9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1ED6C-4297-4887-92F4-30794B32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231BEE30-F361-4FC8-8C1E-F1390E0B172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0D14DD-3767-4833-A4AC-EF072E9B993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B92651-C3F8-498B-870E-993A304B6AC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137C90F-8DF5-4938-B9B1-1A3AE80B8D41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F812021-F603-490D-A13D-D743990B8B93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7F4E17B-E693-41AB-B868-37FBB3BA917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D9746441-ACA8-405B-B349-FE3548F36355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E97270F-4533-41CA-ADA7-10928C27A99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3EE1F45F-956F-4A10-B571-5AB9663246C6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3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9C4E6-27CC-45E3-8B8C-CAEE5077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DAD74-10C5-43CF-9DE2-25E796E7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D95634C-3B51-4F77-B989-64E36F4368D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293AC01-3063-40E7-A382-EA10B81509BB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DD09E34-6E99-4619-B54D-0F43C78BC6DC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56EEC1D-E428-40A7-8AF3-1E1D81553DFC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FA2B7F6E-2A87-44F0-ABD3-02085593BC70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49C5A-E46A-47B6-8B17-48C5B686E11C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0C11706-C1F0-4A05-B603-1F7DCF204A70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92B3A8A-C1A5-424B-A313-F98A8C4F55BF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1CBCA3-5AD2-46A1-952A-8E2C23EA0899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0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DDDDDD"/>
      </a:dk2>
      <a:lt2>
        <a:srgbClr val="BE1E3C"/>
      </a:lt2>
      <a:accent1>
        <a:srgbClr val="C0C0C0"/>
      </a:accent1>
      <a:accent2>
        <a:srgbClr val="969696"/>
      </a:accent2>
      <a:accent3>
        <a:srgbClr val="FFFFFF"/>
      </a:accent3>
      <a:accent4>
        <a:srgbClr val="000000"/>
      </a:accent4>
      <a:accent5>
        <a:srgbClr val="DCDCDC"/>
      </a:accent5>
      <a:accent6>
        <a:srgbClr val="878787"/>
      </a:accent6>
      <a:hlink>
        <a:srgbClr val="BE1E3C"/>
      </a:hlink>
      <a:folHlink>
        <a:srgbClr val="FFF0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8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DDDDDD"/>
        </a:dk2>
        <a:lt2>
          <a:srgbClr val="BE1E3C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E1E3C"/>
        </a:hlink>
        <a:folHlink>
          <a:srgbClr val="FFF0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937</Words>
  <Application>Microsoft Macintosh PowerPoint</Application>
  <PresentationFormat>Breitbild</PresentationFormat>
  <Paragraphs>165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Wingdings</vt:lpstr>
      <vt:lpstr>1_Standarddesign</vt:lpstr>
      <vt:lpstr>Architektur der Versionsverwaltungssoftware GIT</vt:lpstr>
      <vt:lpstr>Struktur des Vortrags</vt:lpstr>
      <vt:lpstr>Struktur des Vortrags</vt:lpstr>
      <vt:lpstr>Struktur des Vortrags</vt:lpstr>
      <vt:lpstr>Motivation von GIT zur Versionsverwaltung</vt:lpstr>
      <vt:lpstr>Motivation von GIT zur Versionsverwaltung</vt:lpstr>
      <vt:lpstr>Workflow</vt:lpstr>
      <vt:lpstr>Workflow</vt:lpstr>
      <vt:lpstr>Architektur der Datentypen</vt:lpstr>
      <vt:lpstr>Architektur der Datentypen</vt:lpstr>
      <vt:lpstr>Zusammenhang zwischen der statischen und dynamischen Sicht</vt:lpstr>
      <vt:lpstr>Zusammenhang zwischen der statischen und dynamischen Sicht</vt:lpstr>
      <vt:lpstr>Systembewertung</vt:lpstr>
      <vt:lpstr>Systembewertung</vt:lpstr>
      <vt:lpstr>Systembewertung</vt:lpstr>
      <vt:lpstr>Systembewertung</vt:lpstr>
      <vt:lpstr>Fragen &amp; Diskussion</vt:lpstr>
      <vt:lpstr>Bildquellen</vt:lpstr>
      <vt:lpstr>Literatur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Isabel Richter</cp:lastModifiedBy>
  <cp:revision>277</cp:revision>
  <dcterms:created xsi:type="dcterms:W3CDTF">2007-08-29T07:13:29Z</dcterms:created>
  <dcterms:modified xsi:type="dcterms:W3CDTF">2020-01-18T08:37:37Z</dcterms:modified>
</cp:coreProperties>
</file>