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4" r:id="rId9"/>
    <p:sldId id="265" r:id="rId10"/>
    <p:sldId id="267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E4CA27-1317-42AA-9173-BEDA57684823}" v="138" dt="2025-04-14T21:36:04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Relationship Id="rId22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dan, Samuel" userId="d82ad4ce-42fe-4b71-84d8-b9b359fc7b98" providerId="ADAL" clId="{87E4CA27-1317-42AA-9173-BEDA57684823}"/>
    <pc:docChg chg="modSld">
      <pc:chgData name="Jordan, Samuel" userId="d82ad4ce-42fe-4b71-84d8-b9b359fc7b98" providerId="ADAL" clId="{87E4CA27-1317-42AA-9173-BEDA57684823}" dt="2025-04-14T21:36:04.103" v="181"/>
      <pc:docMkLst>
        <pc:docMk/>
      </pc:docMkLst>
      <pc:sldChg chg="modSp mod">
        <pc:chgData name="Jordan, Samuel" userId="d82ad4ce-42fe-4b71-84d8-b9b359fc7b98" providerId="ADAL" clId="{87E4CA27-1317-42AA-9173-BEDA57684823}" dt="2025-04-14T21:32:23.444" v="172" actId="20577"/>
        <pc:sldMkLst>
          <pc:docMk/>
          <pc:sldMk cId="4212406055" sldId="260"/>
        </pc:sldMkLst>
        <pc:spChg chg="mod">
          <ac:chgData name="Jordan, Samuel" userId="d82ad4ce-42fe-4b71-84d8-b9b359fc7b98" providerId="ADAL" clId="{87E4CA27-1317-42AA-9173-BEDA57684823}" dt="2025-04-14T21:32:23.444" v="172" actId="20577"/>
          <ac:spMkLst>
            <pc:docMk/>
            <pc:sldMk cId="4212406055" sldId="260"/>
            <ac:spMk id="20" creationId="{4A859078-3298-3FD9-F1CB-34F102A7E33C}"/>
          </ac:spMkLst>
        </pc:spChg>
      </pc:sldChg>
      <pc:sldChg chg="modSp">
        <pc:chgData name="Jordan, Samuel" userId="d82ad4ce-42fe-4b71-84d8-b9b359fc7b98" providerId="ADAL" clId="{87E4CA27-1317-42AA-9173-BEDA57684823}" dt="2025-04-14T21:36:04.103" v="181"/>
        <pc:sldMkLst>
          <pc:docMk/>
          <pc:sldMk cId="25933886" sldId="267"/>
        </pc:sldMkLst>
        <pc:graphicFrameChg chg="mod">
          <ac:chgData name="Jordan, Samuel" userId="d82ad4ce-42fe-4b71-84d8-b9b359fc7b98" providerId="ADAL" clId="{87E4CA27-1317-42AA-9173-BEDA57684823}" dt="2025-04-14T21:36:04.103" v="181"/>
          <ac:graphicFrameMkLst>
            <pc:docMk/>
            <pc:sldMk cId="25933886" sldId="267"/>
            <ac:graphicFrameMk id="5" creationId="{5F3F9A81-1213-CEA7-F0E8-0348EFCD98D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E4B52D-9B17-4ABA-8E32-0A77E2C079B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146DA38-3CD6-4A2E-B389-B031C9A28687}">
      <dgm:prSet/>
      <dgm:spPr/>
      <dgm:t>
        <a:bodyPr/>
        <a:lstStyle/>
        <a:p>
          <a:r>
            <a:rPr lang="en-US" b="1" dirty="0"/>
            <a:t>KNN model = 49 means the model checks the 49 most similar past bookings to make a cancellation prediction. This yielded 81% accuracy.</a:t>
          </a:r>
          <a:endParaRPr lang="en-US" dirty="0"/>
        </a:p>
      </dgm:t>
    </dgm:pt>
    <dgm:pt modelId="{8FD1FF94-3078-4418-9967-DACB65B226D7}" type="parTrans" cxnId="{D7DE79E0-89F0-410E-B2E8-F697614330B9}">
      <dgm:prSet/>
      <dgm:spPr/>
      <dgm:t>
        <a:bodyPr/>
        <a:lstStyle/>
        <a:p>
          <a:endParaRPr lang="en-US"/>
        </a:p>
      </dgm:t>
    </dgm:pt>
    <dgm:pt modelId="{B49CA810-174E-44F7-AC28-E750C7C756DF}" type="sibTrans" cxnId="{D7DE79E0-89F0-410E-B2E8-F697614330B9}">
      <dgm:prSet/>
      <dgm:spPr/>
      <dgm:t>
        <a:bodyPr/>
        <a:lstStyle/>
        <a:p>
          <a:endParaRPr lang="en-US"/>
        </a:p>
      </dgm:t>
    </dgm:pt>
    <dgm:pt modelId="{C1FD38AE-2AA9-4E6B-B995-E4D3B1763A26}">
      <dgm:prSet/>
      <dgm:spPr/>
      <dgm:t>
        <a:bodyPr/>
        <a:lstStyle/>
        <a:p>
          <a:r>
            <a:rPr lang="en-US" b="1"/>
            <a:t>Loss reduced to 4.58 million from higher baseline losses.</a:t>
          </a:r>
          <a:endParaRPr lang="en-US"/>
        </a:p>
      </dgm:t>
    </dgm:pt>
    <dgm:pt modelId="{2D2DA296-04EA-41AF-9461-FB99764051D7}" type="parTrans" cxnId="{8CF4DC39-F14D-4C34-9AE8-81D831B7681D}">
      <dgm:prSet/>
      <dgm:spPr/>
      <dgm:t>
        <a:bodyPr/>
        <a:lstStyle/>
        <a:p>
          <a:endParaRPr lang="en-US"/>
        </a:p>
      </dgm:t>
    </dgm:pt>
    <dgm:pt modelId="{5FD6E8ED-4BF5-4300-BD40-ABADD741DFFE}" type="sibTrans" cxnId="{8CF4DC39-F14D-4C34-9AE8-81D831B7681D}">
      <dgm:prSet/>
      <dgm:spPr/>
      <dgm:t>
        <a:bodyPr/>
        <a:lstStyle/>
        <a:p>
          <a:endParaRPr lang="en-US"/>
        </a:p>
      </dgm:t>
    </dgm:pt>
    <dgm:pt modelId="{24698B86-2AA4-4017-99F5-473C133A5ABF}">
      <dgm:prSet/>
      <dgm:spPr/>
      <dgm:t>
        <a:bodyPr/>
        <a:lstStyle/>
        <a:p>
          <a:r>
            <a:rPr lang="en-US" b="1"/>
            <a:t>Model does not eliminate loss but mitigates risk.</a:t>
          </a:r>
          <a:endParaRPr lang="en-US"/>
        </a:p>
      </dgm:t>
    </dgm:pt>
    <dgm:pt modelId="{31107A47-6C7A-4F98-A3FC-3458D4E45CCF}" type="parTrans" cxnId="{79E181E8-E76D-42BF-8912-B9599161C821}">
      <dgm:prSet/>
      <dgm:spPr/>
      <dgm:t>
        <a:bodyPr/>
        <a:lstStyle/>
        <a:p>
          <a:endParaRPr lang="en-US"/>
        </a:p>
      </dgm:t>
    </dgm:pt>
    <dgm:pt modelId="{8F990409-D2F3-4D00-8576-5F94CAF95572}" type="sibTrans" cxnId="{79E181E8-E76D-42BF-8912-B9599161C821}">
      <dgm:prSet/>
      <dgm:spPr/>
      <dgm:t>
        <a:bodyPr/>
        <a:lstStyle/>
        <a:p>
          <a:endParaRPr lang="en-US"/>
        </a:p>
      </dgm:t>
    </dgm:pt>
    <dgm:pt modelId="{6C82BFD2-901D-4FC4-BA2F-615C5F79DF5F}">
      <dgm:prSet/>
      <dgm:spPr/>
      <dgm:t>
        <a:bodyPr/>
        <a:lstStyle/>
        <a:p>
          <a:r>
            <a:rPr lang="en-US" b="1" dirty="0"/>
            <a:t>Enables more efficient use of $100 incentive.</a:t>
          </a:r>
          <a:endParaRPr lang="en-US" dirty="0"/>
        </a:p>
      </dgm:t>
    </dgm:pt>
    <dgm:pt modelId="{122DDFD0-D869-4B4E-A95E-98B6C62208F4}" type="parTrans" cxnId="{895E98B6-21A7-4B28-9B13-D2966CEC2FFD}">
      <dgm:prSet/>
      <dgm:spPr/>
      <dgm:t>
        <a:bodyPr/>
        <a:lstStyle/>
        <a:p>
          <a:endParaRPr lang="en-US"/>
        </a:p>
      </dgm:t>
    </dgm:pt>
    <dgm:pt modelId="{E92DA279-A605-49EA-8798-BF2D4C0FA195}" type="sibTrans" cxnId="{895E98B6-21A7-4B28-9B13-D2966CEC2FFD}">
      <dgm:prSet/>
      <dgm:spPr/>
      <dgm:t>
        <a:bodyPr/>
        <a:lstStyle/>
        <a:p>
          <a:endParaRPr lang="en-US"/>
        </a:p>
      </dgm:t>
    </dgm:pt>
    <dgm:pt modelId="{A1C346E4-29FF-45EA-9A0A-76083D0664A6}">
      <dgm:prSet/>
      <dgm:spPr/>
      <dgm:t>
        <a:bodyPr/>
        <a:lstStyle/>
        <a:p>
          <a:r>
            <a:rPr lang="en-US"/>
            <a:t>Based on strong test model performance and significant cost reduction, we recommend BRI adopt this model to proactively reduce cancellation-related losses.</a:t>
          </a:r>
          <a:endParaRPr lang="en-US" dirty="0"/>
        </a:p>
      </dgm:t>
    </dgm:pt>
    <dgm:pt modelId="{1C2AF37B-D600-49B3-921C-3951CA77C511}" type="parTrans" cxnId="{AF4C9DD6-DFD6-4F6C-8553-57F00B5DB1AF}">
      <dgm:prSet/>
      <dgm:spPr/>
    </dgm:pt>
    <dgm:pt modelId="{B6017043-C076-46C8-8EEE-051820111837}" type="sibTrans" cxnId="{AF4C9DD6-DFD6-4F6C-8553-57F00B5DB1AF}">
      <dgm:prSet/>
      <dgm:spPr/>
    </dgm:pt>
    <dgm:pt modelId="{1721BA2C-8BC0-4844-BDA0-88BA3AAF6C46}" type="pres">
      <dgm:prSet presAssocID="{4CE4B52D-9B17-4ABA-8E32-0A77E2C079B3}" presName="linear" presStyleCnt="0">
        <dgm:presLayoutVars>
          <dgm:animLvl val="lvl"/>
          <dgm:resizeHandles val="exact"/>
        </dgm:presLayoutVars>
      </dgm:prSet>
      <dgm:spPr/>
    </dgm:pt>
    <dgm:pt modelId="{5C436DC7-8CCB-44E9-BE33-12998B176CF1}" type="pres">
      <dgm:prSet presAssocID="{9146DA38-3CD6-4A2E-B389-B031C9A2868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08D0E65-6760-41A2-99DE-F9BB790BAC91}" type="pres">
      <dgm:prSet presAssocID="{B49CA810-174E-44F7-AC28-E750C7C756DF}" presName="spacer" presStyleCnt="0"/>
      <dgm:spPr/>
    </dgm:pt>
    <dgm:pt modelId="{BECD90BC-80B7-4317-BA56-C93B2045487E}" type="pres">
      <dgm:prSet presAssocID="{C1FD38AE-2AA9-4E6B-B995-E4D3B1763A2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2B98D8FF-DA63-48CA-95DE-11F584E7FA2A}" type="pres">
      <dgm:prSet presAssocID="{5FD6E8ED-4BF5-4300-BD40-ABADD741DFFE}" presName="spacer" presStyleCnt="0"/>
      <dgm:spPr/>
    </dgm:pt>
    <dgm:pt modelId="{C7A4F5AF-E12D-42A1-A901-BBFD3ECA5FBA}" type="pres">
      <dgm:prSet presAssocID="{24698B86-2AA4-4017-99F5-473C133A5AB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405A8C1-7CF6-4191-B324-D6AE6F0E0299}" type="pres">
      <dgm:prSet presAssocID="{8F990409-D2F3-4D00-8576-5F94CAF95572}" presName="spacer" presStyleCnt="0"/>
      <dgm:spPr/>
    </dgm:pt>
    <dgm:pt modelId="{C0BFEDD6-941C-4F90-98F6-EDE0EDE3A59C}" type="pres">
      <dgm:prSet presAssocID="{6C82BFD2-901D-4FC4-BA2F-615C5F79DF5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4F3191B-821D-4F30-A7C5-2A9F432391A7}" type="pres">
      <dgm:prSet presAssocID="{E92DA279-A605-49EA-8798-BF2D4C0FA195}" presName="spacer" presStyleCnt="0"/>
      <dgm:spPr/>
    </dgm:pt>
    <dgm:pt modelId="{529DBF75-8A22-4F92-A4F9-F83A356134D8}" type="pres">
      <dgm:prSet presAssocID="{A1C346E4-29FF-45EA-9A0A-76083D0664A6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1DE3303-458C-481C-A028-BC3BD10F9E13}" type="presOf" srcId="{9146DA38-3CD6-4A2E-B389-B031C9A28687}" destId="{5C436DC7-8CCB-44E9-BE33-12998B176CF1}" srcOrd="0" destOrd="0" presId="urn:microsoft.com/office/officeart/2005/8/layout/vList2"/>
    <dgm:cxn modelId="{7A960038-B93E-4A48-BA51-860A3D1EFD10}" type="presOf" srcId="{C1FD38AE-2AA9-4E6B-B995-E4D3B1763A26}" destId="{BECD90BC-80B7-4317-BA56-C93B2045487E}" srcOrd="0" destOrd="0" presId="urn:microsoft.com/office/officeart/2005/8/layout/vList2"/>
    <dgm:cxn modelId="{8CF4DC39-F14D-4C34-9AE8-81D831B7681D}" srcId="{4CE4B52D-9B17-4ABA-8E32-0A77E2C079B3}" destId="{C1FD38AE-2AA9-4E6B-B995-E4D3B1763A26}" srcOrd="1" destOrd="0" parTransId="{2D2DA296-04EA-41AF-9461-FB99764051D7}" sibTransId="{5FD6E8ED-4BF5-4300-BD40-ABADD741DFFE}"/>
    <dgm:cxn modelId="{6E029341-446F-4858-9687-D5C325C2A5E1}" type="presOf" srcId="{4CE4B52D-9B17-4ABA-8E32-0A77E2C079B3}" destId="{1721BA2C-8BC0-4844-BDA0-88BA3AAF6C46}" srcOrd="0" destOrd="0" presId="urn:microsoft.com/office/officeart/2005/8/layout/vList2"/>
    <dgm:cxn modelId="{895E98B6-21A7-4B28-9B13-D2966CEC2FFD}" srcId="{4CE4B52D-9B17-4ABA-8E32-0A77E2C079B3}" destId="{6C82BFD2-901D-4FC4-BA2F-615C5F79DF5F}" srcOrd="3" destOrd="0" parTransId="{122DDFD0-D869-4B4E-A95E-98B6C62208F4}" sibTransId="{E92DA279-A605-49EA-8798-BF2D4C0FA195}"/>
    <dgm:cxn modelId="{DBB608D5-74B7-4279-8783-797B9B51EC50}" type="presOf" srcId="{6C82BFD2-901D-4FC4-BA2F-615C5F79DF5F}" destId="{C0BFEDD6-941C-4F90-98F6-EDE0EDE3A59C}" srcOrd="0" destOrd="0" presId="urn:microsoft.com/office/officeart/2005/8/layout/vList2"/>
    <dgm:cxn modelId="{AF4C9DD6-DFD6-4F6C-8553-57F00B5DB1AF}" srcId="{4CE4B52D-9B17-4ABA-8E32-0A77E2C079B3}" destId="{A1C346E4-29FF-45EA-9A0A-76083D0664A6}" srcOrd="4" destOrd="0" parTransId="{1C2AF37B-D600-49B3-921C-3951CA77C511}" sibTransId="{B6017043-C076-46C8-8EEE-051820111837}"/>
    <dgm:cxn modelId="{9847F5DC-B91A-4C69-A019-A274EC790B8B}" type="presOf" srcId="{A1C346E4-29FF-45EA-9A0A-76083D0664A6}" destId="{529DBF75-8A22-4F92-A4F9-F83A356134D8}" srcOrd="0" destOrd="0" presId="urn:microsoft.com/office/officeart/2005/8/layout/vList2"/>
    <dgm:cxn modelId="{D7DE79E0-89F0-410E-B2E8-F697614330B9}" srcId="{4CE4B52D-9B17-4ABA-8E32-0A77E2C079B3}" destId="{9146DA38-3CD6-4A2E-B389-B031C9A28687}" srcOrd="0" destOrd="0" parTransId="{8FD1FF94-3078-4418-9967-DACB65B226D7}" sibTransId="{B49CA810-174E-44F7-AC28-E750C7C756DF}"/>
    <dgm:cxn modelId="{79E181E8-E76D-42BF-8912-B9599161C821}" srcId="{4CE4B52D-9B17-4ABA-8E32-0A77E2C079B3}" destId="{24698B86-2AA4-4017-99F5-473C133A5ABF}" srcOrd="2" destOrd="0" parTransId="{31107A47-6C7A-4F98-A3FC-3458D4E45CCF}" sibTransId="{8F990409-D2F3-4D00-8576-5F94CAF95572}"/>
    <dgm:cxn modelId="{F936ABFD-112C-4A56-9422-E54332F7E21A}" type="presOf" srcId="{24698B86-2AA4-4017-99F5-473C133A5ABF}" destId="{C7A4F5AF-E12D-42A1-A901-BBFD3ECA5FBA}" srcOrd="0" destOrd="0" presId="urn:microsoft.com/office/officeart/2005/8/layout/vList2"/>
    <dgm:cxn modelId="{81C43776-153D-4D8C-BD63-F3BA2A6E361E}" type="presParOf" srcId="{1721BA2C-8BC0-4844-BDA0-88BA3AAF6C46}" destId="{5C436DC7-8CCB-44E9-BE33-12998B176CF1}" srcOrd="0" destOrd="0" presId="urn:microsoft.com/office/officeart/2005/8/layout/vList2"/>
    <dgm:cxn modelId="{A3A10D94-5C12-4FCC-AAF7-C2431AE7E3D6}" type="presParOf" srcId="{1721BA2C-8BC0-4844-BDA0-88BA3AAF6C46}" destId="{B08D0E65-6760-41A2-99DE-F9BB790BAC91}" srcOrd="1" destOrd="0" presId="urn:microsoft.com/office/officeart/2005/8/layout/vList2"/>
    <dgm:cxn modelId="{C2BC0359-A740-4DA5-AA5D-F1C4A7F36C5A}" type="presParOf" srcId="{1721BA2C-8BC0-4844-BDA0-88BA3AAF6C46}" destId="{BECD90BC-80B7-4317-BA56-C93B2045487E}" srcOrd="2" destOrd="0" presId="urn:microsoft.com/office/officeart/2005/8/layout/vList2"/>
    <dgm:cxn modelId="{D6C44E72-9C78-4462-9C4C-154EEDBA3DCD}" type="presParOf" srcId="{1721BA2C-8BC0-4844-BDA0-88BA3AAF6C46}" destId="{2B98D8FF-DA63-48CA-95DE-11F584E7FA2A}" srcOrd="3" destOrd="0" presId="urn:microsoft.com/office/officeart/2005/8/layout/vList2"/>
    <dgm:cxn modelId="{0AADF408-1B01-45AA-992E-AC8BFA6D643D}" type="presParOf" srcId="{1721BA2C-8BC0-4844-BDA0-88BA3AAF6C46}" destId="{C7A4F5AF-E12D-42A1-A901-BBFD3ECA5FBA}" srcOrd="4" destOrd="0" presId="urn:microsoft.com/office/officeart/2005/8/layout/vList2"/>
    <dgm:cxn modelId="{18B98726-00AF-4E67-8625-E4BA06C44B7F}" type="presParOf" srcId="{1721BA2C-8BC0-4844-BDA0-88BA3AAF6C46}" destId="{C405A8C1-7CF6-4191-B324-D6AE6F0E0299}" srcOrd="5" destOrd="0" presId="urn:microsoft.com/office/officeart/2005/8/layout/vList2"/>
    <dgm:cxn modelId="{46BD7C15-E84E-4947-951B-1F342FCD189A}" type="presParOf" srcId="{1721BA2C-8BC0-4844-BDA0-88BA3AAF6C46}" destId="{C0BFEDD6-941C-4F90-98F6-EDE0EDE3A59C}" srcOrd="6" destOrd="0" presId="urn:microsoft.com/office/officeart/2005/8/layout/vList2"/>
    <dgm:cxn modelId="{498B72D4-3E96-4C05-A4C0-CE09F1C39FE5}" type="presParOf" srcId="{1721BA2C-8BC0-4844-BDA0-88BA3AAF6C46}" destId="{C4F3191B-821D-4F30-A7C5-2A9F432391A7}" srcOrd="7" destOrd="0" presId="urn:microsoft.com/office/officeart/2005/8/layout/vList2"/>
    <dgm:cxn modelId="{E9DEEC9F-DE0E-4633-8465-8320DD081AE3}" type="presParOf" srcId="{1721BA2C-8BC0-4844-BDA0-88BA3AAF6C46}" destId="{529DBF75-8A22-4F92-A4F9-F83A356134D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436DC7-8CCB-44E9-BE33-12998B176CF1}">
      <dsp:nvSpPr>
        <dsp:cNvPr id="0" name=""/>
        <dsp:cNvSpPr/>
      </dsp:nvSpPr>
      <dsp:spPr>
        <a:xfrm>
          <a:off x="0" y="333075"/>
          <a:ext cx="5175384" cy="93483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KNN model = 49 means the model checks the 49 most similar past bookings to make a cancellation prediction. This yielded 81% accuracy.</a:t>
          </a:r>
          <a:endParaRPr lang="en-US" sz="1700" kern="1200" dirty="0"/>
        </a:p>
      </dsp:txBody>
      <dsp:txXfrm>
        <a:off x="45635" y="378710"/>
        <a:ext cx="5084114" cy="843560"/>
      </dsp:txXfrm>
    </dsp:sp>
    <dsp:sp modelId="{BECD90BC-80B7-4317-BA56-C93B2045487E}">
      <dsp:nvSpPr>
        <dsp:cNvPr id="0" name=""/>
        <dsp:cNvSpPr/>
      </dsp:nvSpPr>
      <dsp:spPr>
        <a:xfrm>
          <a:off x="0" y="1316865"/>
          <a:ext cx="5175384" cy="934830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Loss reduced to 4.58 million from higher baseline losses.</a:t>
          </a:r>
          <a:endParaRPr lang="en-US" sz="1700" kern="1200"/>
        </a:p>
      </dsp:txBody>
      <dsp:txXfrm>
        <a:off x="45635" y="1362500"/>
        <a:ext cx="5084114" cy="843560"/>
      </dsp:txXfrm>
    </dsp:sp>
    <dsp:sp modelId="{C7A4F5AF-E12D-42A1-A901-BBFD3ECA5FBA}">
      <dsp:nvSpPr>
        <dsp:cNvPr id="0" name=""/>
        <dsp:cNvSpPr/>
      </dsp:nvSpPr>
      <dsp:spPr>
        <a:xfrm>
          <a:off x="0" y="2300655"/>
          <a:ext cx="5175384" cy="93483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Model does not eliminate loss but mitigates risk.</a:t>
          </a:r>
          <a:endParaRPr lang="en-US" sz="1700" kern="1200"/>
        </a:p>
      </dsp:txBody>
      <dsp:txXfrm>
        <a:off x="45635" y="2346290"/>
        <a:ext cx="5084114" cy="843560"/>
      </dsp:txXfrm>
    </dsp:sp>
    <dsp:sp modelId="{C0BFEDD6-941C-4F90-98F6-EDE0EDE3A59C}">
      <dsp:nvSpPr>
        <dsp:cNvPr id="0" name=""/>
        <dsp:cNvSpPr/>
      </dsp:nvSpPr>
      <dsp:spPr>
        <a:xfrm>
          <a:off x="0" y="3284445"/>
          <a:ext cx="5175384" cy="934830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Enables more efficient use of $100 incentive.</a:t>
          </a:r>
          <a:endParaRPr lang="en-US" sz="1700" kern="1200" dirty="0"/>
        </a:p>
      </dsp:txBody>
      <dsp:txXfrm>
        <a:off x="45635" y="3330080"/>
        <a:ext cx="5084114" cy="843560"/>
      </dsp:txXfrm>
    </dsp:sp>
    <dsp:sp modelId="{529DBF75-8A22-4F92-A4F9-F83A356134D8}">
      <dsp:nvSpPr>
        <dsp:cNvPr id="0" name=""/>
        <dsp:cNvSpPr/>
      </dsp:nvSpPr>
      <dsp:spPr>
        <a:xfrm>
          <a:off x="0" y="4268235"/>
          <a:ext cx="5175384" cy="93483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Based on strong test model performance and significant cost reduction, we recommend BRI adopt this model to proactively reduce cancellation-related losses.</a:t>
          </a:r>
          <a:endParaRPr lang="en-US" sz="1700" kern="1200" dirty="0"/>
        </a:p>
      </dsp:txBody>
      <dsp:txXfrm>
        <a:off x="45635" y="4313870"/>
        <a:ext cx="5084114" cy="843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046983-B2D2-418E-9838-B18478BD4CDD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25598-71FD-4658-A7C5-885AD8439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11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25598-71FD-4658-A7C5-885AD84393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56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sv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1.svg"/><Relationship Id="rId5" Type="http://schemas.openxmlformats.org/officeDocument/2006/relationships/image" Target="../media/image6.sv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D6344-7992-6741-C1FA-EDD3218E7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87705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Abadi" panose="020F0502020204030204" pitchFamily="34" charset="0"/>
              </a:rPr>
              <a:t>BUCKEYE RESORT INC.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06553-90A7-A919-1D41-8C17A9B9D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383409"/>
            <a:ext cx="6400800" cy="1752600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Abadi" panose="020B0604020104020204" pitchFamily="34" charset="0"/>
              </a:rPr>
              <a:t>FINDINGS FOR RESERVATION CANCELLATION DATA</a:t>
            </a:r>
          </a:p>
        </p:txBody>
      </p:sp>
      <p:pic>
        <p:nvPicPr>
          <p:cNvPr id="5" name="Picture 4" descr="A black and white drawing of a hotel">
            <a:extLst>
              <a:ext uri="{FF2B5EF4-FFF2-40B4-BE49-F238E27FC236}">
                <a16:creationId xmlns:a16="http://schemas.microsoft.com/office/drawing/2014/main" id="{EB96BFBE-57CC-719D-3011-106042D0A02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137160" y="4136009"/>
            <a:ext cx="8796528" cy="250253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5765D61-E98C-E4B1-8B24-C1018C1A30C4}"/>
              </a:ext>
            </a:extLst>
          </p:cNvPr>
          <p:cNvSpPr/>
          <p:nvPr/>
        </p:nvSpPr>
        <p:spPr>
          <a:xfrm>
            <a:off x="137160" y="6170295"/>
            <a:ext cx="8869680" cy="5779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Presentation by Samuel Jordan, David Mullins and Lisa </a:t>
            </a:r>
            <a:r>
              <a:rPr lang="en-US" b="1" dirty="0" err="1">
                <a:solidFill>
                  <a:schemeClr val="tx1"/>
                </a:solidFill>
              </a:rPr>
              <a:t>Siefker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72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288D0-AA49-11BF-AB29-3F045D634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C00000"/>
                </a:solidFill>
                <a:latin typeface="Abadi" panose="020B0604020104020204" pitchFamily="34" charset="0"/>
              </a:rPr>
              <a:t>Model Performance &amp; Business Impact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F3F9A81-1213-CEA7-F0E8-0348EFCD98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88978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93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DE6E5-AE6C-6406-D0FD-91546D42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r>
              <a:rPr lang="en-US" sz="4700" dirty="0">
                <a:solidFill>
                  <a:srgbClr val="C00000"/>
                </a:solidFill>
                <a:latin typeface="Abadi" panose="020B0604020104020204" pitchFamily="34" charset="0"/>
              </a:rPr>
              <a:t>Appendix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53588" y="25878"/>
                  <a:pt x="409323" y="-5359"/>
                  <a:pt x="636538" y="0"/>
                </a:cubicBezTo>
                <a:cubicBezTo>
                  <a:pt x="863753" y="5359"/>
                  <a:pt x="1013406" y="3458"/>
                  <a:pt x="1273076" y="0"/>
                </a:cubicBezTo>
                <a:cubicBezTo>
                  <a:pt x="1532746" y="-3458"/>
                  <a:pt x="1697408" y="-16840"/>
                  <a:pt x="1909615" y="0"/>
                </a:cubicBezTo>
                <a:cubicBezTo>
                  <a:pt x="2121822" y="16840"/>
                  <a:pt x="2213494" y="-18555"/>
                  <a:pt x="2482499" y="0"/>
                </a:cubicBezTo>
                <a:cubicBezTo>
                  <a:pt x="2751504" y="18555"/>
                  <a:pt x="3004132" y="-28750"/>
                  <a:pt x="3182691" y="0"/>
                </a:cubicBezTo>
                <a:cubicBezTo>
                  <a:pt x="3183133" y="4516"/>
                  <a:pt x="3181864" y="12266"/>
                  <a:pt x="3182691" y="18288"/>
                </a:cubicBezTo>
                <a:cubicBezTo>
                  <a:pt x="2947041" y="16687"/>
                  <a:pt x="2875741" y="22937"/>
                  <a:pt x="2609807" y="18288"/>
                </a:cubicBezTo>
                <a:cubicBezTo>
                  <a:pt x="2343873" y="13639"/>
                  <a:pt x="2331203" y="31729"/>
                  <a:pt x="2068749" y="18288"/>
                </a:cubicBezTo>
                <a:cubicBezTo>
                  <a:pt x="1806295" y="4847"/>
                  <a:pt x="1713773" y="47088"/>
                  <a:pt x="1432211" y="18288"/>
                </a:cubicBezTo>
                <a:cubicBezTo>
                  <a:pt x="1150649" y="-10512"/>
                  <a:pt x="982765" y="3747"/>
                  <a:pt x="859327" y="18288"/>
                </a:cubicBezTo>
                <a:cubicBezTo>
                  <a:pt x="735889" y="32829"/>
                  <a:pt x="254183" y="35231"/>
                  <a:pt x="0" y="18288"/>
                </a:cubicBezTo>
                <a:cubicBezTo>
                  <a:pt x="-306" y="11477"/>
                  <a:pt x="485" y="4355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7695" y="-19360"/>
                  <a:pt x="392581" y="-28596"/>
                  <a:pt x="572884" y="0"/>
                </a:cubicBezTo>
                <a:cubicBezTo>
                  <a:pt x="753187" y="28596"/>
                  <a:pt x="922042" y="4121"/>
                  <a:pt x="1113942" y="0"/>
                </a:cubicBezTo>
                <a:cubicBezTo>
                  <a:pt x="1305842" y="-4121"/>
                  <a:pt x="1501806" y="28092"/>
                  <a:pt x="1686826" y="0"/>
                </a:cubicBezTo>
                <a:cubicBezTo>
                  <a:pt x="1871846" y="-28092"/>
                  <a:pt x="2170181" y="-20672"/>
                  <a:pt x="2323364" y="0"/>
                </a:cubicBezTo>
                <a:cubicBezTo>
                  <a:pt x="2476547" y="20672"/>
                  <a:pt x="2919163" y="6097"/>
                  <a:pt x="3182691" y="0"/>
                </a:cubicBezTo>
                <a:cubicBezTo>
                  <a:pt x="3183268" y="4624"/>
                  <a:pt x="3183510" y="11191"/>
                  <a:pt x="3182691" y="18288"/>
                </a:cubicBezTo>
                <a:cubicBezTo>
                  <a:pt x="3026064" y="-10849"/>
                  <a:pt x="2775005" y="23067"/>
                  <a:pt x="2546153" y="18288"/>
                </a:cubicBezTo>
                <a:cubicBezTo>
                  <a:pt x="2317301" y="13509"/>
                  <a:pt x="2164351" y="-9884"/>
                  <a:pt x="1845961" y="18288"/>
                </a:cubicBezTo>
                <a:cubicBezTo>
                  <a:pt x="1527571" y="46460"/>
                  <a:pt x="1455006" y="5824"/>
                  <a:pt x="1304903" y="18288"/>
                </a:cubicBezTo>
                <a:cubicBezTo>
                  <a:pt x="1154800" y="30752"/>
                  <a:pt x="942107" y="-12056"/>
                  <a:pt x="604711" y="18288"/>
                </a:cubicBezTo>
                <a:cubicBezTo>
                  <a:pt x="267315" y="48632"/>
                  <a:pt x="141927" y="-8395"/>
                  <a:pt x="0" y="18288"/>
                </a:cubicBezTo>
                <a:cubicBezTo>
                  <a:pt x="-171" y="12755"/>
                  <a:pt x="-690" y="793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8D9DBFD-0DD7-FA05-25D3-A7A65323C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/>
          </a:bodyPr>
          <a:lstStyle/>
          <a:p>
            <a:r>
              <a:rPr lang="en-US" sz="1900" dirty="0"/>
              <a:t>Accuracy increases as more past reservations are used for comparison.</a:t>
            </a:r>
          </a:p>
          <a:p>
            <a:r>
              <a:rPr lang="en-US" sz="1900" dirty="0"/>
              <a:t>Best accuracy (~81%) achieved at K = 49.Higher K helps smooth out random variation and improve predictions.</a:t>
            </a:r>
          </a:p>
          <a:p>
            <a:r>
              <a:rPr lang="en-US" sz="1900" dirty="0"/>
              <a:t>Model reduces losses by targeting incentives more effectively.</a:t>
            </a:r>
          </a:p>
          <a:p>
            <a:r>
              <a:rPr lang="en-US" sz="1900" dirty="0"/>
              <a:t>K = 49 results in the lowest cost (~ -$4.58M).Larger K values lead to better decision-making for interventions.</a:t>
            </a:r>
          </a:p>
        </p:txBody>
      </p:sp>
      <p:pic>
        <p:nvPicPr>
          <p:cNvPr id="5" name="Content Placeholder 4" descr="A graph with a line of blue dots&#10;&#10;AI-generated content may be incorrect.">
            <a:extLst>
              <a:ext uri="{FF2B5EF4-FFF2-40B4-BE49-F238E27FC236}">
                <a16:creationId xmlns:a16="http://schemas.microsoft.com/office/drawing/2014/main" id="{EE8C9492-5D39-E227-D2DC-53539CD4D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880" y="1227525"/>
            <a:ext cx="3010662" cy="1633284"/>
          </a:xfrm>
          <a:prstGeom prst="rect">
            <a:avLst/>
          </a:prstGeom>
        </p:spPr>
      </p:pic>
      <p:pic>
        <p:nvPicPr>
          <p:cNvPr id="7" name="Picture 6" descr="A graph with red dots and blue dots&#10;&#10;AI-generated content may be incorrect.">
            <a:extLst>
              <a:ext uri="{FF2B5EF4-FFF2-40B4-BE49-F238E27FC236}">
                <a16:creationId xmlns:a16="http://schemas.microsoft.com/office/drawing/2014/main" id="{5FC09690-A926-FB90-F9E5-7D0C64172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880" y="4365646"/>
            <a:ext cx="2996946" cy="160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2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87AE15-E860-17F1-0FC9-A106A9E1D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700" dirty="0">
                <a:solidFill>
                  <a:srgbClr val="C00000"/>
                </a:solidFill>
              </a:rPr>
              <a:t>Problem Overview: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EA071-EE0C-9A06-F485-2D86A11B9F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0060" y="2872899"/>
            <a:ext cx="3182691" cy="3320668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lnSpc>
                <a:spcPct val="90000"/>
              </a:lnSpc>
            </a:pPr>
            <a:r>
              <a:rPr lang="en-US" sz="1900" b="1" dirty="0"/>
              <a:t>Business Need</a:t>
            </a:r>
            <a:r>
              <a:rPr lang="en-US" sz="1900" dirty="0"/>
              <a:t>: BRI wants to reduce cancellation rates using targeted interventions.</a:t>
            </a:r>
            <a:br>
              <a:rPr lang="en-US" sz="1900" dirty="0"/>
            </a:br>
            <a:r>
              <a:rPr lang="en-US" sz="1900" b="1" dirty="0"/>
              <a:t>Why It Matters</a:t>
            </a:r>
            <a:r>
              <a:rPr lang="en-US" sz="1900" dirty="0"/>
              <a:t>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100,000+ reservations annually. Each cancellation costs BRI $500.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900" dirty="0"/>
              <a:t>Even small improvements = big business impact.</a:t>
            </a:r>
            <a:br>
              <a:rPr lang="en-US" sz="1900" dirty="0"/>
            </a:br>
            <a:r>
              <a:rPr lang="en-US" sz="1900" b="1" dirty="0"/>
              <a:t>Proposed Solution</a:t>
            </a:r>
            <a:r>
              <a:rPr lang="en-US" sz="1900" dirty="0"/>
              <a:t>: Predict at-risk reservations to offer $100 incentive.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pic>
        <p:nvPicPr>
          <p:cNvPr id="10" name="Content Placeholder 9" descr="A map of the world&#10;&#10;AI-generated content may be incorrect.">
            <a:extLst>
              <a:ext uri="{FF2B5EF4-FFF2-40B4-BE49-F238E27FC236}">
                <a16:creationId xmlns:a16="http://schemas.microsoft.com/office/drawing/2014/main" id="{27B9C430-6838-B7AD-918D-4B48233B9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5458" r="20755"/>
          <a:stretch/>
        </p:blipFill>
        <p:spPr>
          <a:xfrm>
            <a:off x="3957276" y="310906"/>
            <a:ext cx="5159081" cy="5632694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13977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AA97-340A-217A-40F0-B8A637AF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Abadi" panose="020B0604020104020204" pitchFamily="34" charset="0"/>
              </a:rPr>
              <a:t>Dataset Summary</a:t>
            </a:r>
          </a:p>
        </p:txBody>
      </p:sp>
      <p:pic>
        <p:nvPicPr>
          <p:cNvPr id="5" name="Content Placeholder 4" descr="City outline">
            <a:extLst>
              <a:ext uri="{FF2B5EF4-FFF2-40B4-BE49-F238E27FC236}">
                <a16:creationId xmlns:a16="http://schemas.microsoft.com/office/drawing/2014/main" id="{8EF5694D-B082-097F-E382-F04796322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" y="2656173"/>
            <a:ext cx="1088136" cy="1088136"/>
          </a:xfrm>
        </p:spPr>
      </p:pic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132AFABA-2190-D6B3-B29E-AB1ADB690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0291" y="2743041"/>
            <a:ext cx="914400" cy="914400"/>
          </a:xfrm>
          <a:prstGeom prst="rect">
            <a:avLst/>
          </a:prstGeom>
        </p:spPr>
      </p:pic>
      <p:pic>
        <p:nvPicPr>
          <p:cNvPr id="11" name="Picture 10" descr="A calendar with a number on it&#10;&#10;AI-generated content may be incorrect.">
            <a:extLst>
              <a:ext uri="{FF2B5EF4-FFF2-40B4-BE49-F238E27FC236}">
                <a16:creationId xmlns:a16="http://schemas.microsoft.com/office/drawing/2014/main" id="{7A58DB0C-D1FC-B6FD-F280-3450C3DCD4A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295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62174" y="2743041"/>
            <a:ext cx="914401" cy="914401"/>
          </a:xfrm>
          <a:prstGeom prst="rect">
            <a:avLst/>
          </a:prstGeom>
          <a:noFill/>
        </p:spPr>
      </p:pic>
      <p:pic>
        <p:nvPicPr>
          <p:cNvPr id="13" name="Graphic 12" descr="Bar graph with upward trend with solid fill">
            <a:extLst>
              <a:ext uri="{FF2B5EF4-FFF2-40B4-BE49-F238E27FC236}">
                <a16:creationId xmlns:a16="http://schemas.microsoft.com/office/drawing/2014/main" id="{C3DDF614-F67C-7D5C-2B18-CC09223BD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04058" y="2768187"/>
            <a:ext cx="864108" cy="864108"/>
          </a:xfrm>
          <a:prstGeom prst="rect">
            <a:avLst/>
          </a:prstGeom>
        </p:spPr>
      </p:pic>
      <p:pic>
        <p:nvPicPr>
          <p:cNvPr id="15" name="Graphic 14" descr="Bullseye with solid fill">
            <a:extLst>
              <a:ext uri="{FF2B5EF4-FFF2-40B4-BE49-F238E27FC236}">
                <a16:creationId xmlns:a16="http://schemas.microsoft.com/office/drawing/2014/main" id="{F841A249-057F-04B4-99AF-3C5CE1E154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95648" y="2743041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50FC145-8FC4-E8C3-87A1-2CB31A47D2DD}"/>
              </a:ext>
            </a:extLst>
          </p:cNvPr>
          <p:cNvSpPr txBox="1"/>
          <p:nvPr/>
        </p:nvSpPr>
        <p:spPr>
          <a:xfrm>
            <a:off x="601219" y="3657442"/>
            <a:ext cx="153162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>
                <a:solidFill>
                  <a:srgbClr val="1F1F1F"/>
                </a:solidFill>
                <a:effectLst/>
                <a:latin typeface="Abadi" panose="020B0604020104020204" pitchFamily="34" charset="0"/>
              </a:rPr>
              <a:t>119389</a:t>
            </a:r>
          </a:p>
          <a:p>
            <a:pPr algn="ctr"/>
            <a:r>
              <a:rPr lang="en-US" dirty="0">
                <a:solidFill>
                  <a:srgbClr val="1F1F1F"/>
                </a:solidFill>
                <a:latin typeface="Abadi" panose="020B0604020104020204" pitchFamily="34" charset="0"/>
              </a:rPr>
              <a:t>Bookings</a:t>
            </a:r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8D2ABF-D3C2-2CF5-FABF-885E33FF3A6F}"/>
              </a:ext>
            </a:extLst>
          </p:cNvPr>
          <p:cNvSpPr txBox="1"/>
          <p:nvPr/>
        </p:nvSpPr>
        <p:spPr>
          <a:xfrm>
            <a:off x="2320291" y="3657441"/>
            <a:ext cx="914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badi" panose="020B0604020104020204" pitchFamily="34" charset="0"/>
              </a:rPr>
              <a:t>2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Hotel types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D245E-E565-9A09-31FA-57F497C76B5B}"/>
              </a:ext>
            </a:extLst>
          </p:cNvPr>
          <p:cNvSpPr txBox="1"/>
          <p:nvPr/>
        </p:nvSpPr>
        <p:spPr>
          <a:xfrm>
            <a:off x="3734185" y="3632295"/>
            <a:ext cx="82067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badi" panose="020B0604020104020204" pitchFamily="34" charset="0"/>
              </a:rPr>
              <a:t>3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Years of 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31EB99-AA7D-D5DA-E1FD-9B5F9765016B}"/>
              </a:ext>
            </a:extLst>
          </p:cNvPr>
          <p:cNvSpPr txBox="1"/>
          <p:nvPr/>
        </p:nvSpPr>
        <p:spPr>
          <a:xfrm>
            <a:off x="4953764" y="3632295"/>
            <a:ext cx="1159007" cy="796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badi" panose="020B0604020104020204" pitchFamily="34" charset="0"/>
              </a:rPr>
              <a:t>30+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859078-3298-3FD9-F1CB-34F102A7E33C}"/>
              </a:ext>
            </a:extLst>
          </p:cNvPr>
          <p:cNvSpPr txBox="1"/>
          <p:nvPr/>
        </p:nvSpPr>
        <p:spPr>
          <a:xfrm>
            <a:off x="6300222" y="3628628"/>
            <a:ext cx="15316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Abadi" panose="020B0604020104020204" pitchFamily="34" charset="0"/>
              </a:rPr>
              <a:t>Target: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Cancellations:</a:t>
            </a:r>
          </a:p>
          <a:p>
            <a:pPr algn="ctr"/>
            <a:r>
              <a:rPr lang="en-US" dirty="0">
                <a:latin typeface="Abadi" panose="020B0604020104020204" pitchFamily="34" charset="0"/>
              </a:rPr>
              <a:t>(1=Cancelled, 0=Not Cancelled)</a:t>
            </a:r>
          </a:p>
        </p:txBody>
      </p:sp>
    </p:spTree>
    <p:extLst>
      <p:ext uri="{BB962C8B-B14F-4D97-AF65-F5344CB8AC3E}">
        <p14:creationId xmlns:p14="http://schemas.microsoft.com/office/powerpoint/2010/main" val="4212406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3C1AAF-5204-3020-2940-FEBC776B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3000" b="1" dirty="0">
                <a:solidFill>
                  <a:srgbClr val="C00000"/>
                </a:solidFill>
                <a:latin typeface="Abadi" panose="020B0604020104020204" pitchFamily="34" charset="0"/>
              </a:rPr>
              <a:t>How Pervasive Are Cancellations?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4400B9-A75C-E53F-C387-82912C40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772918" cy="3410712"/>
          </a:xfrm>
        </p:spPr>
        <p:txBody>
          <a:bodyPr anchor="t">
            <a:normAutofit/>
          </a:bodyPr>
          <a:lstStyle/>
          <a:p>
            <a:r>
              <a:rPr lang="en-US" sz="2000" b="1" dirty="0">
                <a:latin typeface="Abadi" panose="020B0604020104020204" pitchFamily="34" charset="0"/>
              </a:rPr>
              <a:t>119,389 Bookings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44,222 Cancellations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Rate of 37.04%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Cost Per Cancellation: $500</a:t>
            </a:r>
          </a:p>
          <a:p>
            <a:r>
              <a:rPr lang="en-US" sz="2000" b="1" dirty="0">
                <a:latin typeface="Abadi" panose="020B0604020104020204" pitchFamily="34" charset="0"/>
              </a:rPr>
              <a:t>Total Estimated Cost: $22,086,465 (Current State)</a:t>
            </a:r>
          </a:p>
          <a:p>
            <a:endParaRPr lang="en-US" sz="2000" b="1" dirty="0"/>
          </a:p>
        </p:txBody>
      </p:sp>
      <p:pic>
        <p:nvPicPr>
          <p:cNvPr id="5" name="Content Placeholder 4" descr="A bar graph with red and blue squares&#10;&#10;AI-generated content may be incorrect.">
            <a:extLst>
              <a:ext uri="{FF2B5EF4-FFF2-40B4-BE49-F238E27FC236}">
                <a16:creationId xmlns:a16="http://schemas.microsoft.com/office/drawing/2014/main" id="{F656EC54-2CBB-BE69-9C14-C5A20507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603829"/>
            <a:ext cx="5177790" cy="3650342"/>
          </a:xfrm>
          <a:prstGeom prst="rect">
            <a:avLst/>
          </a:prstGeom>
          <a:ln>
            <a:solidFill>
              <a:schemeClr val="tx1"/>
            </a:solidFill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4849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00827-DC5A-1782-EC9E-62D5C45EC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080"/>
            <a:ext cx="3614166" cy="1481328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 dirty="0">
                <a:solidFill>
                  <a:srgbClr val="C00000"/>
                </a:solidFill>
                <a:latin typeface="Abadi" panose="020B0604020104020204" pitchFamily="34" charset="0"/>
              </a:rPr>
              <a:t>What Influences Cancellations?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372868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5B3D93A-24F7-5C0C-2D6C-3784F0152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660904"/>
            <a:ext cx="3614166" cy="35478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Abadi" panose="020B0604020104020204" pitchFamily="34" charset="0"/>
              </a:rPr>
              <a:t>To best predict which factors, influence cancellations, we used a tool that works like a smart flowchart. It asks a series of yes/no questions to sort through the data. Each question represents a variable, and the tool ranks them based on how much they influence the likelihood of a cancellation.</a:t>
            </a:r>
          </a:p>
        </p:txBody>
      </p:sp>
      <p:pic>
        <p:nvPicPr>
          <p:cNvPr id="5" name="Content Placeholder 4" descr="A graph with red bars">
            <a:extLst>
              <a:ext uri="{FF2B5EF4-FFF2-40B4-BE49-F238E27FC236}">
                <a16:creationId xmlns:a16="http://schemas.microsoft.com/office/drawing/2014/main" id="{C208AA80-93F8-5BBE-2C4F-BD40350C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816" y="2013743"/>
            <a:ext cx="4681728" cy="28965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66942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A1EB0-BBE0-AE51-907A-379B9EC82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40823"/>
            <a:ext cx="2564892" cy="5583148"/>
          </a:xfrm>
        </p:spPr>
        <p:txBody>
          <a:bodyPr numCol="1" anchor="ctr">
            <a:normAutofit/>
          </a:bodyPr>
          <a:lstStyle/>
          <a:p>
            <a:r>
              <a:rPr lang="en-US" sz="4700" b="1" dirty="0">
                <a:solidFill>
                  <a:srgbClr val="C00000"/>
                </a:solidFill>
                <a:latin typeface="Abadi" panose="020B0604020104020204" pitchFamily="34" charset="0"/>
              </a:rPr>
              <a:t>7 Top Factors</a:t>
            </a:r>
            <a:br>
              <a:rPr lang="en-US" sz="4700" dirty="0">
                <a:latin typeface="Abadi" panose="020B0604020104020204" pitchFamily="34" charset="0"/>
              </a:rPr>
            </a:br>
            <a:r>
              <a:rPr lang="en-US" sz="4700" dirty="0">
                <a:latin typeface="Abadi" panose="020B0604020104020204" pitchFamily="34" charset="0"/>
              </a:rPr>
              <a:t> 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00400" y="630936"/>
            <a:ext cx="13716" cy="5590381"/>
          </a:xfrm>
          <a:custGeom>
            <a:avLst/>
            <a:gdLst>
              <a:gd name="connsiteX0" fmla="*/ 0 w 13716"/>
              <a:gd name="connsiteY0" fmla="*/ 0 h 5590381"/>
              <a:gd name="connsiteX1" fmla="*/ 13716 w 13716"/>
              <a:gd name="connsiteY1" fmla="*/ 0 h 5590381"/>
              <a:gd name="connsiteX2" fmla="*/ 13716 w 13716"/>
              <a:gd name="connsiteY2" fmla="*/ 754701 h 5590381"/>
              <a:gd name="connsiteX3" fmla="*/ 13716 w 13716"/>
              <a:gd name="connsiteY3" fmla="*/ 1565307 h 5590381"/>
              <a:gd name="connsiteX4" fmla="*/ 13716 w 13716"/>
              <a:gd name="connsiteY4" fmla="*/ 2152297 h 5590381"/>
              <a:gd name="connsiteX5" fmla="*/ 13716 w 13716"/>
              <a:gd name="connsiteY5" fmla="*/ 2906998 h 5590381"/>
              <a:gd name="connsiteX6" fmla="*/ 13716 w 13716"/>
              <a:gd name="connsiteY6" fmla="*/ 3549892 h 5590381"/>
              <a:gd name="connsiteX7" fmla="*/ 13716 w 13716"/>
              <a:gd name="connsiteY7" fmla="*/ 4080978 h 5590381"/>
              <a:gd name="connsiteX8" fmla="*/ 13716 w 13716"/>
              <a:gd name="connsiteY8" fmla="*/ 4835680 h 5590381"/>
              <a:gd name="connsiteX9" fmla="*/ 13716 w 13716"/>
              <a:gd name="connsiteY9" fmla="*/ 5590381 h 5590381"/>
              <a:gd name="connsiteX10" fmla="*/ 0 w 13716"/>
              <a:gd name="connsiteY10" fmla="*/ 5590381 h 5590381"/>
              <a:gd name="connsiteX11" fmla="*/ 0 w 13716"/>
              <a:gd name="connsiteY11" fmla="*/ 4835680 h 5590381"/>
              <a:gd name="connsiteX12" fmla="*/ 0 w 13716"/>
              <a:gd name="connsiteY12" fmla="*/ 4304593 h 5590381"/>
              <a:gd name="connsiteX13" fmla="*/ 0 w 13716"/>
              <a:gd name="connsiteY13" fmla="*/ 3773507 h 5590381"/>
              <a:gd name="connsiteX14" fmla="*/ 0 w 13716"/>
              <a:gd name="connsiteY14" fmla="*/ 3186517 h 5590381"/>
              <a:gd name="connsiteX15" fmla="*/ 0 w 13716"/>
              <a:gd name="connsiteY15" fmla="*/ 2487720 h 5590381"/>
              <a:gd name="connsiteX16" fmla="*/ 0 w 13716"/>
              <a:gd name="connsiteY16" fmla="*/ 1956633 h 5590381"/>
              <a:gd name="connsiteX17" fmla="*/ 0 w 13716"/>
              <a:gd name="connsiteY17" fmla="*/ 1425547 h 5590381"/>
              <a:gd name="connsiteX18" fmla="*/ 0 w 13716"/>
              <a:gd name="connsiteY18" fmla="*/ 614942 h 5590381"/>
              <a:gd name="connsiteX19" fmla="*/ 0 w 13716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3716" h="5590381" fill="none" extrusionOk="0">
                <a:moveTo>
                  <a:pt x="0" y="0"/>
                </a:moveTo>
                <a:cubicBezTo>
                  <a:pt x="6519" y="-664"/>
                  <a:pt x="8288" y="665"/>
                  <a:pt x="13716" y="0"/>
                </a:cubicBezTo>
                <a:cubicBezTo>
                  <a:pt x="-9798" y="225076"/>
                  <a:pt x="41703" y="562283"/>
                  <a:pt x="13716" y="754701"/>
                </a:cubicBezTo>
                <a:cubicBezTo>
                  <a:pt x="-14271" y="947119"/>
                  <a:pt x="25509" y="1239251"/>
                  <a:pt x="13716" y="1565307"/>
                </a:cubicBezTo>
                <a:cubicBezTo>
                  <a:pt x="1923" y="1891363"/>
                  <a:pt x="2588" y="1999140"/>
                  <a:pt x="13716" y="2152297"/>
                </a:cubicBezTo>
                <a:cubicBezTo>
                  <a:pt x="24845" y="2305454"/>
                  <a:pt x="24133" y="2598333"/>
                  <a:pt x="13716" y="2906998"/>
                </a:cubicBezTo>
                <a:cubicBezTo>
                  <a:pt x="3299" y="3215663"/>
                  <a:pt x="30691" y="3327412"/>
                  <a:pt x="13716" y="3549892"/>
                </a:cubicBezTo>
                <a:cubicBezTo>
                  <a:pt x="-3259" y="3772372"/>
                  <a:pt x="33989" y="3843836"/>
                  <a:pt x="13716" y="4080978"/>
                </a:cubicBezTo>
                <a:cubicBezTo>
                  <a:pt x="-6557" y="4318120"/>
                  <a:pt x="-8378" y="4511166"/>
                  <a:pt x="13716" y="4835680"/>
                </a:cubicBezTo>
                <a:cubicBezTo>
                  <a:pt x="35810" y="5160194"/>
                  <a:pt x="-17642" y="5401748"/>
                  <a:pt x="13716" y="5590381"/>
                </a:cubicBezTo>
                <a:cubicBezTo>
                  <a:pt x="8599" y="5590092"/>
                  <a:pt x="6708" y="5590668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3716" h="5590381" stroke="0" extrusionOk="0">
                <a:moveTo>
                  <a:pt x="0" y="0"/>
                </a:moveTo>
                <a:cubicBezTo>
                  <a:pt x="4626" y="620"/>
                  <a:pt x="7856" y="-428"/>
                  <a:pt x="13716" y="0"/>
                </a:cubicBezTo>
                <a:cubicBezTo>
                  <a:pt x="36569" y="165299"/>
                  <a:pt x="-959" y="427555"/>
                  <a:pt x="13716" y="698798"/>
                </a:cubicBezTo>
                <a:cubicBezTo>
                  <a:pt x="28391" y="970041"/>
                  <a:pt x="15108" y="1226199"/>
                  <a:pt x="13716" y="1397595"/>
                </a:cubicBezTo>
                <a:cubicBezTo>
                  <a:pt x="12324" y="1568991"/>
                  <a:pt x="34226" y="1794517"/>
                  <a:pt x="13716" y="2152297"/>
                </a:cubicBezTo>
                <a:cubicBezTo>
                  <a:pt x="-6794" y="2510077"/>
                  <a:pt x="36274" y="2594424"/>
                  <a:pt x="13716" y="2739287"/>
                </a:cubicBezTo>
                <a:cubicBezTo>
                  <a:pt x="-8842" y="2884150"/>
                  <a:pt x="22545" y="3129706"/>
                  <a:pt x="13716" y="3493988"/>
                </a:cubicBezTo>
                <a:cubicBezTo>
                  <a:pt x="4887" y="3858270"/>
                  <a:pt x="49629" y="4041447"/>
                  <a:pt x="13716" y="4304593"/>
                </a:cubicBezTo>
                <a:cubicBezTo>
                  <a:pt x="-22197" y="4567740"/>
                  <a:pt x="45055" y="5149125"/>
                  <a:pt x="13716" y="5590381"/>
                </a:cubicBezTo>
                <a:cubicBezTo>
                  <a:pt x="9649" y="5590058"/>
                  <a:pt x="6483" y="5589928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red bars&#10;&#10;AI-generated content may be incorrect.">
            <a:extLst>
              <a:ext uri="{FF2B5EF4-FFF2-40B4-BE49-F238E27FC236}">
                <a16:creationId xmlns:a16="http://schemas.microsoft.com/office/drawing/2014/main" id="{05AB2D56-A4C0-DF22-E718-C61E1341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049400"/>
            <a:ext cx="5170932" cy="3076704"/>
          </a:xfrm>
          <a:prstGeom prst="rect">
            <a:avLst/>
          </a:prstGeom>
          <a:ln>
            <a:noFill/>
          </a:ln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D576BC-02F8-ABF1-2F2E-F619B51B5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7570" y="4461260"/>
            <a:ext cx="5244084" cy="1573780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2000" b="1" dirty="0">
                <a:latin typeface="Abadi" panose="020B0604020104020204" pitchFamily="34" charset="0"/>
              </a:rPr>
              <a:t>We identified 7 important variables that influence cancellations. These were used to train a model that predicts cost impacts. A confusion matrix helped us measure how accurate the predictions were.</a:t>
            </a:r>
          </a:p>
        </p:txBody>
      </p:sp>
    </p:spTree>
    <p:extLst>
      <p:ext uri="{BB962C8B-B14F-4D97-AF65-F5344CB8AC3E}">
        <p14:creationId xmlns:p14="http://schemas.microsoft.com/office/powerpoint/2010/main" val="1209909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80BA-6CD4-B955-0524-1F980937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377" y="229548"/>
            <a:ext cx="92522" cy="45719"/>
          </a:xfrm>
        </p:spPr>
        <p:txBody>
          <a:bodyPr anchor="b">
            <a:normAutofit fontScale="90000"/>
          </a:bodyPr>
          <a:lstStyle/>
          <a:p>
            <a:endParaRPr lang="en-US" sz="2800" dirty="0"/>
          </a:p>
        </p:txBody>
      </p:sp>
      <p:pic>
        <p:nvPicPr>
          <p:cNvPr id="7" name="Content Placeholder 6" descr="Checkmark with solid fill">
            <a:extLst>
              <a:ext uri="{FF2B5EF4-FFF2-40B4-BE49-F238E27FC236}">
                <a16:creationId xmlns:a16="http://schemas.microsoft.com/office/drawing/2014/main" id="{752434DB-D002-D6F4-2BEC-14E4343447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136" y="782911"/>
            <a:ext cx="489497" cy="759960"/>
          </a:xfrm>
        </p:spPr>
      </p:pic>
      <p:pic>
        <p:nvPicPr>
          <p:cNvPr id="5" name="Content Placeholder 4" descr="A diagram of a cost matrix&#10;&#10;AI-generated content may be incorrect.">
            <a:extLst>
              <a:ext uri="{FF2B5EF4-FFF2-40B4-BE49-F238E27FC236}">
                <a16:creationId xmlns:a16="http://schemas.microsoft.com/office/drawing/2014/main" id="{0DE55FF1-405B-D9B0-45E3-1EB08F44E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732" y="813756"/>
            <a:ext cx="4193527" cy="419352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318C42-A69B-5932-26AD-32DEE398A61F}"/>
              </a:ext>
            </a:extLst>
          </p:cNvPr>
          <p:cNvSpPr txBox="1"/>
          <p:nvPr/>
        </p:nvSpPr>
        <p:spPr>
          <a:xfrm>
            <a:off x="900977" y="830234"/>
            <a:ext cx="22902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True Positive: Customer was at risk, received $100 discount.*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C2E67-E6E1-E4C8-EFE1-CA264553DD7E}"/>
              </a:ext>
            </a:extLst>
          </p:cNvPr>
          <p:cNvSpPr txBox="1"/>
          <p:nvPr/>
        </p:nvSpPr>
        <p:spPr>
          <a:xfrm>
            <a:off x="969264" y="1982310"/>
            <a:ext cx="19633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False Positive: Customer wasn’t going to cancel, but discount was applied. -$100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A2231-7A91-21DA-A3D0-D4C71213C94D}"/>
              </a:ext>
            </a:extLst>
          </p:cNvPr>
          <p:cNvSpPr txBox="1"/>
          <p:nvPr/>
        </p:nvSpPr>
        <p:spPr>
          <a:xfrm>
            <a:off x="253516" y="1881657"/>
            <a:ext cx="658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badi" panose="020B0604020104020204" pitchFamily="34" charset="0"/>
              </a:rPr>
              <a:t>X</a:t>
            </a:r>
          </a:p>
        </p:txBody>
      </p:sp>
      <p:pic>
        <p:nvPicPr>
          <p:cNvPr id="16" name="Graphic 15" descr="Exclamation mark with solid fill">
            <a:extLst>
              <a:ext uri="{FF2B5EF4-FFF2-40B4-BE49-F238E27FC236}">
                <a16:creationId xmlns:a16="http://schemas.microsoft.com/office/drawing/2014/main" id="{C25B619F-F6DF-7E0C-5FDD-AC7A6A160B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6102" y="3305749"/>
            <a:ext cx="701973" cy="7019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D7E9DF8-07F4-4B9B-9ED2-60942FB1742E}"/>
              </a:ext>
            </a:extLst>
          </p:cNvPr>
          <p:cNvSpPr txBox="1"/>
          <p:nvPr/>
        </p:nvSpPr>
        <p:spPr>
          <a:xfrm>
            <a:off x="885741" y="3438749"/>
            <a:ext cx="18377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badi" panose="020B0604020104020204" pitchFamily="34" charset="0"/>
              </a:rPr>
              <a:t>False Negative: Customer was at risk but received no discount. -$500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A95999-4F13-2E2F-314F-87A7F35C788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6155" y="4525111"/>
            <a:ext cx="493819" cy="7620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8B91B33-FCA4-F166-0371-2AD21D554EB9}"/>
              </a:ext>
            </a:extLst>
          </p:cNvPr>
          <p:cNvSpPr txBox="1"/>
          <p:nvPr/>
        </p:nvSpPr>
        <p:spPr>
          <a:xfrm>
            <a:off x="921019" y="4684118"/>
            <a:ext cx="1802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badi" panose="020B0604020104020204" pitchFamily="34" charset="0"/>
              </a:rPr>
              <a:t>No Cancellation: $0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BF336-2910-ED2C-CF00-C17119B0A150}"/>
              </a:ext>
            </a:extLst>
          </p:cNvPr>
          <p:cNvSpPr txBox="1"/>
          <p:nvPr/>
        </p:nvSpPr>
        <p:spPr>
          <a:xfrm>
            <a:off x="4134320" y="5201920"/>
            <a:ext cx="423366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*$100 discount is only effective 30% average cost = $230</a:t>
            </a:r>
          </a:p>
        </p:txBody>
      </p:sp>
    </p:spTree>
    <p:extLst>
      <p:ext uri="{BB962C8B-B14F-4D97-AF65-F5344CB8AC3E}">
        <p14:creationId xmlns:p14="http://schemas.microsoft.com/office/powerpoint/2010/main" val="68471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4A835-40E5-D18D-0063-B50AEAAE7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Autofit/>
          </a:bodyPr>
          <a:lstStyle/>
          <a:p>
            <a:r>
              <a:rPr lang="en-US" sz="5400" b="1" dirty="0">
                <a:solidFill>
                  <a:srgbClr val="C00000"/>
                </a:solidFill>
                <a:latin typeface="Abadi" panose="020B0604020104020204" pitchFamily="34" charset="0"/>
              </a:rPr>
              <a:t>Training Model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30ED9D0-AA64-2E55-2C6B-5FA8FFE66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86" y="2902940"/>
            <a:ext cx="3017520" cy="341071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1400" dirty="0">
                <a:latin typeface="Abadi" panose="020B0604020104020204" pitchFamily="34" charset="0"/>
              </a:rPr>
              <a:t>Using the training data, the model resulted in a total estimated cost of approximately </a:t>
            </a:r>
            <a:r>
              <a:rPr lang="en-US" sz="1400" b="1" dirty="0">
                <a:latin typeface="Abadi" panose="020B0604020104020204" pitchFamily="34" charset="0"/>
              </a:rPr>
              <a:t>$10.7 million</a:t>
            </a:r>
            <a:r>
              <a:rPr lang="en-US" sz="1400" dirty="0">
                <a:latin typeface="Abadi" panose="020B0604020104020204" pitchFamily="34" charset="0"/>
              </a:rPr>
              <a:t>, averaging around </a:t>
            </a:r>
            <a:r>
              <a:rPr lang="en-US" sz="1400" b="1" dirty="0">
                <a:latin typeface="Abadi" panose="020B0604020104020204" pitchFamily="34" charset="0"/>
              </a:rPr>
              <a:t>$298.73 per booking</a:t>
            </a:r>
            <a:r>
              <a:rPr lang="en-US" sz="1400" dirty="0">
                <a:latin typeface="Abadi" panose="020B0604020104020204" pitchFamily="34" charset="0"/>
              </a:rPr>
              <a:t>.</a:t>
            </a:r>
          </a:p>
          <a:p>
            <a:pPr>
              <a:buNone/>
            </a:pPr>
            <a:r>
              <a:rPr lang="en-US" sz="1400" dirty="0">
                <a:latin typeface="Abadi" panose="020B0604020104020204" pitchFamily="34" charset="0"/>
              </a:rPr>
              <a:t>The confusion matrix shows that the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Correctly predicted </a:t>
            </a:r>
            <a:r>
              <a:rPr lang="en-US" sz="1400" b="1" dirty="0">
                <a:latin typeface="Abadi" panose="020B0604020104020204" pitchFamily="34" charset="0"/>
              </a:rPr>
              <a:t>46,895 non-canceled bookings</a:t>
            </a:r>
            <a:r>
              <a:rPr lang="en-US" sz="1400" dirty="0">
                <a:latin typeface="Abadi" panose="020B0604020104020204" pitchFamily="34" charset="0"/>
              </a:rPr>
              <a:t> (true negatives),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badi" panose="020B0604020104020204" pitchFamily="34" charset="0"/>
              </a:rPr>
              <a:t>Correctly identified </a:t>
            </a:r>
            <a:r>
              <a:rPr lang="en-US" sz="1400" b="1" dirty="0">
                <a:latin typeface="Abadi" panose="020B0604020104020204" pitchFamily="34" charset="0"/>
              </a:rPr>
              <a:t>19,658 canceled bookings</a:t>
            </a:r>
            <a:r>
              <a:rPr lang="en-US" sz="1400" dirty="0">
                <a:latin typeface="Abadi" panose="020B0604020104020204" pitchFamily="34" charset="0"/>
              </a:rPr>
              <a:t> (true positives).</a:t>
            </a:r>
          </a:p>
          <a:p>
            <a:pPr marL="0" indent="0">
              <a:buNone/>
            </a:pPr>
            <a:endParaRPr lang="en-US" sz="1900" b="1" dirty="0">
              <a:latin typeface="Abadi" panose="020B0604020104020204" pitchFamily="34" charset="0"/>
            </a:endParaRPr>
          </a:p>
        </p:txBody>
      </p:sp>
      <p:pic>
        <p:nvPicPr>
          <p:cNvPr id="5" name="Content Placeholder 4" descr="A chart of a number of neighbors&#10;&#10;AI-generated content may be incorrect.">
            <a:extLst>
              <a:ext uri="{FF2B5EF4-FFF2-40B4-BE49-F238E27FC236}">
                <a16:creationId xmlns:a16="http://schemas.microsoft.com/office/drawing/2014/main" id="{395E078B-9F22-B30D-5231-FC63A7B96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500273"/>
            <a:ext cx="5177790" cy="38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75709-3453-5100-5974-31D1AE98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02" y="639520"/>
            <a:ext cx="2571750" cy="1719072"/>
          </a:xfrm>
        </p:spPr>
        <p:txBody>
          <a:bodyPr anchor="b">
            <a:normAutofit/>
          </a:bodyPr>
          <a:lstStyle/>
          <a:p>
            <a:r>
              <a:rPr lang="en-US" sz="4700" b="1" dirty="0">
                <a:solidFill>
                  <a:srgbClr val="C00000"/>
                </a:solidFill>
                <a:latin typeface="Abadi" panose="020B0604020104020204" pitchFamily="34" charset="0"/>
              </a:rPr>
              <a:t>Test Model</a:t>
            </a:r>
          </a:p>
        </p:txBody>
      </p:sp>
      <p:sp>
        <p:nvSpPr>
          <p:cNvPr id="3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2573756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077061-1105-CB56-2B56-96512137A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202" y="2807208"/>
            <a:ext cx="2571750" cy="341071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1000" dirty="0">
                <a:latin typeface="Abadi" panose="020B0604020104020204" pitchFamily="34" charset="0"/>
              </a:rPr>
              <a:t>Using the test data, the model achieved the following results: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Abadi" panose="020B0604020104020204" pitchFamily="34" charset="0"/>
              </a:rPr>
              <a:t>19,720 bookings</a:t>
            </a:r>
            <a:r>
              <a:rPr lang="en-US" sz="1000" dirty="0">
                <a:latin typeface="Abadi" panose="020B0604020104020204" pitchFamily="34" charset="0"/>
              </a:rPr>
              <a:t> were correctly predicted as </a:t>
            </a:r>
            <a:r>
              <a:rPr lang="en-US" sz="1000" i="1" dirty="0">
                <a:latin typeface="Abadi" panose="020B0604020104020204" pitchFamily="34" charset="0"/>
              </a:rPr>
              <a:t>not canceled</a:t>
            </a:r>
            <a:r>
              <a:rPr lang="en-US" sz="1000" dirty="0">
                <a:latin typeface="Abadi" panose="020B0604020104020204" pitchFamily="34" charset="0"/>
              </a:rPr>
              <a:t> (true negatives).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Abadi" panose="020B0604020104020204" pitchFamily="34" charset="0"/>
              </a:rPr>
              <a:t>8,359 bookings</a:t>
            </a:r>
            <a:r>
              <a:rPr lang="en-US" sz="1000" dirty="0">
                <a:latin typeface="Abadi" panose="020B0604020104020204" pitchFamily="34" charset="0"/>
              </a:rPr>
              <a:t> were correctly predicted as </a:t>
            </a:r>
            <a:r>
              <a:rPr lang="en-US" sz="1000" i="1" dirty="0">
                <a:latin typeface="Abadi" panose="020B0604020104020204" pitchFamily="34" charset="0"/>
              </a:rPr>
              <a:t>canceled</a:t>
            </a:r>
            <a:r>
              <a:rPr lang="en-US" sz="1000" dirty="0">
                <a:latin typeface="Abadi" panose="020B0604020104020204" pitchFamily="34" charset="0"/>
              </a:rPr>
              <a:t> (true positives).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Abadi" panose="020B0604020104020204" pitchFamily="34" charset="0"/>
              </a:rPr>
              <a:t>2,724 bookings</a:t>
            </a:r>
            <a:r>
              <a:rPr lang="en-US" sz="1000" dirty="0">
                <a:latin typeface="Abadi" panose="020B0604020104020204" pitchFamily="34" charset="0"/>
              </a:rPr>
              <a:t> were incorrectly predicted as </a:t>
            </a:r>
            <a:r>
              <a:rPr lang="en-US" sz="1000" i="1" dirty="0">
                <a:latin typeface="Abadi" panose="020B0604020104020204" pitchFamily="34" charset="0"/>
              </a:rPr>
              <a:t>canceled</a:t>
            </a:r>
            <a:r>
              <a:rPr lang="en-US" sz="1000" dirty="0">
                <a:latin typeface="Abadi" panose="020B0604020104020204" pitchFamily="34" charset="0"/>
              </a:rPr>
              <a:t> but were actually not canceled (false positives).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000" b="1" dirty="0">
                <a:latin typeface="Abadi" panose="020B0604020104020204" pitchFamily="34" charset="0"/>
              </a:rPr>
              <a:t>5,014 bookings</a:t>
            </a:r>
            <a:r>
              <a:rPr lang="en-US" sz="1000" dirty="0">
                <a:latin typeface="Abadi" panose="020B0604020104020204" pitchFamily="34" charset="0"/>
              </a:rPr>
              <a:t> were incorrectly predicted as </a:t>
            </a:r>
            <a:r>
              <a:rPr lang="en-US" sz="1000" i="1" dirty="0">
                <a:latin typeface="Abadi" panose="020B0604020104020204" pitchFamily="34" charset="0"/>
              </a:rPr>
              <a:t>not canceled</a:t>
            </a:r>
            <a:r>
              <a:rPr lang="en-US" sz="1000" dirty="0">
                <a:latin typeface="Abadi" panose="020B0604020104020204" pitchFamily="34" charset="0"/>
              </a:rPr>
              <a:t> but were actually canceled (false negatives).</a:t>
            </a:r>
          </a:p>
          <a:p>
            <a:pPr>
              <a:lnSpc>
                <a:spcPct val="90000"/>
              </a:lnSpc>
            </a:pPr>
            <a:r>
              <a:rPr lang="en-US" sz="1000" dirty="0">
                <a:latin typeface="Abadi" panose="020B0604020104020204" pitchFamily="34" charset="0"/>
              </a:rPr>
              <a:t>These predictions resulted in a total estimated cost of </a:t>
            </a:r>
            <a:r>
              <a:rPr lang="en-US" sz="1000" b="1" dirty="0">
                <a:latin typeface="Abadi" panose="020B0604020104020204" pitchFamily="34" charset="0"/>
              </a:rPr>
              <a:t>$4.7 million</a:t>
            </a:r>
            <a:r>
              <a:rPr lang="en-US" sz="1000" dirty="0">
                <a:latin typeface="Abadi" panose="020B0604020104020204" pitchFamily="34" charset="0"/>
              </a:rPr>
              <a:t>, which averages to approximately </a:t>
            </a:r>
            <a:r>
              <a:rPr lang="en-US" sz="1000" b="1" dirty="0">
                <a:latin typeface="Abadi" panose="020B0604020104020204" pitchFamily="34" charset="0"/>
              </a:rPr>
              <a:t>$131.28 per booking</a:t>
            </a:r>
            <a:r>
              <a:rPr lang="en-US" sz="1000" dirty="0">
                <a:latin typeface="Abadi" panose="020B0604020104020204" pitchFamily="34" charset="0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000" b="1" dirty="0">
              <a:latin typeface="Abadi" panose="020B0604020104020204" pitchFamily="34" charset="0"/>
            </a:endParaRPr>
          </a:p>
        </p:txBody>
      </p:sp>
      <p:pic>
        <p:nvPicPr>
          <p:cNvPr id="4" name="Content Placeholder 3" descr="A chart of confusion matrix">
            <a:extLst>
              <a:ext uri="{FF2B5EF4-FFF2-40B4-BE49-F238E27FC236}">
                <a16:creationId xmlns:a16="http://schemas.microsoft.com/office/drawing/2014/main" id="{D1D1E4EF-79F0-1EDB-C9FA-0183CB81E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500273"/>
            <a:ext cx="5177790" cy="385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52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0048DB77A1B34DB521182FBFA33B05" ma:contentTypeVersion="10" ma:contentTypeDescription="Create a new document." ma:contentTypeScope="" ma:versionID="38899f559ce3c50d76e0f1cb82bb2ae7">
  <xsd:schema xmlns:xsd="http://www.w3.org/2001/XMLSchema" xmlns:xs="http://www.w3.org/2001/XMLSchema" xmlns:p="http://schemas.microsoft.com/office/2006/metadata/properties" xmlns:ns2="57b18cc5-ed51-4723-bd43-17569975fa21" xmlns:ns3="28c98447-2a66-481c-9c8d-bf3a08385466" targetNamespace="http://schemas.microsoft.com/office/2006/metadata/properties" ma:root="true" ma:fieldsID="7b56938b08ea1179af34f6cdc7130daf" ns2:_="" ns3:_="">
    <xsd:import namespace="57b18cc5-ed51-4723-bd43-17569975fa21"/>
    <xsd:import namespace="28c98447-2a66-481c-9c8d-bf3a083854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b18cc5-ed51-4723-bd43-17569975fa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7b434354-605c-4a24-9fd5-b21458dd13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c98447-2a66-481c-9c8d-bf3a08385466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f88df94c-d4f3-49b9-82a1-ac465e603a56}" ma:internalName="TaxCatchAll" ma:showField="CatchAllData" ma:web="28c98447-2a66-481c-9c8d-bf3a083854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8c98447-2a66-481c-9c8d-bf3a08385466" xsi:nil="true"/>
    <lcf76f155ced4ddcb4097134ff3c332f xmlns="57b18cc5-ed51-4723-bd43-17569975fa2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A8C569E-EFDD-4872-92D0-6C95A663CE75}"/>
</file>

<file path=customXml/itemProps2.xml><?xml version="1.0" encoding="utf-8"?>
<ds:datastoreItem xmlns:ds="http://schemas.openxmlformats.org/officeDocument/2006/customXml" ds:itemID="{8D09D59B-7E68-493C-86FB-A1DE972FCAD7}"/>
</file>

<file path=customXml/itemProps3.xml><?xml version="1.0" encoding="utf-8"?>
<ds:datastoreItem xmlns:ds="http://schemas.openxmlformats.org/officeDocument/2006/customXml" ds:itemID="{0C599971-C3BB-416D-8860-6E95B9E93C1C}"/>
</file>

<file path=docProps/app.xml><?xml version="1.0" encoding="utf-8"?>
<Properties xmlns="http://schemas.openxmlformats.org/officeDocument/2006/extended-properties" xmlns:vt="http://schemas.openxmlformats.org/officeDocument/2006/docPropsVTypes">
  <TotalTime>3596</TotalTime>
  <Words>586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Abadi</vt:lpstr>
      <vt:lpstr>Aptos</vt:lpstr>
      <vt:lpstr>Arial</vt:lpstr>
      <vt:lpstr>Calibri</vt:lpstr>
      <vt:lpstr>Office Theme</vt:lpstr>
      <vt:lpstr>BUCKEYE RESORT INC.</vt:lpstr>
      <vt:lpstr>Problem Overview:</vt:lpstr>
      <vt:lpstr>Dataset Summary</vt:lpstr>
      <vt:lpstr>How Pervasive Are Cancellations?</vt:lpstr>
      <vt:lpstr>What Influences Cancellations?</vt:lpstr>
      <vt:lpstr>7 Top Factors  </vt:lpstr>
      <vt:lpstr>PowerPoint Presentation</vt:lpstr>
      <vt:lpstr>Training Model</vt:lpstr>
      <vt:lpstr>Test Model</vt:lpstr>
      <vt:lpstr>Model Performance &amp; Business Impact</vt:lpstr>
      <vt:lpstr>Appendix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 Jordan</dc:creator>
  <cp:keywords/>
  <dc:description>generated using python-pptx</dc:description>
  <cp:lastModifiedBy>Jordan, Samuel</cp:lastModifiedBy>
  <cp:revision>7</cp:revision>
  <dcterms:created xsi:type="dcterms:W3CDTF">2013-01-27T09:14:16Z</dcterms:created>
  <dcterms:modified xsi:type="dcterms:W3CDTF">2025-04-14T21:36:14Z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0x010100B20048DB77A1B34DB521182FBFA33B05</vt:lpwstr>
  </property>
</Properties>
</file>