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57" r:id="rId5"/>
    <p:sldId id="259" r:id="rId6"/>
    <p:sldId id="258" r:id="rId7"/>
    <p:sldId id="261" r:id="rId8"/>
    <p:sldId id="262" r:id="rId9"/>
    <p:sldId id="264" r:id="rId10"/>
    <p:sldId id="263" r:id="rId11"/>
    <p:sldId id="269" r:id="rId12"/>
    <p:sldId id="268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F6B0-BAC3-A610-4266-17AB0F45A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06F16-F01A-B68A-64BD-7B06D22CC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AD5D1-3170-F077-E729-F6D2F6F5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F8B-03E0-4D46-9F15-527D3BFEC24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08BB-F639-D2BD-C650-F3073B81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E207-5CB2-98D1-AABB-0A7F271E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0437-B1FC-4A3D-83EA-9B4A4312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4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5070-C5FE-33CA-B5D0-428EE7DB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32F49-D720-184D-E733-0129AA52C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5206-48D0-B7EB-8C90-589A7978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F8B-03E0-4D46-9F15-527D3BFEC24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452A-654A-5602-240C-3AF8349B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F865-AB44-B67C-1E21-B0BBF90A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0437-B1FC-4A3D-83EA-9B4A4312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1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FBC0D-2BF6-32D7-2D6A-A58250093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2F09E-D987-ACE6-0EB8-4F8244923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0931-A56F-8FBF-44D5-DD5A1002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F8B-03E0-4D46-9F15-527D3BFEC24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2142-83CA-FC0D-EAF9-3B8320BE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5601-88DB-A217-1DD7-51569B02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0437-B1FC-4A3D-83EA-9B4A4312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9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7408-05C7-7CBD-D110-FBACC266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C9EF-0054-AF1D-EBAE-0D0E55B9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F122B-6527-7269-FF64-1AE85829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F8B-03E0-4D46-9F15-527D3BFEC24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4A1A9-60A3-AC0F-7446-415C8D08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752D7-65AA-866D-E0A5-D3DC0589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0437-B1FC-4A3D-83EA-9B4A4312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4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4ECC-DF70-09D7-3C44-713E9454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278F2-2BB0-97C9-4FBA-6E8E8C551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71F56-5537-A41D-2C1B-BA61EAA5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F8B-03E0-4D46-9F15-527D3BFEC24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DFA5-A275-FD4A-07BB-4E6FCA2A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5D8CB-958B-339E-447B-6F30DB66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0437-B1FC-4A3D-83EA-9B4A4312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98AB-85E4-ED95-D95D-E259C62C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6CD5-ECE4-92A4-80B1-FF367F6E3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FF0EB-0D85-8343-1F10-2A0CEEB2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FBA8C-614F-72CA-7177-F1D1393D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F8B-03E0-4D46-9F15-527D3BFEC24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D6F5E-A86E-84E1-3CFB-471524FA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17DBF-3442-3866-28D2-4A778E76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0437-B1FC-4A3D-83EA-9B4A4312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4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5434-1FFE-1C5B-5844-346FA31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D975-FDEF-94C2-8235-E602005C0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1B90B-AED3-8859-226B-EF53DFE65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3262F-9E77-06AA-FB9A-F0D59A3B0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769FB-60F1-40CF-1A75-4112889C5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B27A1-8594-CAF4-07ED-DB2D732E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F8B-03E0-4D46-9F15-527D3BFEC24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8F097-BF5D-37DF-C317-DDE4084C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F2081-6536-8492-1AEB-15706235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0437-B1FC-4A3D-83EA-9B4A4312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8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C806-5A1E-978A-3D28-B0E69CE9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ECDCB-631F-40AE-35C1-EB881E40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F8B-03E0-4D46-9F15-527D3BFEC24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B19AF-F819-CAFB-276C-BA1FD57C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0725A-4D0F-C9A1-4567-901C9008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0437-B1FC-4A3D-83EA-9B4A4312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EA035-1120-4766-C730-DD743F3C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F8B-03E0-4D46-9F15-527D3BFEC24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81DAC-36AC-F527-D902-72EEC7B1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98D71-5016-7552-EBB7-09D529AF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0437-B1FC-4A3D-83EA-9B4A4312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3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52AC-D5BC-FF23-A94F-0A0A35C2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6E56-9C13-FFD9-8E87-16D94836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B8791-3E2A-B5E5-1D56-B17098474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D63AE-9591-5B18-D8AD-0009941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F8B-03E0-4D46-9F15-527D3BFEC24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7D9E4-2483-6FC4-D7EA-3580CAFA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A4DA9-7B95-5F53-F196-D367A80A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0437-B1FC-4A3D-83EA-9B4A4312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1AB4-BED0-3C6E-5E63-28B0AC04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CC2B6-8AEC-8F64-C8EF-0E9B30AFD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1BC73-0D1B-2D86-0681-F5D37EF1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F55AA-D3A2-6EAA-38DC-7565046D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F8B-03E0-4D46-9F15-527D3BFEC24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468A-BDA7-D96C-9487-7DB53649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6585A-5FE4-810F-BA0E-C0C169FD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0437-B1FC-4A3D-83EA-9B4A4312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8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7DDB2-9C01-91B6-74AC-67DC9D16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F19A-CB24-4C6E-23AA-450C4F40D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3CC7-2355-083D-CD6C-2111E297D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428F8B-03E0-4D46-9F15-527D3BFEC24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7844A-B7F1-4BEA-FA10-4F8F478DA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5DF6C-2E65-5812-9C0F-5E2E213BC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E0437-B1FC-4A3D-83EA-9B4A4312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rindakallu/new-york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1BE5-B9EE-AFB8-B0F7-BBB7A8230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Statistical Modeling of Airbnb Listings in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99F8F-00CA-D25C-A22C-5A0338711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AU24 GTDA 5401</a:t>
            </a:r>
          </a:p>
          <a:p>
            <a:r>
              <a:rPr lang="en-US" dirty="0"/>
              <a:t>Project 2</a:t>
            </a:r>
          </a:p>
          <a:p>
            <a:r>
              <a:rPr lang="en-US" dirty="0">
                <a:solidFill>
                  <a:srgbClr val="C00000"/>
                </a:solidFill>
              </a:rPr>
              <a:t>Lisa Siefker </a:t>
            </a:r>
          </a:p>
          <a:p>
            <a:r>
              <a:rPr lang="en-US" dirty="0" err="1">
                <a:solidFill>
                  <a:srgbClr val="C00000"/>
                </a:solidFill>
              </a:rPr>
              <a:t>Jiwon</a:t>
            </a:r>
            <a:r>
              <a:rPr lang="en-US" dirty="0">
                <a:solidFill>
                  <a:srgbClr val="C00000"/>
                </a:solidFill>
              </a:rPr>
              <a:t> Hong (statistical analysis)</a:t>
            </a:r>
          </a:p>
        </p:txBody>
      </p:sp>
    </p:spTree>
    <p:extLst>
      <p:ext uri="{BB962C8B-B14F-4D97-AF65-F5344CB8AC3E}">
        <p14:creationId xmlns:p14="http://schemas.microsoft.com/office/powerpoint/2010/main" val="417837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BE20-2CE1-130F-CBFB-D57E50AC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 2. </a:t>
            </a:r>
            <a:r>
              <a:rPr lang="en-US" dirty="0"/>
              <a:t>Can you predict the price per night of an Airbnb based on borough and number of bedrooms?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B623-310A-5F20-A6C6-5091BE8F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8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Prediction Feasibility: </a:t>
            </a:r>
          </a:p>
          <a:p>
            <a:r>
              <a:rPr lang="en-US" dirty="0"/>
              <a:t>The model can moderately predict the log-transformed price per night of an Airbnb based on borough and the number of bedrooms</a:t>
            </a:r>
          </a:p>
          <a:p>
            <a:r>
              <a:rPr lang="en-US" dirty="0"/>
              <a:t>The predictions for actual prices are imprecise</a:t>
            </a:r>
          </a:p>
          <a:p>
            <a:pPr marL="0" indent="0">
              <a:buNone/>
            </a:pPr>
            <a:r>
              <a:rPr lang="en-US" b="1" dirty="0"/>
              <a:t>Key Insights: </a:t>
            </a:r>
          </a:p>
          <a:p>
            <a:r>
              <a:rPr lang="en-US" dirty="0" err="1"/>
              <a:t>Airbnbs</a:t>
            </a:r>
            <a:r>
              <a:rPr lang="en-US" dirty="0"/>
              <a:t> in Brooklyn and Manhattan tend to have significantly higher prices than the baseline group</a:t>
            </a:r>
          </a:p>
          <a:p>
            <a:r>
              <a:rPr lang="en-US" dirty="0"/>
              <a:t>Additional bedrooms lead to higher prices overall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4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27A7-0249-04E8-3D76-5149FABB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 3. </a:t>
            </a:r>
            <a:r>
              <a:rPr lang="en-US" dirty="0"/>
              <a:t>Is there a significant difference in average price between Manhattan and Brooklyn </a:t>
            </a:r>
            <a:r>
              <a:rPr lang="en-US" dirty="0" err="1"/>
              <a:t>Airbnbs</a:t>
            </a:r>
            <a:r>
              <a:rPr lang="en-US" dirty="0"/>
              <a:t> that have 2 bedrooms and 1 bathroom?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ADF5-692F-6E16-B26F-02016672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Methodology: Two-sample t-test</a:t>
            </a:r>
          </a:p>
          <a:p>
            <a:r>
              <a:rPr lang="en-US" sz="2800" dirty="0"/>
              <a:t>Used to compare the means of two groups to determine if they are significantly different</a:t>
            </a:r>
          </a:p>
          <a:p>
            <a:r>
              <a:rPr lang="en-US" dirty="0"/>
              <a:t>Due to unequal sample sizes, the Welch t-test is used (</a:t>
            </a:r>
            <a:r>
              <a:rPr lang="en-US" dirty="0" err="1"/>
              <a:t>var.equal</a:t>
            </a:r>
            <a:r>
              <a:rPr lang="en-US" dirty="0"/>
              <a:t> = FALSE), which does not assume equal variances)</a:t>
            </a:r>
          </a:p>
          <a:p>
            <a:r>
              <a:rPr lang="en-US" sz="2800" dirty="0"/>
              <a:t>Here, we perform a two-sample t-test to compare average price between Manhattan and Brooklyn </a:t>
            </a:r>
            <a:r>
              <a:rPr lang="en-US" sz="2800" dirty="0" err="1"/>
              <a:t>Airbnbs</a:t>
            </a:r>
            <a:r>
              <a:rPr lang="en-US" sz="2800" dirty="0"/>
              <a:t> with 2 bedrooms and 1 bathroom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852E-4A86-5421-6E79-06C8C358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 3. </a:t>
            </a:r>
            <a:r>
              <a:rPr lang="en-US" dirty="0"/>
              <a:t>Is there a significant difference in average price between Manhattan and Brooklyn </a:t>
            </a:r>
            <a:r>
              <a:rPr lang="en-US" dirty="0" err="1"/>
              <a:t>Airbnbs</a:t>
            </a:r>
            <a:r>
              <a:rPr lang="en-US" dirty="0"/>
              <a:t> that have 2 bedrooms and 1 bathroom?</a:t>
            </a:r>
          </a:p>
        </p:txBody>
      </p:sp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AD851259-E997-D20D-3001-647A4A121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9" y="1876208"/>
            <a:ext cx="11260121" cy="3105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17E9C2-E2C3-A60C-9730-5B9634A2587B}"/>
              </a:ext>
            </a:extLst>
          </p:cNvPr>
          <p:cNvSpPr txBox="1"/>
          <p:nvPr/>
        </p:nvSpPr>
        <p:spPr>
          <a:xfrm>
            <a:off x="727757" y="4977027"/>
            <a:ext cx="107364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Answer: </a:t>
            </a:r>
            <a:r>
              <a:rPr lang="en-US" sz="2600" dirty="0"/>
              <a:t>Yes, there is a significant difference in average price between Manhattan and Brooklyn </a:t>
            </a:r>
            <a:r>
              <a:rPr lang="en-US" sz="2600" dirty="0" err="1"/>
              <a:t>Airbnbs</a:t>
            </a:r>
            <a:r>
              <a:rPr lang="en-US" sz="2600" dirty="0"/>
              <a:t> with 2 bedrooms and 1 bathroom. Manhattan </a:t>
            </a:r>
            <a:r>
              <a:rPr lang="en-US" sz="2600" dirty="0" err="1"/>
              <a:t>Airbnbs</a:t>
            </a:r>
            <a:r>
              <a:rPr lang="en-US" sz="2600" dirty="0"/>
              <a:t> are, on average, $27.41 more expensive than those in Brooklyn. 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765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F946-DC21-B504-6E06-A10CA53A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755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Question 4. </a:t>
            </a:r>
            <a:r>
              <a:rPr lang="en-US" sz="2800" dirty="0"/>
              <a:t>Is there a significant difference in average price between </a:t>
            </a:r>
            <a:r>
              <a:rPr lang="en-US" sz="2800" dirty="0" err="1"/>
              <a:t>Airbnbs</a:t>
            </a:r>
            <a:r>
              <a:rPr lang="en-US" sz="2800" dirty="0"/>
              <a:t> that have average reviews that are more than 4 stars and </a:t>
            </a:r>
            <a:r>
              <a:rPr lang="en-US" sz="2800" dirty="0" err="1"/>
              <a:t>Airbnbs</a:t>
            </a:r>
            <a:r>
              <a:rPr lang="en-US" sz="2800" dirty="0"/>
              <a:t> that have average reviews that are less than 4 stars?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B352-8D87-AA08-2409-49716AD1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8575"/>
            <a:ext cx="10515600" cy="316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Methodology: Two-sample t-test</a:t>
            </a:r>
          </a:p>
          <a:p>
            <a:r>
              <a:rPr lang="en-US" sz="2600" dirty="0"/>
              <a:t>Used to compare the means of two groups to determine if they are significantly different</a:t>
            </a:r>
          </a:p>
          <a:p>
            <a:r>
              <a:rPr lang="en-US" sz="2600" dirty="0"/>
              <a:t>Due to unequal sample sizes, the Welch t-test is used (</a:t>
            </a:r>
            <a:r>
              <a:rPr lang="en-US" sz="2600" dirty="0" err="1"/>
              <a:t>var.equal</a:t>
            </a:r>
            <a:r>
              <a:rPr lang="en-US" sz="2600" dirty="0"/>
              <a:t> = FALSE), which does not assume equal variances)</a:t>
            </a:r>
          </a:p>
          <a:p>
            <a:r>
              <a:rPr lang="en-US" sz="2600" dirty="0"/>
              <a:t>Here, we perform a two-sample t-test to compare average prices between </a:t>
            </a:r>
            <a:r>
              <a:rPr lang="en-US" sz="2600" dirty="0" err="1"/>
              <a:t>Airbnbs</a:t>
            </a:r>
            <a:r>
              <a:rPr lang="en-US" sz="2600" dirty="0"/>
              <a:t> with ‘above 4 star’ and ‘below 4 star’ average reviews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3102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AC99-45E2-5FA4-9107-B37E11D6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Question 4. </a:t>
            </a:r>
            <a:r>
              <a:rPr lang="en-US" sz="2800" dirty="0"/>
              <a:t>Is there a significant difference in average price between </a:t>
            </a:r>
            <a:r>
              <a:rPr lang="en-US" sz="2800" dirty="0" err="1"/>
              <a:t>Airbnbs</a:t>
            </a:r>
            <a:r>
              <a:rPr lang="en-US" sz="2800" dirty="0"/>
              <a:t> that have average reviews that are more than 4 stars and </a:t>
            </a:r>
            <a:r>
              <a:rPr lang="en-US" sz="2800" dirty="0" err="1"/>
              <a:t>Airbnbs</a:t>
            </a:r>
            <a:r>
              <a:rPr lang="en-US" sz="2800" dirty="0"/>
              <a:t> that have average reviews that are less than 4 stars?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5E3BB15-F4D8-964A-7870-C29561341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" y="1885734"/>
            <a:ext cx="11517332" cy="3086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F09CB-AD71-8B81-1540-67C0C05A7A41}"/>
              </a:ext>
            </a:extLst>
          </p:cNvPr>
          <p:cNvSpPr txBox="1"/>
          <p:nvPr/>
        </p:nvSpPr>
        <p:spPr>
          <a:xfrm>
            <a:off x="727757" y="4977027"/>
            <a:ext cx="107364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Answer: </a:t>
            </a:r>
            <a:r>
              <a:rPr lang="en-US" sz="2600" dirty="0"/>
              <a:t>Yes, there is a significant difference in average price between </a:t>
            </a:r>
            <a:r>
              <a:rPr lang="en-US" sz="2600" dirty="0" err="1"/>
              <a:t>Airbnbs</a:t>
            </a:r>
            <a:r>
              <a:rPr lang="en-US" sz="2600" dirty="0"/>
              <a:t> that have average reviews above 4 stars and those below 4 stars. </a:t>
            </a:r>
            <a:r>
              <a:rPr lang="en-US" sz="2600" dirty="0" err="1"/>
              <a:t>Airbnbs</a:t>
            </a:r>
            <a:r>
              <a:rPr lang="en-US" sz="2600" dirty="0"/>
              <a:t> with reviews above 4 stars are, on average, $43.74 more expensive than those with reviews below 4 stars. </a:t>
            </a:r>
            <a:endParaRPr lang="en-US" sz="2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4991-EAAE-0F8C-74E9-41715E03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C244-7594-C4CA-4812-86DEBE466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013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>
                <a:solidFill>
                  <a:srgbClr val="C00000"/>
                </a:solidFill>
                <a:latin typeface="Aptos" panose="020B0004020202020204" pitchFamily="34" charset="0"/>
              </a:rPr>
              <a:t>Dataset:  </a:t>
            </a:r>
            <a:r>
              <a:rPr lang="en-US" sz="9600" dirty="0">
                <a:latin typeface="Aptos" panose="020B0004020202020204" pitchFamily="34" charset="0"/>
              </a:rPr>
              <a:t>Airbnb in NYC*</a:t>
            </a:r>
          </a:p>
          <a:p>
            <a:pPr marL="0" indent="0">
              <a:buNone/>
            </a:pPr>
            <a:br>
              <a:rPr lang="en-US" sz="11200" b="1" dirty="0">
                <a:solidFill>
                  <a:srgbClr val="C00000"/>
                </a:solidFill>
                <a:latin typeface="Aptos" panose="020B0004020202020204" pitchFamily="34" charset="0"/>
              </a:rPr>
            </a:br>
            <a:r>
              <a:rPr lang="en-US" sz="11200" b="1" dirty="0">
                <a:solidFill>
                  <a:srgbClr val="C00000"/>
                </a:solidFill>
                <a:latin typeface="Aptos" panose="020B0004020202020204" pitchFamily="34" charset="0"/>
              </a:rPr>
              <a:t>Dimensions: </a:t>
            </a:r>
            <a:r>
              <a:rPr lang="en-US" sz="9600" dirty="0">
                <a:latin typeface="Aptos" panose="020B0004020202020204" pitchFamily="34" charset="0"/>
              </a:rPr>
              <a:t>20,758 rows x 22 variables </a:t>
            </a:r>
            <a:br>
              <a:rPr lang="en-US" sz="5500" dirty="0">
                <a:latin typeface="Aptos" panose="020B0004020202020204" pitchFamily="34" charset="0"/>
              </a:rPr>
            </a:br>
            <a:br>
              <a:rPr lang="en-US" sz="5500" dirty="0">
                <a:latin typeface="Aptos" panose="020B0004020202020204" pitchFamily="34" charset="0"/>
              </a:rPr>
            </a:br>
            <a:br>
              <a:rPr lang="en-US" sz="5500" dirty="0">
                <a:latin typeface="Aptos" panose="020B0004020202020204" pitchFamily="34" charset="0"/>
              </a:rPr>
            </a:br>
            <a:r>
              <a:rPr lang="en-US" sz="11200" b="1" dirty="0">
                <a:solidFill>
                  <a:srgbClr val="C00000"/>
                </a:solidFill>
                <a:latin typeface="Aptos" panose="020B0004020202020204" pitchFamily="34" charset="0"/>
              </a:rPr>
              <a:t>Key Variables: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latin typeface="Aptos" panose="020B0004020202020204" pitchFamily="34" charset="0"/>
              </a:rPr>
              <a:t>Neighborhood Group (5 unique groups)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latin typeface="Aptos" panose="020B0004020202020204" pitchFamily="34" charset="0"/>
              </a:rPr>
              <a:t>Neighborhood (219 unique neighborhoods)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latin typeface="Aptos" panose="020B0004020202020204" pitchFamily="34" charset="0"/>
              </a:rPr>
              <a:t>Price per night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latin typeface="Aptos" panose="020B0004020202020204" pitchFamily="34" charset="0"/>
              </a:rPr>
              <a:t>Rating (average total rating)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latin typeface="Aptos" panose="020B0004020202020204" pitchFamily="34" charset="0"/>
              </a:rPr>
              <a:t>Number of Bedrooms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latin typeface="Aptos" panose="020B0004020202020204" pitchFamily="34" charset="0"/>
              </a:rPr>
              <a:t>Number of Bathrooms</a:t>
            </a:r>
          </a:p>
          <a:p>
            <a:pPr marL="0" indent="0">
              <a:buNone/>
            </a:pPr>
            <a:endParaRPr lang="en-US" sz="7200" dirty="0">
              <a:latin typeface="Aptos" panose="020B0004020202020204" pitchFamily="34" charset="0"/>
            </a:endParaRPr>
          </a:p>
          <a:p>
            <a:pPr marL="0" indent="0">
              <a:buNone/>
            </a:pPr>
            <a:br>
              <a:rPr lang="en-US" sz="5500" dirty="0">
                <a:latin typeface="Aptos" panose="020B0004020202020204" pitchFamily="34" charset="0"/>
              </a:rPr>
            </a:br>
            <a:r>
              <a:rPr lang="en-US" sz="5500" dirty="0">
                <a:latin typeface="Aptos" panose="020B0004020202020204" pitchFamily="34" charset="0"/>
              </a:rPr>
              <a:t> </a:t>
            </a:r>
            <a:r>
              <a:rPr lang="en-US" sz="5500" dirty="0"/>
              <a:t>*</a:t>
            </a:r>
            <a:r>
              <a:rPr lang="en-US" sz="5500" dirty="0">
                <a:latin typeface="Aptos" panose="020B0004020202020204" pitchFamily="34" charset="0"/>
                <a:hlinkClick r:id="rId2"/>
              </a:rPr>
              <a:t> https://www.kaggle.com/datasets/vrindakallu/new-york-dataset</a:t>
            </a:r>
            <a:r>
              <a:rPr lang="en-US" sz="5500" dirty="0">
                <a:latin typeface="Aptos" panose="020B0004020202020204" pitchFamily="34" charset="0"/>
              </a:rPr>
              <a:t>  </a:t>
            </a:r>
            <a:endParaRPr lang="en-US" sz="5500" dirty="0"/>
          </a:p>
          <a:p>
            <a:endParaRPr lang="en-US" dirty="0">
              <a:latin typeface="Aptos" panose="020B0004020202020204" pitchFamily="34" charset="0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3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D2FA-5616-E142-BE8C-E005AF55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Question 1.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 you predict an Airbnb rating based on price per night and borough? </a:t>
            </a:r>
          </a:p>
        </p:txBody>
      </p:sp>
      <p:pic>
        <p:nvPicPr>
          <p:cNvPr id="5" name="Picture 4" descr="A graph showing a line&#10;&#10;Description automatically generated">
            <a:extLst>
              <a:ext uri="{FF2B5EF4-FFF2-40B4-BE49-F238E27FC236}">
                <a16:creationId xmlns:a16="http://schemas.microsoft.com/office/drawing/2014/main" id="{3C645E4D-9CD1-3D9D-6B11-E34A668B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690688"/>
            <a:ext cx="6668431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6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9D14-BBFC-2242-8713-84972BCB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Question 1.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 you predict an Airbnb rating based on price per night and borough?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13E0-EB20-946B-8D56-315BD6EC6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6643"/>
            <a:ext cx="10515600" cy="3672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Methodology: Linear Regression</a:t>
            </a:r>
          </a:p>
          <a:p>
            <a:r>
              <a:rPr lang="en-US" sz="3000" dirty="0"/>
              <a:t>Used to model relationship between an independent variable (response) and one or more independent variables (predictors)</a:t>
            </a:r>
          </a:p>
          <a:p>
            <a:r>
              <a:rPr lang="en-US" sz="3000" dirty="0"/>
              <a:t>Minimizes squared differences between observed and predicted values</a:t>
            </a:r>
          </a:p>
          <a:p>
            <a:r>
              <a:rPr lang="en-US" sz="3000" dirty="0"/>
              <a:t>Predict rating based on price per night and borough</a:t>
            </a:r>
          </a:p>
        </p:txBody>
      </p:sp>
    </p:spTree>
    <p:extLst>
      <p:ext uri="{BB962C8B-B14F-4D97-AF65-F5344CB8AC3E}">
        <p14:creationId xmlns:p14="http://schemas.microsoft.com/office/powerpoint/2010/main" val="276913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4EEB-4896-2C58-2B39-78B87E90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Question 1. </a:t>
            </a:r>
            <a:r>
              <a:rPr lang="en-US" dirty="0"/>
              <a:t>Can you predict an Airbnb rating based on price per night and borough?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A1F40C-DD5B-1BAE-BB59-5144CC980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23"/>
          <a:stretch/>
        </p:blipFill>
        <p:spPr>
          <a:xfrm>
            <a:off x="1574228" y="1690688"/>
            <a:ext cx="8487960" cy="3170679"/>
          </a:xfrm>
          <a:prstGeom prst="rect">
            <a:avLst/>
          </a:prstGeom>
        </p:spPr>
      </p:pic>
      <p:pic>
        <p:nvPicPr>
          <p:cNvPr id="9" name="Picture 8" descr="A close-up of a stamp&#10;&#10;Description automatically generated">
            <a:extLst>
              <a:ext uri="{FF2B5EF4-FFF2-40B4-BE49-F238E27FC236}">
                <a16:creationId xmlns:a16="http://schemas.microsoft.com/office/drawing/2014/main" id="{0F5B4839-CF10-0B86-0020-EF47784FC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28" y="4824665"/>
            <a:ext cx="703995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D209-51EC-D3D5-2F99-6757AE31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Question 1. </a:t>
            </a:r>
            <a:r>
              <a:rPr lang="en-US" dirty="0"/>
              <a:t>Can you predict an Airbnb rating based on price per night and borough?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9562-94FF-D1FD-EF74-0EC564FF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Prediction Feasibility: </a:t>
            </a:r>
          </a:p>
          <a:p>
            <a:r>
              <a:rPr lang="en-US" dirty="0"/>
              <a:t>While the model can technically predict ratings, its explanatory power is very weak, as shown by the low R</a:t>
            </a:r>
            <a:r>
              <a:rPr lang="en-US" baseline="30000" dirty="0"/>
              <a:t>2</a:t>
            </a:r>
          </a:p>
          <a:p>
            <a:r>
              <a:rPr lang="en-US" dirty="0"/>
              <a:t>Most of the variation in Airbnb ratings is not captured by price, borough, or their interaction</a:t>
            </a:r>
          </a:p>
          <a:p>
            <a:pPr marL="0" indent="0">
              <a:buNone/>
            </a:pPr>
            <a:r>
              <a:rPr lang="en-US" b="1" dirty="0"/>
              <a:t>Key Insights: </a:t>
            </a:r>
          </a:p>
          <a:p>
            <a:r>
              <a:rPr lang="en-US" dirty="0"/>
              <a:t>Price and neighborhood do not strongly influence Airbnb ratings based on this model </a:t>
            </a:r>
          </a:p>
          <a:p>
            <a:r>
              <a:rPr lang="en-US" dirty="0"/>
              <a:t>Manhattan </a:t>
            </a:r>
            <a:r>
              <a:rPr lang="en-US" dirty="0" err="1"/>
              <a:t>Airbnbs</a:t>
            </a:r>
            <a:r>
              <a:rPr lang="en-US" dirty="0"/>
              <a:t> have slightly lower ratings than the reference group, but this difference is minimal</a:t>
            </a:r>
          </a:p>
        </p:txBody>
      </p:sp>
    </p:spTree>
    <p:extLst>
      <p:ext uri="{BB962C8B-B14F-4D97-AF65-F5344CB8AC3E}">
        <p14:creationId xmlns:p14="http://schemas.microsoft.com/office/powerpoint/2010/main" val="197172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3910-CC46-305D-F4B5-A4835913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 2. </a:t>
            </a:r>
            <a:r>
              <a:rPr lang="en-US" dirty="0"/>
              <a:t>Can you predict the price per night of an Airbnb based on borough and number of bedrooms?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9104-1638-D853-8E59-A102ECFAB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9797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Methodology: Linear Regression with Log Transformation</a:t>
            </a:r>
          </a:p>
          <a:p>
            <a:r>
              <a:rPr lang="en-US" sz="2800" dirty="0"/>
              <a:t>For variables like price, which have a skewed distribution, applying a log transformation can stabilize variance and improve model performance. </a:t>
            </a:r>
          </a:p>
          <a:p>
            <a:r>
              <a:rPr lang="en-US" dirty="0"/>
              <a:t>In this case, we apply a log transformation to price before fitting the linear regression model to predict it from other variables.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7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FBCB-38CB-C30A-7E3B-F7735B8A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 2. </a:t>
            </a:r>
            <a:r>
              <a:rPr lang="en-US" dirty="0"/>
              <a:t>Can you predict the price per night of an Airbnb based on borough and number of bedrooms? 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FDB051A-5239-C185-1BBC-DB3217B45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8826"/>
            <a:ext cx="10983858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6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B0B9-DCBA-2D79-35F9-04497706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 2. </a:t>
            </a:r>
            <a:r>
              <a:rPr lang="en-US" dirty="0"/>
              <a:t>Can you predict the price per night of an Airbnb based on borough and number of bedrooms?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FB9C38-1F70-1BE7-B8DD-DB67F9564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16"/>
          <a:stretch/>
        </p:blipFill>
        <p:spPr>
          <a:xfrm>
            <a:off x="1261388" y="1948763"/>
            <a:ext cx="9669224" cy="3366187"/>
          </a:xfrm>
          <a:prstGeom prst="rect">
            <a:avLst/>
          </a:prstGeom>
        </p:spPr>
      </p:pic>
      <p:pic>
        <p:nvPicPr>
          <p:cNvPr id="7" name="Picture 6" descr="A close-up of a number&#10;&#10;Description automatically generated">
            <a:extLst>
              <a:ext uri="{FF2B5EF4-FFF2-40B4-BE49-F238E27FC236}">
                <a16:creationId xmlns:a16="http://schemas.microsoft.com/office/drawing/2014/main" id="{F6446D31-D963-C02E-6853-024A1480C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99" y="5410131"/>
            <a:ext cx="718285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5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813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Statistical Modeling of Airbnb Listings in New York City</vt:lpstr>
      <vt:lpstr>Data Summary</vt:lpstr>
      <vt:lpstr>Question 1. Can you predict an Airbnb rating based on price per night and borough? </vt:lpstr>
      <vt:lpstr>Question 1. Can you predict an Airbnb rating based on price per night and borough? </vt:lpstr>
      <vt:lpstr>Question 1. Can you predict an Airbnb rating based on price per night and borough? </vt:lpstr>
      <vt:lpstr>Question 1. Can you predict an Airbnb rating based on price per night and borough? </vt:lpstr>
      <vt:lpstr>Question 2. Can you predict the price per night of an Airbnb based on borough and number of bedrooms? </vt:lpstr>
      <vt:lpstr>Question 2. Can you predict the price per night of an Airbnb based on borough and number of bedrooms? </vt:lpstr>
      <vt:lpstr>Question 2. Can you predict the price per night of an Airbnb based on borough and number of bedrooms? </vt:lpstr>
      <vt:lpstr>Question 2. Can you predict the price per night of an Airbnb based on borough and number of bedrooms? </vt:lpstr>
      <vt:lpstr>Question 3. Is there a significant difference in average price between Manhattan and Brooklyn Airbnbs that have 2 bedrooms and 1 bathroom?</vt:lpstr>
      <vt:lpstr>Question 3. Is there a significant difference in average price between Manhattan and Brooklyn Airbnbs that have 2 bedrooms and 1 bathroom?</vt:lpstr>
      <vt:lpstr>Question 4. Is there a significant difference in average price between Airbnbs that have average reviews that are more than 4 stars and Airbnbs that have average reviews that are less than 4 stars?</vt:lpstr>
      <vt:lpstr>Question 4. Is there a significant difference in average price between Airbnbs that have average reviews that are more than 4 stars and Airbnbs that have average reviews that are less than 4 stars?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Siefker, Lisa</dc:creator>
  <cp:lastModifiedBy>Siefker, Lisa</cp:lastModifiedBy>
  <cp:revision>5</cp:revision>
  <dcterms:created xsi:type="dcterms:W3CDTF">2024-12-01T23:50:29Z</dcterms:created>
  <dcterms:modified xsi:type="dcterms:W3CDTF">2024-12-02T13:02:11Z</dcterms:modified>
</cp:coreProperties>
</file>