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39" r:id="rId3"/>
    <p:sldId id="340" r:id="rId4"/>
    <p:sldId id="412" r:id="rId5"/>
    <p:sldId id="431" r:id="rId6"/>
    <p:sldId id="277" r:id="rId7"/>
    <p:sldId id="413" r:id="rId8"/>
    <p:sldId id="415" r:id="rId9"/>
    <p:sldId id="414" r:id="rId10"/>
    <p:sldId id="416" r:id="rId11"/>
    <p:sldId id="417" r:id="rId12"/>
    <p:sldId id="418" r:id="rId13"/>
    <p:sldId id="425" r:id="rId14"/>
    <p:sldId id="419" r:id="rId15"/>
    <p:sldId id="420" r:id="rId16"/>
    <p:sldId id="421" r:id="rId17"/>
    <p:sldId id="433" r:id="rId18"/>
    <p:sldId id="434" r:id="rId19"/>
    <p:sldId id="422" r:id="rId20"/>
    <p:sldId id="423" r:id="rId21"/>
    <p:sldId id="424" r:id="rId22"/>
    <p:sldId id="435" r:id="rId23"/>
    <p:sldId id="426" r:id="rId24"/>
    <p:sldId id="436" r:id="rId25"/>
    <p:sldId id="437" r:id="rId26"/>
    <p:sldId id="427" r:id="rId27"/>
    <p:sldId id="428" r:id="rId28"/>
    <p:sldId id="438" r:id="rId29"/>
    <p:sldId id="439" r:id="rId30"/>
    <p:sldId id="429" r:id="rId31"/>
    <p:sldId id="430" r:id="rId32"/>
    <p:sldId id="440" r:id="rId33"/>
    <p:sldId id="441" r:id="rId34"/>
    <p:sldId id="442" r:id="rId35"/>
    <p:sldId id="443" r:id="rId36"/>
    <p:sldId id="44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3A3"/>
    <a:srgbClr val="404040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92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54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pPr/>
              <a:t>2020/3/26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586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1592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966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193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2678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9987431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86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pPr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4066878"/>
            <a:ext cx="12192000" cy="114997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13756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9252" y="2975480"/>
            <a:ext cx="11075422" cy="7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400" b="1" dirty="0">
                <a:solidFill>
                  <a:schemeClr val="bg1"/>
                </a:solidFill>
              </a:rPr>
              <a:t>Linux</a:t>
            </a:r>
            <a:r>
              <a:rPr lang="zh-CN" altLang="en-US" sz="3400" b="1" dirty="0">
                <a:solidFill>
                  <a:schemeClr val="bg1"/>
                </a:solidFill>
              </a:rPr>
              <a:t>服务器搭建与管理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74268" y="4344486"/>
            <a:ext cx="6446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rgbClr val="453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单元</a:t>
            </a:r>
            <a:r>
              <a:rPr lang="en-US" altLang="zh-CN" sz="2800" b="1" dirty="0" smtClean="0">
                <a:solidFill>
                  <a:srgbClr val="453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Linux</a:t>
            </a:r>
            <a:r>
              <a:rPr lang="zh-CN" altLang="en-US" sz="2800" b="1" dirty="0" smtClean="0">
                <a:solidFill>
                  <a:srgbClr val="453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用户与组账号管理</a:t>
            </a:r>
            <a:endParaRPr lang="zh-CN" altLang="en-US" sz="2800" b="1" dirty="0">
              <a:solidFill>
                <a:srgbClr val="453D3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172674" y="2943341"/>
            <a:ext cx="781960" cy="68886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45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2" grpId="0"/>
      <p:bldP spid="15" grpId="0" animBg="1"/>
      <p:bldP spid="16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9954" y="609538"/>
            <a:ext cx="107967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solidFill>
                  <a:srgbClr val="0053A3"/>
                </a:solidFill>
                <a:cs typeface="Arial" panose="020B0604020202020204" pitchFamily="34" charset="0"/>
              </a:rPr>
              <a:t>2.1.3 </a:t>
            </a:r>
            <a:r>
              <a:rPr lang="zh-CN" altLang="en-US" sz="2400" b="1" kern="100" dirty="0" smtClean="0">
                <a:solidFill>
                  <a:srgbClr val="0053A3"/>
                </a:solidFill>
                <a:cs typeface="Arial" panose="020B0604020202020204" pitchFamily="34" charset="0"/>
              </a:rPr>
              <a:t>用户组</a:t>
            </a:r>
            <a:endParaRPr lang="en-US" altLang="zh-CN" sz="2400" b="1" kern="100" dirty="0" smtClean="0">
              <a:solidFill>
                <a:srgbClr val="0053A3"/>
              </a:solidFill>
              <a:cs typeface="Arial" panose="020B0604020202020204" pitchFamily="34" charset="0"/>
            </a:endParaRPr>
          </a:p>
          <a:p>
            <a:pPr marL="342900" indent="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/>
              <a:t>用户组是用户的集合。通常将用户进行分类归组，便于进行访问控制。</a:t>
            </a:r>
          </a:p>
          <a:p>
            <a:pPr marL="342900" indent="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/>
              <a:t>用户与用户组属于多对多的关系，一个用户可以同时属于多个用户组，一个用户组可以包含多个不同的</a:t>
            </a:r>
            <a:r>
              <a:rPr lang="zh-CN" altLang="en-US" sz="2400" b="1" dirty="0" smtClean="0"/>
              <a:t>用。</a:t>
            </a:r>
            <a:endParaRPr lang="zh-CN" altLang="en-US" sz="2400" b="1" dirty="0"/>
          </a:p>
          <a:p>
            <a:pPr marL="342900" indent="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/>
              <a:t>每个用户都有一个唯一的归属组（私有组）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0630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9954" y="609538"/>
            <a:ext cx="107967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solidFill>
                  <a:srgbClr val="0053A3"/>
                </a:solidFill>
                <a:cs typeface="Arial" panose="020B0604020202020204" pitchFamily="34" charset="0"/>
              </a:rPr>
              <a:t>2.1.4 </a:t>
            </a:r>
            <a:r>
              <a:rPr lang="zh-CN" altLang="en-US" sz="2400" b="1" kern="100" dirty="0" smtClean="0">
                <a:solidFill>
                  <a:srgbClr val="0053A3"/>
                </a:solidFill>
                <a:cs typeface="Arial" panose="020B0604020202020204" pitchFamily="34" charset="0"/>
              </a:rPr>
              <a:t>用户组账号文件</a:t>
            </a:r>
            <a:endParaRPr lang="en-US" altLang="zh-CN" sz="2400" b="1" kern="100" dirty="0" smtClean="0">
              <a:solidFill>
                <a:srgbClr val="0053A3"/>
              </a:solidFill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400" b="1" kern="100" dirty="0" smtClean="0">
                <a:cs typeface="Arial" panose="020B0604020202020204" pitchFamily="34" charset="0"/>
              </a:rPr>
              <a:t>用户组配置文件</a:t>
            </a:r>
            <a:r>
              <a:rPr lang="en-US" altLang="zh-CN" sz="2400" b="1" kern="100" dirty="0" smtClean="0">
                <a:cs typeface="Arial" panose="020B0604020202020204" pitchFamily="34" charset="0"/>
              </a:rPr>
              <a:t>/</a:t>
            </a:r>
            <a:r>
              <a:rPr lang="en-US" altLang="zh-CN" sz="2400" b="1" kern="100" dirty="0" err="1" smtClean="0">
                <a:cs typeface="Arial" panose="020B0604020202020204" pitchFamily="34" charset="0"/>
              </a:rPr>
              <a:t>etc</a:t>
            </a:r>
            <a:r>
              <a:rPr lang="en-US" altLang="zh-CN" sz="2400" b="1" kern="100" dirty="0" smtClean="0">
                <a:cs typeface="Arial" panose="020B0604020202020204" pitchFamily="34" charset="0"/>
              </a:rPr>
              <a:t>/group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 smtClean="0"/>
              <a:t>      /</a:t>
            </a:r>
            <a:r>
              <a:rPr lang="en-US" altLang="zh-CN" sz="2400" b="1" dirty="0" err="1"/>
              <a:t>etc</a:t>
            </a:r>
            <a:r>
              <a:rPr lang="en-US" altLang="zh-CN" sz="2400" b="1" dirty="0"/>
              <a:t>/group</a:t>
            </a:r>
            <a:r>
              <a:rPr lang="zh-CN" altLang="zh-CN" sz="2400" b="1" dirty="0"/>
              <a:t>文件的每一行内容描述了一个用户组的信息，用“</a:t>
            </a:r>
            <a:r>
              <a:rPr lang="en-US" altLang="zh-CN" sz="2400" b="1" dirty="0"/>
              <a:t>:</a:t>
            </a:r>
            <a:r>
              <a:rPr lang="zh-CN" altLang="zh-CN" sz="2400" b="1" dirty="0"/>
              <a:t>”分成</a:t>
            </a:r>
            <a:r>
              <a:rPr lang="en-US" altLang="zh-CN" sz="2400" b="1" dirty="0"/>
              <a:t>4</a:t>
            </a:r>
            <a:r>
              <a:rPr lang="zh-CN" altLang="zh-CN" sz="2400" b="1" dirty="0"/>
              <a:t>个字段，从左到右依次为：用户组名、组口令、组</a:t>
            </a:r>
            <a:r>
              <a:rPr lang="en-US" altLang="zh-CN" sz="2400" b="1" dirty="0"/>
              <a:t>ID</a:t>
            </a:r>
            <a:r>
              <a:rPr lang="zh-CN" altLang="zh-CN" sz="2400" b="1" dirty="0"/>
              <a:t>和组成员列表，其中口令字段的内容总是以“</a:t>
            </a:r>
            <a:r>
              <a:rPr lang="en-US" altLang="zh-CN" sz="2400" b="1" dirty="0"/>
              <a:t>x</a:t>
            </a:r>
            <a:r>
              <a:rPr lang="zh-CN" altLang="zh-CN" sz="2400" b="1" dirty="0"/>
              <a:t>”来填充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cs typeface="Arial" panose="020B0604020202020204" pitchFamily="34" charset="0"/>
              </a:rPr>
              <a:t> </a:t>
            </a:r>
            <a:r>
              <a:rPr lang="en-US" altLang="zh-CN" sz="2400" b="1" kern="100" dirty="0" smtClean="0">
                <a:cs typeface="Arial" panose="020B0604020202020204" pitchFamily="34" charset="0"/>
              </a:rPr>
              <a:t>     </a:t>
            </a:r>
            <a:r>
              <a:rPr lang="zh-CN" altLang="en-US" sz="2400" b="1" kern="100" dirty="0" smtClean="0">
                <a:cs typeface="Arial" panose="020B0604020202020204" pitchFamily="34" charset="0"/>
              </a:rPr>
              <a:t>例：</a:t>
            </a:r>
            <a:endParaRPr lang="en-US" altLang="zh-CN" sz="2400" b="1" kern="100" dirty="0" smtClean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rgbClr val="003399"/>
                </a:solidFill>
              </a:rPr>
              <a:t>    </a:t>
            </a:r>
            <a:r>
              <a:rPr kumimoji="1" lang="en-US" altLang="zh-CN" sz="2400" b="1" dirty="0" err="1" smtClean="0">
                <a:solidFill>
                  <a:srgbClr val="003399"/>
                </a:solidFill>
              </a:rPr>
              <a:t>groupname</a:t>
            </a:r>
            <a:r>
              <a:rPr kumimoji="1" lang="en-US" altLang="zh-CN" sz="2400" b="1" dirty="0" smtClean="0">
                <a:solidFill>
                  <a:srgbClr val="003399"/>
                </a:solidFill>
              </a:rPr>
              <a:t> </a:t>
            </a:r>
            <a:r>
              <a:rPr kumimoji="1" lang="en-US" altLang="zh-CN" sz="2400" b="1" dirty="0">
                <a:solidFill>
                  <a:srgbClr val="003399"/>
                </a:solidFill>
              </a:rPr>
              <a:t>: </a:t>
            </a:r>
            <a:r>
              <a:rPr kumimoji="1" lang="en-US" altLang="zh-CN" sz="2400" b="1" dirty="0" err="1">
                <a:solidFill>
                  <a:srgbClr val="003399"/>
                </a:solidFill>
              </a:rPr>
              <a:t>passwd</a:t>
            </a:r>
            <a:r>
              <a:rPr kumimoji="1" lang="en-US" altLang="zh-CN" sz="2400" b="1" dirty="0">
                <a:solidFill>
                  <a:srgbClr val="003399"/>
                </a:solidFill>
              </a:rPr>
              <a:t> : GID : </a:t>
            </a:r>
            <a:r>
              <a:rPr kumimoji="1" lang="en-US" altLang="zh-CN" sz="2400" b="1" dirty="0" err="1">
                <a:solidFill>
                  <a:srgbClr val="003399"/>
                </a:solidFill>
              </a:rPr>
              <a:t>userlist</a:t>
            </a:r>
            <a:endParaRPr kumimoji="1" lang="en-US" altLang="zh-CN" sz="2400" b="1" dirty="0">
              <a:solidFill>
                <a:srgbClr val="003399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sz="2400" b="1" kern="1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56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9954" y="609538"/>
            <a:ext cx="10796789" cy="579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cs typeface="Arial" panose="020B0604020202020204" pitchFamily="34" charset="0"/>
              </a:rPr>
              <a:t>2. </a:t>
            </a:r>
            <a:r>
              <a:rPr lang="zh-CN" altLang="en-US" sz="2400" b="1" kern="100" dirty="0" smtClean="0">
                <a:cs typeface="Arial" panose="020B0604020202020204" pitchFamily="34" charset="0"/>
              </a:rPr>
              <a:t>用户组口令文件</a:t>
            </a:r>
            <a:r>
              <a:rPr lang="en-US" altLang="zh-CN" sz="2400" b="1" kern="100" dirty="0" smtClean="0">
                <a:cs typeface="Arial" panose="020B0604020202020204" pitchFamily="34" charset="0"/>
              </a:rPr>
              <a:t>/</a:t>
            </a:r>
            <a:r>
              <a:rPr lang="en-US" altLang="zh-CN" sz="2400" b="1" kern="100" dirty="0" err="1" smtClean="0">
                <a:cs typeface="Arial" panose="020B0604020202020204" pitchFamily="34" charset="0"/>
              </a:rPr>
              <a:t>etc</a:t>
            </a:r>
            <a:r>
              <a:rPr lang="en-US" altLang="zh-CN" sz="2400" b="1" kern="100" dirty="0" smtClean="0">
                <a:cs typeface="Arial" panose="020B0604020202020204" pitchFamily="34" charset="0"/>
              </a:rPr>
              <a:t>/</a:t>
            </a:r>
            <a:r>
              <a:rPr lang="en-US" altLang="zh-CN" sz="2400" b="1" kern="100" dirty="0" err="1" smtClean="0">
                <a:cs typeface="Arial" panose="020B0604020202020204" pitchFamily="34" charset="0"/>
              </a:rPr>
              <a:t>gshadow</a:t>
            </a:r>
            <a:endParaRPr lang="en-US" altLang="zh-CN" sz="2400" b="1" kern="100" dirty="0" smtClean="0">
              <a:cs typeface="Arial" panose="020B0604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1333220" y="4756058"/>
            <a:ext cx="990600" cy="838200"/>
          </a:xfrm>
          <a:prstGeom prst="wedgeRoundRectCallout">
            <a:avLst>
              <a:gd name="adj1" fmla="val -5931"/>
              <a:gd name="adj2" fmla="val -146213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组的名字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3783853" y="4756058"/>
            <a:ext cx="1341438" cy="990600"/>
          </a:xfrm>
          <a:prstGeom prst="wedgeRoundRectCallout">
            <a:avLst>
              <a:gd name="adj1" fmla="val -653"/>
              <a:gd name="adj2" fmla="val -124199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组的加密口令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6585324" y="4756058"/>
            <a:ext cx="1524000" cy="990600"/>
          </a:xfrm>
          <a:prstGeom prst="wedgeRoundRectCallout">
            <a:avLst>
              <a:gd name="adj1" fmla="val 12083"/>
              <a:gd name="adj2" fmla="val -135097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/>
              <a:t>组的管理员账号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122336" y="4756058"/>
            <a:ext cx="1828800" cy="914400"/>
          </a:xfrm>
          <a:prstGeom prst="wedgeRoundRectCallout">
            <a:avLst>
              <a:gd name="adj1" fmla="val 6944"/>
              <a:gd name="adj2" fmla="val -152259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用“，”分开的组成员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901699" y="1442851"/>
            <a:ext cx="10715043" cy="2215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kumimoji="1" lang="en-US" altLang="zh-CN" sz="2400" b="1" dirty="0" smtClean="0">
                <a:latin typeface="+mn-lt"/>
                <a:ea typeface="+mn-ea"/>
              </a:rPr>
              <a:t>      </a:t>
            </a:r>
            <a:r>
              <a:rPr kumimoji="1" lang="en-US" altLang="zh-CN" sz="2400" b="1" dirty="0" err="1" smtClean="0">
                <a:latin typeface="+mn-lt"/>
                <a:ea typeface="+mn-ea"/>
              </a:rPr>
              <a:t>gshadow</a:t>
            </a:r>
            <a:r>
              <a:rPr kumimoji="1" lang="zh-CN" altLang="en-US" sz="2400" b="1" dirty="0">
                <a:latin typeface="+mn-lt"/>
                <a:ea typeface="+mn-ea"/>
              </a:rPr>
              <a:t>文件用于定义用户组口令、组管理员等信息，该文件只有</a:t>
            </a:r>
            <a:r>
              <a:rPr kumimoji="1" lang="en-US" altLang="zh-CN" sz="2400" b="1" dirty="0">
                <a:latin typeface="+mn-lt"/>
                <a:ea typeface="+mn-ea"/>
              </a:rPr>
              <a:t>root</a:t>
            </a:r>
            <a:r>
              <a:rPr kumimoji="1" lang="zh-CN" altLang="en-US" sz="2400" b="1" dirty="0">
                <a:latin typeface="+mn-lt"/>
                <a:ea typeface="+mn-ea"/>
              </a:rPr>
              <a:t>用户可以读取。</a:t>
            </a:r>
            <a:r>
              <a:rPr kumimoji="1" lang="en-US" altLang="zh-CN" sz="2400" b="1" dirty="0" err="1">
                <a:latin typeface="+mn-lt"/>
                <a:ea typeface="+mn-ea"/>
              </a:rPr>
              <a:t>Gshadow</a:t>
            </a:r>
            <a:r>
              <a:rPr kumimoji="1" lang="zh-CN" altLang="en-US" sz="2400" b="1" dirty="0">
                <a:latin typeface="+mn-lt"/>
                <a:ea typeface="+mn-ea"/>
              </a:rPr>
              <a:t>文件中每行定义一个用户组信息，行中各字段间用“：”分隔，每行记录的格式为：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kumimoji="1" lang="en-US" altLang="zh-CN" sz="2000" b="1" dirty="0" err="1">
                <a:solidFill>
                  <a:srgbClr val="003399"/>
                </a:solidFill>
                <a:latin typeface="+mn-lt"/>
                <a:ea typeface="+mn-ea"/>
              </a:rPr>
              <a:t>groupname</a:t>
            </a:r>
            <a:r>
              <a:rPr kumimoji="1" lang="en-US" altLang="zh-CN" sz="2000" b="1" dirty="0">
                <a:solidFill>
                  <a:srgbClr val="003399"/>
                </a:solidFill>
                <a:latin typeface="+mn-lt"/>
                <a:ea typeface="+mn-ea"/>
              </a:rPr>
              <a:t> : Encrypted password: Group administrators: Group members</a:t>
            </a:r>
          </a:p>
        </p:txBody>
      </p:sp>
    </p:spTree>
    <p:extLst>
      <p:ext uri="{BB962C8B-B14F-4D97-AF65-F5344CB8AC3E}">
        <p14:creationId xmlns:p14="http://schemas.microsoft.com/office/powerpoint/2010/main" xmlns="" val="42084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31185" y="1010710"/>
            <a:ext cx="6429686" cy="828000"/>
            <a:chOff x="3873413" y="862308"/>
            <a:chExt cx="6429686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微软雅黑" panose="020B0503020204020204" pitchFamily="34" charset="-122"/>
                </a:rPr>
                <a:t>用户和组</a:t>
              </a:r>
              <a:endParaRPr lang="zh-CN" altLang="en-US" sz="28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.1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3931185" y="2273505"/>
            <a:ext cx="6429686" cy="828000"/>
            <a:chOff x="3873413" y="862308"/>
            <a:chExt cx="6429686" cy="828000"/>
          </a:xfrm>
        </p:grpSpPr>
        <p:sp>
          <p:nvSpPr>
            <p:cNvPr id="44" name="文本框 43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微软雅黑" panose="020B0503020204020204" pitchFamily="34" charset="-122"/>
                </a:rPr>
                <a:t>用户与组账号管理命令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60983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9953" y="609538"/>
            <a:ext cx="10796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cs typeface="Arial" panose="020B0604020202020204" pitchFamily="34" charset="0"/>
              </a:rPr>
              <a:t>1. </a:t>
            </a:r>
            <a:r>
              <a:rPr lang="zh-CN" altLang="en-US" sz="2400" b="1" kern="100" dirty="0" smtClean="0">
                <a:cs typeface="Arial" panose="020B0604020202020204" pitchFamily="34" charset="0"/>
              </a:rPr>
              <a:t>创建新用户</a:t>
            </a:r>
            <a:r>
              <a:rPr lang="en-US" altLang="zh-CN" sz="2400" b="1" kern="100" dirty="0" smtClean="0">
                <a:cs typeface="Arial" panose="020B0604020202020204" pitchFamily="34" charset="0"/>
              </a:rPr>
              <a:t>——</a:t>
            </a:r>
            <a:r>
              <a:rPr lang="en-US" altLang="zh-CN" sz="2400" b="1" kern="100" dirty="0" err="1" smtClean="0">
                <a:cs typeface="Arial" panose="020B0604020202020204" pitchFamily="34" charset="0"/>
              </a:rPr>
              <a:t>useradd</a:t>
            </a:r>
            <a:endParaRPr lang="en-US" altLang="zh-CN" sz="2400" b="1" kern="100" dirty="0" smtClean="0"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9953" y="1255869"/>
            <a:ext cx="9453599" cy="3887787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cs typeface="Arial" panose="020B0604020202020204" pitchFamily="34" charset="0"/>
              </a:rPr>
              <a:t>语法：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3399"/>
                </a:solidFill>
                <a:cs typeface="Arial" panose="020B0604020202020204" pitchFamily="34" charset="0"/>
              </a:rPr>
              <a:t>  </a:t>
            </a:r>
            <a:r>
              <a:rPr lang="en-US" altLang="zh-CN" b="1" dirty="0" err="1" smtClean="0">
                <a:solidFill>
                  <a:srgbClr val="003399"/>
                </a:solidFill>
                <a:cs typeface="Arial" panose="020B0604020202020204" pitchFamily="34" charset="0"/>
              </a:rPr>
              <a:t>useradd</a:t>
            </a:r>
            <a:r>
              <a:rPr lang="en-US" altLang="zh-CN" b="1" dirty="0" smtClean="0">
                <a:solidFill>
                  <a:srgbClr val="003399"/>
                </a:solidFill>
                <a:cs typeface="Arial" panose="020B0604020202020204" pitchFamily="34" charset="0"/>
              </a:rPr>
              <a:t> [</a:t>
            </a:r>
            <a:r>
              <a:rPr lang="zh-CN" altLang="en-US" b="1" dirty="0" smtClean="0">
                <a:solidFill>
                  <a:srgbClr val="003399"/>
                </a:solidFill>
                <a:cs typeface="Arial" panose="020B0604020202020204" pitchFamily="34" charset="0"/>
              </a:rPr>
              <a:t>选项</a:t>
            </a:r>
            <a:r>
              <a:rPr lang="en-US" altLang="zh-CN" b="1" dirty="0" smtClean="0">
                <a:solidFill>
                  <a:srgbClr val="003399"/>
                </a:solidFill>
                <a:cs typeface="Arial" panose="020B0604020202020204" pitchFamily="34" charset="0"/>
              </a:rPr>
              <a:t>] </a:t>
            </a:r>
            <a:r>
              <a:rPr lang="zh-CN" altLang="en-US" b="1" dirty="0" smtClean="0">
                <a:solidFill>
                  <a:srgbClr val="003399"/>
                </a:solidFill>
                <a:cs typeface="Arial" panose="020B0604020202020204" pitchFamily="34" charset="0"/>
              </a:rPr>
              <a:t>用户名</a:t>
            </a:r>
            <a:r>
              <a:rPr lang="zh-CN" altLang="en-US" b="1" dirty="0" smtClean="0">
                <a:cs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cs typeface="Arial" panose="020B0604020202020204" pitchFamily="34" charset="0"/>
              </a:rPr>
              <a:t>功能：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cs typeface="Arial" panose="020B0604020202020204" pitchFamily="34" charset="0"/>
              </a:rPr>
              <a:t>1</a:t>
            </a:r>
            <a:r>
              <a:rPr lang="zh-CN" altLang="en-US" b="1" dirty="0" smtClean="0">
                <a:cs typeface="Arial" panose="020B0604020202020204" pitchFamily="34" charset="0"/>
              </a:rPr>
              <a:t>）在 </a:t>
            </a:r>
            <a:r>
              <a:rPr lang="en-US" altLang="zh-CN" b="1" dirty="0" smtClean="0">
                <a:cs typeface="Arial" panose="020B0604020202020204" pitchFamily="34" charset="0"/>
              </a:rPr>
              <a:t>/</a:t>
            </a:r>
            <a:r>
              <a:rPr lang="en-US" altLang="zh-CN" b="1" dirty="0" err="1" smtClean="0">
                <a:cs typeface="Arial" panose="020B0604020202020204" pitchFamily="34" charset="0"/>
              </a:rPr>
              <a:t>etc</a:t>
            </a:r>
            <a:r>
              <a:rPr lang="en-US" altLang="zh-CN" b="1" dirty="0" smtClean="0">
                <a:cs typeface="Arial" panose="020B0604020202020204" pitchFamily="34" charset="0"/>
              </a:rPr>
              <a:t>/</a:t>
            </a:r>
            <a:r>
              <a:rPr lang="en-US" altLang="zh-CN" b="1" dirty="0" err="1" smtClean="0">
                <a:cs typeface="Arial" panose="020B0604020202020204" pitchFamily="34" charset="0"/>
              </a:rPr>
              <a:t>passwd</a:t>
            </a:r>
            <a:r>
              <a:rPr lang="en-US" altLang="zh-CN" b="1" dirty="0" smtClean="0">
                <a:cs typeface="Arial" panose="020B0604020202020204" pitchFamily="34" charset="0"/>
              </a:rPr>
              <a:t> </a:t>
            </a:r>
            <a:r>
              <a:rPr lang="zh-CN" altLang="en-US" b="1" dirty="0" smtClean="0">
                <a:cs typeface="Arial" panose="020B0604020202020204" pitchFamily="34" charset="0"/>
              </a:rPr>
              <a:t>文件中增添了一行记录；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cs typeface="Arial" panose="020B0604020202020204" pitchFamily="34" charset="0"/>
              </a:rPr>
              <a:t>2</a:t>
            </a:r>
            <a:r>
              <a:rPr lang="zh-CN" altLang="en-US" b="1" dirty="0" smtClean="0">
                <a:cs typeface="Arial" panose="020B0604020202020204" pitchFamily="34" charset="0"/>
              </a:rPr>
              <a:t>）在 </a:t>
            </a:r>
            <a:r>
              <a:rPr lang="en-US" altLang="zh-CN" b="1" dirty="0" smtClean="0">
                <a:cs typeface="Arial" panose="020B0604020202020204" pitchFamily="34" charset="0"/>
              </a:rPr>
              <a:t>/home </a:t>
            </a:r>
            <a:r>
              <a:rPr lang="zh-CN" altLang="en-US" b="1" dirty="0" smtClean="0">
                <a:cs typeface="Arial" panose="020B0604020202020204" pitchFamily="34" charset="0"/>
              </a:rPr>
              <a:t>目录下创建新用户的主目录。</a:t>
            </a:r>
          </a:p>
        </p:txBody>
      </p:sp>
    </p:spTree>
    <p:extLst>
      <p:ext uri="{BB962C8B-B14F-4D97-AF65-F5344CB8AC3E}">
        <p14:creationId xmlns:p14="http://schemas.microsoft.com/office/powerpoint/2010/main" xmlns="" val="10585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8541" y="566609"/>
            <a:ext cx="99228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/>
              <a:t>u</a:t>
            </a:r>
            <a:r>
              <a:rPr lang="en-US" altLang="zh-CN" sz="2400" b="1" dirty="0" err="1" smtClean="0"/>
              <a:t>seradd</a:t>
            </a:r>
            <a:r>
              <a:rPr lang="zh-CN" altLang="en-US" sz="2400" b="1" dirty="0" smtClean="0"/>
              <a:t>命令常用选项</a:t>
            </a:r>
            <a:r>
              <a:rPr lang="en-US" altLang="zh-CN" sz="24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-</a:t>
            </a:r>
            <a:r>
              <a:rPr lang="zh-CN" altLang="en-US" sz="2400" b="1" dirty="0"/>
              <a:t>d	指定用户的家目录（默认为/home/username）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-e	账户的到期时间，格式为YYYY-MM-DD.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-u	指定该用户的默认UID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-g	指定一个初始的用户基本组（必须已存在）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-G	指定一个或多个扩展用户组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-N	不创建与用户同名的基本用户组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-s	指定该用户的默认Shell解释器</a:t>
            </a:r>
          </a:p>
        </p:txBody>
      </p:sp>
    </p:spTree>
    <p:extLst>
      <p:ext uri="{BB962C8B-B14F-4D97-AF65-F5344CB8AC3E}">
        <p14:creationId xmlns:p14="http://schemas.microsoft.com/office/powerpoint/2010/main" xmlns="" val="36543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39028" y="679018"/>
            <a:ext cx="10757647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   </a:t>
            </a:r>
            <a:r>
              <a:rPr lang="zh-CN" altLang="zh-CN" sz="2400" b="1" kern="100" dirty="0" smtClean="0">
                <a:cs typeface="Times New Roman" panose="02020603050405020304" pitchFamily="18" charset="0"/>
              </a:rPr>
              <a:t>例：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创建一个名为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student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的用户，主目录放在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/opt/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目录中，并指定登录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Shell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为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/</a:t>
            </a:r>
            <a:r>
              <a:rPr lang="en-US" altLang="zh-CN" sz="2400" b="1" kern="100" dirty="0" err="1">
                <a:cs typeface="Times New Roman" panose="02020603050405020304" pitchFamily="18" charset="0"/>
              </a:rPr>
              <a:t>sbin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/</a:t>
            </a:r>
            <a:r>
              <a:rPr lang="en-US" altLang="zh-CN" sz="2400" b="1" kern="100" dirty="0" err="1">
                <a:cs typeface="Times New Roman" panose="02020603050405020304" pitchFamily="18" charset="0"/>
              </a:rPr>
              <a:t>nologin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UID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设置为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6666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# </a:t>
            </a:r>
            <a:r>
              <a:rPr lang="en-US" altLang="zh-CN" sz="2200" b="1" kern="100" dirty="0" err="1">
                <a:cs typeface="Times New Roman" panose="02020603050405020304" pitchFamily="18" charset="0"/>
              </a:rPr>
              <a:t>useradd</a:t>
            </a:r>
            <a:r>
              <a:rPr lang="en-US" altLang="zh-CN" sz="2200" b="1" kern="100" dirty="0">
                <a:cs typeface="Times New Roman" panose="02020603050405020304" pitchFamily="18" charset="0"/>
              </a:rPr>
              <a:t> -d /opt/student -u 6666 -s /</a:t>
            </a:r>
            <a:r>
              <a:rPr lang="en-US" altLang="zh-CN" sz="2200" b="1" kern="100" dirty="0" err="1">
                <a:cs typeface="Times New Roman" panose="02020603050405020304" pitchFamily="18" charset="0"/>
              </a:rPr>
              <a:t>sbin</a:t>
            </a:r>
            <a:r>
              <a:rPr lang="en-US" altLang="zh-CN" sz="2200" b="1" kern="100" dirty="0">
                <a:cs typeface="Times New Roman" panose="02020603050405020304" pitchFamily="18" charset="0"/>
              </a:rPr>
              <a:t>/</a:t>
            </a:r>
            <a:r>
              <a:rPr lang="en-US" altLang="zh-CN" sz="2200" b="1" kern="100" dirty="0" err="1">
                <a:cs typeface="Times New Roman" panose="02020603050405020304" pitchFamily="18" charset="0"/>
              </a:rPr>
              <a:t>nologin</a:t>
            </a:r>
            <a:r>
              <a:rPr lang="en-US" altLang="zh-CN" sz="2200" b="1" kern="100" dirty="0">
                <a:cs typeface="Times New Roman" panose="02020603050405020304" pitchFamily="18" charset="0"/>
              </a:rPr>
              <a:t> student</a:t>
            </a:r>
            <a:endParaRPr lang="zh-CN" altLang="zh-CN" sz="22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# </a:t>
            </a:r>
            <a:r>
              <a:rPr lang="en-US" altLang="zh-CN" sz="2200" b="1" kern="100" dirty="0">
                <a:cs typeface="Times New Roman" panose="02020603050405020304" pitchFamily="18" charset="0"/>
              </a:rPr>
              <a:t>id student</a:t>
            </a:r>
            <a:endParaRPr lang="zh-CN" altLang="zh-CN" sz="2200" b="1" kern="1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kern="100" dirty="0" smtClean="0">
                <a:cs typeface="Times New Roman" panose="02020603050405020304" pitchFamily="18" charset="0"/>
              </a:rPr>
              <a:t>   </a:t>
            </a:r>
            <a:r>
              <a:rPr lang="en-US" altLang="zh-CN" sz="2200" b="1" kern="100" dirty="0" err="1" smtClean="0">
                <a:cs typeface="Times New Roman" panose="02020603050405020304" pitchFamily="18" charset="0"/>
              </a:rPr>
              <a:t>uid</a:t>
            </a:r>
            <a:r>
              <a:rPr lang="en-US" altLang="zh-CN" sz="2200" b="1" kern="100" dirty="0" smtClean="0">
                <a:cs typeface="Times New Roman" panose="02020603050405020304" pitchFamily="18" charset="0"/>
              </a:rPr>
              <a:t>=6666(student</a:t>
            </a:r>
            <a:r>
              <a:rPr lang="en-US" altLang="zh-CN" sz="2200" b="1" kern="100" dirty="0">
                <a:cs typeface="Times New Roman" panose="02020603050405020304" pitchFamily="18" charset="0"/>
              </a:rPr>
              <a:t>) </a:t>
            </a:r>
            <a:r>
              <a:rPr lang="en-US" altLang="zh-CN" sz="2200" b="1" kern="100" dirty="0" err="1">
                <a:cs typeface="Times New Roman" panose="02020603050405020304" pitchFamily="18" charset="0"/>
              </a:rPr>
              <a:t>gid</a:t>
            </a:r>
            <a:r>
              <a:rPr lang="en-US" altLang="zh-CN" sz="2200" b="1" kern="100" dirty="0">
                <a:cs typeface="Times New Roman" panose="02020603050405020304" pitchFamily="18" charset="0"/>
              </a:rPr>
              <a:t>=6666(student) groups=6666(student)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xmlns="" val="37786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686"/>
            <a:ext cx="12192000" cy="679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3" y="0"/>
            <a:ext cx="10294937" cy="76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39028" y="679018"/>
            <a:ext cx="10757647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2. </a:t>
            </a:r>
            <a:r>
              <a:rPr lang="zh-CN" altLang="en-US" sz="2400" b="1" kern="100" dirty="0" smtClean="0">
                <a:cs typeface="Times New Roman" panose="02020603050405020304" pitchFamily="18" charset="0"/>
              </a:rPr>
              <a:t>设置或修改用户口令</a:t>
            </a:r>
            <a:r>
              <a:rPr lang="en-US" altLang="zh-CN" sz="2400" b="1" kern="100" smtClean="0">
                <a:cs typeface="Times New Roman" panose="02020603050405020304" pitchFamily="18" charset="0"/>
              </a:rPr>
              <a:t>——</a:t>
            </a:r>
            <a:r>
              <a:rPr lang="en-US" altLang="zh-CN" sz="2400" b="1" kern="100" smtClean="0">
                <a:cs typeface="Times New Roman" panose="02020603050405020304" pitchFamily="18" charset="0"/>
              </a:rPr>
              <a:t>passwd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 smtClean="0">
                <a:cs typeface="Times New Roman" panose="02020603050405020304" pitchFamily="18" charset="0"/>
              </a:rPr>
              <a:t>在</a:t>
            </a:r>
            <a:r>
              <a:rPr lang="en-US" altLang="zh-CN" sz="2400" b="1" kern="100" smtClean="0"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smtClean="0">
                <a:cs typeface="Times New Roman" panose="02020603050405020304" pitchFamily="18" charset="0"/>
              </a:rPr>
              <a:t>中对于新创建的用户，在没有设置口令的情况下，账户是锁定状态的，此时用户的账户无法登录系统，可以使用</a:t>
            </a:r>
            <a:r>
              <a:rPr lang="en-US" altLang="zh-CN" sz="2400" b="1" kern="100" smtClean="0">
                <a:cs typeface="Times New Roman" panose="02020603050405020304" pitchFamily="18" charset="0"/>
              </a:rPr>
              <a:t>passwd</a:t>
            </a:r>
            <a:r>
              <a:rPr lang="zh-CN" altLang="en-US" sz="2400" b="1" kern="100" smtClean="0">
                <a:cs typeface="Times New Roman" panose="02020603050405020304" pitchFamily="18" charset="0"/>
              </a:rPr>
              <a:t>命令实现用户口令的管理。</a:t>
            </a:r>
            <a:endParaRPr lang="en-US" altLang="zh-CN" sz="2400" b="1" kern="100" smtClean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zh-CN" altLang="en-US" sz="2200" b="1" dirty="0"/>
          </a:p>
        </p:txBody>
      </p:sp>
      <p:sp>
        <p:nvSpPr>
          <p:cNvPr id="4" name="矩形 3"/>
          <p:cNvSpPr/>
          <p:nvPr/>
        </p:nvSpPr>
        <p:spPr>
          <a:xfrm>
            <a:off x="895574" y="2392149"/>
            <a:ext cx="97076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语法：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    </a:t>
            </a:r>
            <a:r>
              <a:rPr lang="en-US" altLang="zh-CN" sz="2400" b="1" dirty="0" err="1">
                <a:solidFill>
                  <a:srgbClr val="003399"/>
                </a:solidFill>
                <a:cs typeface="Arial" panose="020B0604020202020204" pitchFamily="34" charset="0"/>
              </a:rPr>
              <a:t>passwd</a:t>
            </a: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 [</a:t>
            </a:r>
            <a:r>
              <a:rPr lang="zh-CN" altLang="en-US" sz="2400" b="1" dirty="0">
                <a:solidFill>
                  <a:srgbClr val="003399"/>
                </a:solidFill>
                <a:cs typeface="Arial" panose="020B0604020202020204" pitchFamily="34" charset="0"/>
              </a:rPr>
              <a:t>选项</a:t>
            </a: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] [</a:t>
            </a:r>
            <a:r>
              <a:rPr lang="zh-CN" altLang="en-US" sz="2400" b="1" dirty="0">
                <a:solidFill>
                  <a:srgbClr val="003399"/>
                </a:solidFill>
                <a:cs typeface="Arial" panose="020B0604020202020204" pitchFamily="34" charset="0"/>
              </a:rPr>
              <a:t>用户名</a:t>
            </a: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选项：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cs typeface="Arial" panose="020B0604020202020204" pitchFamily="34" charset="0"/>
              </a:rPr>
              <a:t>-l</a:t>
            </a:r>
            <a:r>
              <a:rPr lang="zh-CN" altLang="en-US" sz="2400" b="1" dirty="0">
                <a:cs typeface="Arial" panose="020B0604020202020204" pitchFamily="34" charset="0"/>
              </a:rPr>
              <a:t>：锁定账号的口令。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cs typeface="Arial" panose="020B0604020202020204" pitchFamily="34" charset="0"/>
              </a:rPr>
              <a:t>-u</a:t>
            </a:r>
            <a:r>
              <a:rPr lang="zh-CN" altLang="en-US" sz="2400" b="1" dirty="0">
                <a:cs typeface="Arial" panose="020B0604020202020204" pitchFamily="34" charset="0"/>
              </a:rPr>
              <a:t>：解除锁定账号的口令。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cs typeface="Arial" panose="020B0604020202020204" pitchFamily="34" charset="0"/>
              </a:rPr>
              <a:t>-d</a:t>
            </a:r>
            <a:r>
              <a:rPr lang="zh-CN" altLang="en-US" sz="2400" b="1" dirty="0">
                <a:cs typeface="Arial" panose="020B0604020202020204" pitchFamily="34" charset="0"/>
              </a:rPr>
              <a:t>：删除指定账号的口令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cs typeface="Arial" panose="020B0604020202020204" pitchFamily="34" charset="0"/>
              </a:rPr>
              <a:t>-S</a:t>
            </a:r>
            <a:r>
              <a:rPr lang="zh-CN" altLang="en-US" sz="2400" b="1" dirty="0">
                <a:cs typeface="Arial" panose="020B0604020202020204" pitchFamily="34" charset="0"/>
              </a:rPr>
              <a:t>：查询指定用户账号的状态。</a:t>
            </a:r>
          </a:p>
        </p:txBody>
      </p:sp>
    </p:spTree>
    <p:extLst>
      <p:ext uri="{BB962C8B-B14F-4D97-AF65-F5344CB8AC3E}">
        <p14:creationId xmlns:p14="http://schemas.microsoft.com/office/powerpoint/2010/main" xmlns="" val="48262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9955" y="565997"/>
            <a:ext cx="10693758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zh-CN" sz="2800" b="1" kern="100" dirty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【单元导读】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管理系统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中的用户和组账号是系统管理员的主要任务之一，包括为新用户创建账号，指定主目录、创建组账号以使为同类型的用户授予相同的权限以及修改、删除用户与组账号等操作。本单元主要介绍如何利用命令行方式来管理用户和组账号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b="1" kern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743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8893" y="628657"/>
            <a:ext cx="1090108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例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2-2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：为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student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用户设置初始口令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# </a:t>
            </a:r>
            <a:r>
              <a:rPr lang="en-US" altLang="zh-CN" sz="2200" b="1" kern="100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passwd</a:t>
            </a:r>
            <a:r>
              <a:rPr lang="en-US" altLang="zh-CN" sz="2200" b="1" kern="1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student</a:t>
            </a:r>
            <a:endParaRPr lang="zh-CN" altLang="zh-CN" sz="2200" b="1" kern="10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2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Changing password for user student.</a:t>
            </a:r>
            <a:endParaRPr lang="zh-CN" altLang="zh-CN" sz="2200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2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New password: 			</a:t>
            </a:r>
            <a:r>
              <a:rPr lang="en-US" altLang="zh-CN" sz="22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//</a:t>
            </a:r>
            <a:r>
              <a:rPr lang="zh-CN" altLang="zh-CN" sz="22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输入新密码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22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Retype new password: 		</a:t>
            </a:r>
            <a:r>
              <a:rPr lang="en-US" altLang="zh-CN" sz="22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2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输入</a:t>
            </a:r>
            <a:r>
              <a:rPr lang="zh-CN" altLang="zh-CN" sz="22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效验</a:t>
            </a:r>
            <a:r>
              <a:rPr lang="zh-CN" altLang="zh-CN" sz="22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密码，两次密码要求一致</a:t>
            </a:r>
          </a:p>
          <a:p>
            <a:pPr>
              <a:lnSpc>
                <a:spcPct val="150000"/>
              </a:lnSpc>
            </a:pPr>
            <a:r>
              <a:rPr lang="en-US" altLang="zh-CN" sz="22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200" kern="1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passwd</a:t>
            </a:r>
            <a:r>
              <a:rPr lang="en-US" altLang="zh-CN" sz="22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: all authentication tokens updated </a:t>
            </a:r>
            <a:r>
              <a:rPr lang="en-US" altLang="zh-CN" sz="2200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successfully</a:t>
            </a:r>
            <a:r>
              <a:rPr lang="en-US" altLang="zh-CN" sz="22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.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80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54181" y="401691"/>
            <a:ext cx="105424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cs typeface="Arial" panose="020B0604020202020204" pitchFamily="34" charset="0"/>
              </a:rPr>
              <a:t>3. </a:t>
            </a:r>
            <a:r>
              <a:rPr lang="zh-CN" altLang="en-US" sz="2400" b="1" dirty="0" smtClean="0">
                <a:cs typeface="Arial" panose="020B0604020202020204" pitchFamily="34" charset="0"/>
              </a:rPr>
              <a:t>设置用户账号属性</a:t>
            </a:r>
            <a:r>
              <a:rPr lang="en-US" altLang="zh-CN" sz="2400" b="1" smtClean="0">
                <a:cs typeface="Arial" panose="020B0604020202020204" pitchFamily="34" charset="0"/>
              </a:rPr>
              <a:t>——</a:t>
            </a:r>
            <a:r>
              <a:rPr lang="en-US" altLang="zh-CN" sz="2400" b="1" smtClean="0">
                <a:cs typeface="Arial" panose="020B0604020202020204" pitchFamily="34" charset="0"/>
              </a:rPr>
              <a:t>usermod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b="1" smtClean="0">
                <a:cs typeface="Arial" panose="020B0604020202020204" pitchFamily="34" charset="0"/>
              </a:rPr>
              <a:t>该命令只能由</a:t>
            </a:r>
            <a:r>
              <a:rPr lang="en-US" altLang="zh-CN" sz="2400" b="1" smtClean="0">
                <a:cs typeface="Arial" panose="020B0604020202020204" pitchFamily="34" charset="0"/>
              </a:rPr>
              <a:t>root</a:t>
            </a:r>
            <a:r>
              <a:rPr lang="zh-CN" altLang="en-US" sz="2400" b="1" smtClean="0">
                <a:cs typeface="Arial" panose="020B0604020202020204" pitchFamily="34" charset="0"/>
              </a:rPr>
              <a:t>用户使用。</a:t>
            </a:r>
            <a:endParaRPr lang="en-US" altLang="zh-CN" sz="2400" b="1" dirty="0" smtClean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cs typeface="Arial" panose="020B0604020202020204" pitchFamily="34" charset="0"/>
              </a:rPr>
              <a:t>语法</a:t>
            </a:r>
            <a:r>
              <a:rPr lang="zh-CN" altLang="en-US" sz="2400" b="1" dirty="0">
                <a:cs typeface="Arial" panose="020B0604020202020204" pitchFamily="34" charset="0"/>
              </a:rPr>
              <a:t>：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003399"/>
                </a:solidFill>
                <a:cs typeface="Arial" panose="020B0604020202020204" pitchFamily="34" charset="0"/>
              </a:rPr>
              <a:t>usermod</a:t>
            </a: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 [</a:t>
            </a:r>
            <a:r>
              <a:rPr lang="zh-CN" altLang="en-US" sz="2400" b="1" dirty="0">
                <a:solidFill>
                  <a:srgbClr val="003399"/>
                </a:solidFill>
                <a:cs typeface="Arial" panose="020B0604020202020204" pitchFamily="34" charset="0"/>
              </a:rPr>
              <a:t>选项</a:t>
            </a: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] </a:t>
            </a:r>
            <a:r>
              <a:rPr lang="zh-CN" altLang="en-US" sz="2400" b="1" dirty="0">
                <a:solidFill>
                  <a:srgbClr val="003399"/>
                </a:solidFill>
                <a:cs typeface="Arial" panose="020B0604020202020204" pitchFamily="34" charset="0"/>
              </a:rPr>
              <a:t>用户帐号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功能：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修改用户帐号的各种属性。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选项：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b="1" dirty="0">
                <a:cs typeface="Arial" panose="020B0604020202020204" pitchFamily="34" charset="0"/>
              </a:rPr>
              <a:t>-l &lt;</a:t>
            </a:r>
            <a:r>
              <a:rPr lang="zh-CN" altLang="en-US" sz="2400" b="1" dirty="0">
                <a:cs typeface="Arial" panose="020B0604020202020204" pitchFamily="34" charset="0"/>
              </a:rPr>
              <a:t>新帐号名</a:t>
            </a:r>
            <a:r>
              <a:rPr lang="en-US" altLang="zh-CN" sz="2400" b="1" dirty="0">
                <a:cs typeface="Arial" panose="020B0604020202020204" pitchFamily="34" charset="0"/>
              </a:rPr>
              <a:t>&gt; 	</a:t>
            </a:r>
            <a:r>
              <a:rPr lang="zh-CN" altLang="en-US" sz="2400" b="1" dirty="0">
                <a:cs typeface="Arial" panose="020B0604020202020204" pitchFamily="34" charset="0"/>
              </a:rPr>
              <a:t>修改用户帐号的名称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b="1" dirty="0">
                <a:cs typeface="Arial" panose="020B0604020202020204" pitchFamily="34" charset="0"/>
              </a:rPr>
              <a:t>-L		</a:t>
            </a:r>
            <a:r>
              <a:rPr lang="zh-CN" altLang="en-US" sz="2400" b="1" dirty="0">
                <a:cs typeface="Arial" panose="020B0604020202020204" pitchFamily="34" charset="0"/>
              </a:rPr>
              <a:t>锁定帐户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b="1" dirty="0">
                <a:cs typeface="Arial" panose="020B0604020202020204" pitchFamily="34" charset="0"/>
              </a:rPr>
              <a:t>-U		</a:t>
            </a:r>
            <a:r>
              <a:rPr lang="zh-CN" altLang="en-US" sz="2400" b="1" dirty="0">
                <a:cs typeface="Arial" panose="020B0604020202020204" pitchFamily="34" charset="0"/>
              </a:rPr>
              <a:t>解锁</a:t>
            </a:r>
            <a:r>
              <a:rPr lang="zh-CN" altLang="en-US" sz="2400" b="1" dirty="0" smtClean="0">
                <a:cs typeface="Arial" panose="020B0604020202020204" pitchFamily="34" charset="0"/>
              </a:rPr>
              <a:t>帐户</a:t>
            </a:r>
            <a:endParaRPr lang="zh-CN" alt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08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93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54181" y="401691"/>
            <a:ext cx="105424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cs typeface="Arial" panose="020B0604020202020204" pitchFamily="34" charset="0"/>
              </a:rPr>
              <a:t>4. </a:t>
            </a:r>
            <a:r>
              <a:rPr lang="zh-CN" altLang="en-US" sz="2400" b="1" dirty="0" smtClean="0">
                <a:cs typeface="Arial" panose="020B0604020202020204" pitchFamily="34" charset="0"/>
              </a:rPr>
              <a:t>删除用户账户</a:t>
            </a:r>
            <a:r>
              <a:rPr lang="en-US" altLang="zh-CN" sz="2400" b="1" dirty="0" smtClean="0">
                <a:cs typeface="Arial" panose="020B0604020202020204" pitchFamily="34" charset="0"/>
              </a:rPr>
              <a:t>——</a:t>
            </a:r>
            <a:r>
              <a:rPr lang="en-US" altLang="zh-CN" sz="2400" b="1" dirty="0" err="1" smtClean="0">
                <a:cs typeface="Arial" panose="020B0604020202020204" pitchFamily="34" charset="0"/>
              </a:rPr>
              <a:t>userdel</a:t>
            </a:r>
            <a:endParaRPr lang="en-US" altLang="zh-CN" sz="2400" b="1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语法：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    </a:t>
            </a:r>
            <a:r>
              <a:rPr lang="en-US" altLang="zh-CN" sz="2400" b="1" dirty="0" err="1">
                <a:solidFill>
                  <a:srgbClr val="003399"/>
                </a:solidFill>
                <a:cs typeface="Arial" panose="020B0604020202020204" pitchFamily="34" charset="0"/>
              </a:rPr>
              <a:t>userdel</a:t>
            </a: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 [-r][</a:t>
            </a:r>
            <a:r>
              <a:rPr lang="zh-CN" altLang="en-US" sz="2400" b="1" dirty="0">
                <a:solidFill>
                  <a:srgbClr val="003399"/>
                </a:solidFill>
                <a:cs typeface="Arial" panose="020B0604020202020204" pitchFamily="34" charset="0"/>
              </a:rPr>
              <a:t>用户账号</a:t>
            </a: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功能：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删除指定的用户账号。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说明：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cs typeface="Arial" panose="020B0604020202020204" pitchFamily="34" charset="0"/>
              </a:rPr>
              <a:t>-f 		</a:t>
            </a:r>
            <a:r>
              <a:rPr lang="zh-CN" altLang="en-US" sz="2400" b="1" dirty="0" smtClean="0">
                <a:cs typeface="Arial" panose="020B0604020202020204" pitchFamily="34" charset="0"/>
              </a:rPr>
              <a:t>强制删除用户。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cs typeface="Arial" panose="020B0604020202020204" pitchFamily="34" charset="0"/>
              </a:rPr>
              <a:t>-r		</a:t>
            </a:r>
            <a:r>
              <a:rPr lang="zh-CN" altLang="en-US" sz="2400" b="1" dirty="0" smtClean="0">
                <a:cs typeface="Arial" panose="020B0604020202020204" pitchFamily="34" charset="0"/>
              </a:rPr>
              <a:t>同时删除用户及用户目录</a:t>
            </a:r>
            <a:endParaRPr lang="zh-CN" alt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09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3237" r="11883" b="390"/>
          <a:stretch>
            <a:fillRect/>
          </a:stretch>
        </p:blipFill>
        <p:spPr bwMode="auto">
          <a:xfrm>
            <a:off x="0" y="-54808"/>
            <a:ext cx="12192000" cy="691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4181" y="401691"/>
            <a:ext cx="1054249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smtClean="0">
                <a:cs typeface="Arial" panose="020B0604020202020204" pitchFamily="34" charset="0"/>
              </a:rPr>
              <a:t>5. </a:t>
            </a:r>
            <a:r>
              <a:rPr lang="zh-CN" altLang="en-US" sz="2400" b="1" smtClean="0">
                <a:cs typeface="Arial" panose="020B0604020202020204" pitchFamily="34" charset="0"/>
              </a:rPr>
              <a:t>切换用户身份</a:t>
            </a:r>
            <a:r>
              <a:rPr lang="en-US" altLang="zh-CN" sz="2400" b="1" smtClean="0">
                <a:cs typeface="Arial" panose="020B0604020202020204" pitchFamily="34" charset="0"/>
              </a:rPr>
              <a:t>——su</a:t>
            </a:r>
            <a:endParaRPr lang="en-US" altLang="zh-CN" sz="2400" b="1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语法：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b="1">
                <a:solidFill>
                  <a:srgbClr val="003399"/>
                </a:solidFill>
                <a:cs typeface="Arial" panose="020B0604020202020204" pitchFamily="34" charset="0"/>
              </a:rPr>
              <a:t>    </a:t>
            </a:r>
            <a:r>
              <a:rPr lang="en-US" altLang="zh-CN" sz="2400" b="1" smtClean="0">
                <a:solidFill>
                  <a:srgbClr val="003399"/>
                </a:solidFill>
                <a:cs typeface="Arial" panose="020B0604020202020204" pitchFamily="34" charset="0"/>
              </a:rPr>
              <a:t>su [-][</a:t>
            </a:r>
            <a:r>
              <a:rPr lang="zh-CN" altLang="en-US" sz="2400" b="1" dirty="0">
                <a:solidFill>
                  <a:srgbClr val="003399"/>
                </a:solidFill>
                <a:cs typeface="Arial" panose="020B0604020202020204" pitchFamily="34" charset="0"/>
              </a:rPr>
              <a:t>用户账号</a:t>
            </a: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功能：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smtClean="0">
                <a:cs typeface="Arial" panose="020B0604020202020204" pitchFamily="34" charset="0"/>
              </a:rPr>
              <a:t>切</a:t>
            </a:r>
            <a:r>
              <a:rPr lang="zh-CN" altLang="en-US" sz="2400" b="1" smtClean="0">
                <a:cs typeface="Arial" panose="020B0604020202020204" pitchFamily="34" charset="0"/>
              </a:rPr>
              <a:t>换到</a:t>
            </a:r>
            <a:r>
              <a:rPr lang="zh-CN" altLang="en-US" sz="2400" b="1" smtClean="0">
                <a:cs typeface="Arial" panose="020B0604020202020204" pitchFamily="34" charset="0"/>
              </a:rPr>
              <a:t>指</a:t>
            </a:r>
            <a:r>
              <a:rPr lang="zh-CN" altLang="en-US" sz="2400" b="1" dirty="0">
                <a:cs typeface="Arial" panose="020B0604020202020204" pitchFamily="34" charset="0"/>
              </a:rPr>
              <a:t>定的用户账</a:t>
            </a:r>
            <a:r>
              <a:rPr lang="zh-CN" altLang="en-US" sz="2400" b="1">
                <a:cs typeface="Arial" panose="020B0604020202020204" pitchFamily="34" charset="0"/>
              </a:rPr>
              <a:t>号</a:t>
            </a:r>
            <a:r>
              <a:rPr lang="zh-CN" altLang="en-US" sz="2400" b="1" smtClean="0">
                <a:cs typeface="Arial" panose="020B0604020202020204" pitchFamily="34" charset="0"/>
              </a:rPr>
              <a:t>。（若缺省用户名，则切换到</a:t>
            </a:r>
            <a:r>
              <a:rPr lang="en-US" altLang="zh-CN" sz="2400" b="1" smtClean="0">
                <a:cs typeface="Arial" panose="020B0604020202020204" pitchFamily="34" charset="0"/>
              </a:rPr>
              <a:t>root</a:t>
            </a:r>
            <a:r>
              <a:rPr lang="zh-CN" altLang="en-US" sz="2400" b="1" smtClean="0">
                <a:cs typeface="Arial" panose="020B0604020202020204" pitchFamily="34" charset="0"/>
              </a:rPr>
              <a:t>用户</a:t>
            </a:r>
            <a:r>
              <a:rPr lang="en-US" altLang="zh-CN" sz="2400" b="1" smtClean="0">
                <a:cs typeface="Arial" panose="020B0604020202020204" pitchFamily="34" charset="0"/>
              </a:rPr>
              <a:t>)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说</a:t>
            </a:r>
            <a:r>
              <a:rPr lang="zh-CN" altLang="en-US" sz="2400" b="1">
                <a:cs typeface="Arial" panose="020B0604020202020204" pitchFamily="34" charset="0"/>
              </a:rPr>
              <a:t>明</a:t>
            </a:r>
            <a:r>
              <a:rPr lang="zh-CN" altLang="en-US" sz="2400" b="1" smtClean="0">
                <a:cs typeface="Arial" panose="020B0604020202020204" pitchFamily="34" charset="0"/>
              </a:rPr>
              <a:t>：</a:t>
            </a:r>
            <a:endParaRPr lang="en-US" altLang="zh-CN" sz="2400" b="1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smtClean="0">
                <a:cs typeface="Arial" panose="020B0604020202020204" pitchFamily="34" charset="0"/>
              </a:rPr>
              <a:t>root</a:t>
            </a:r>
            <a:r>
              <a:rPr lang="zh-CN" altLang="en-US" sz="2400" b="1" smtClean="0">
                <a:cs typeface="Arial" panose="020B0604020202020204" pitchFamily="34" charset="0"/>
              </a:rPr>
              <a:t>用户切换为普通用户时不需要输入口令，普通用户切换到其他用户时需要输入被转换用户的口令，切换之后就拥有该用户的权限，执行</a:t>
            </a:r>
            <a:r>
              <a:rPr lang="en-US" altLang="zh-CN" sz="2400" b="1" smtClean="0">
                <a:solidFill>
                  <a:srgbClr val="0053A3"/>
                </a:solidFill>
                <a:cs typeface="Arial" panose="020B0604020202020204" pitchFamily="34" charset="0"/>
              </a:rPr>
              <a:t>exit</a:t>
            </a:r>
            <a:r>
              <a:rPr lang="zh-CN" altLang="en-US" sz="2400" b="1" smtClean="0">
                <a:solidFill>
                  <a:srgbClr val="0053A3"/>
                </a:solidFill>
                <a:cs typeface="Arial" panose="020B0604020202020204" pitchFamily="34" charset="0"/>
              </a:rPr>
              <a:t>命令可以返回到原来的用户身份</a:t>
            </a:r>
            <a:r>
              <a:rPr lang="zh-CN" altLang="en-US" sz="2400" b="1" smtClean="0">
                <a:cs typeface="Arial" panose="020B0604020202020204" pitchFamily="34" charset="0"/>
              </a:rPr>
              <a:t>。</a:t>
            </a:r>
            <a:endParaRPr lang="en-US" altLang="zh-CN" sz="2400" b="1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cs typeface="Arial" panose="020B0604020202020204" pitchFamily="34" charset="0"/>
              </a:rPr>
              <a:t>如</a:t>
            </a:r>
            <a:r>
              <a:rPr lang="zh-CN" altLang="en-US" sz="2400" b="1" smtClean="0">
                <a:cs typeface="Arial" panose="020B0604020202020204" pitchFamily="34" charset="0"/>
              </a:rPr>
              <a:t>果使用</a:t>
            </a:r>
            <a:r>
              <a:rPr lang="en-US" altLang="zh-CN" sz="2400" b="1" smtClean="0">
                <a:cs typeface="Arial" panose="020B0604020202020204" pitchFamily="34" charset="0"/>
              </a:rPr>
              <a:t>[-]</a:t>
            </a:r>
            <a:r>
              <a:rPr lang="zh-CN" altLang="en-US" sz="2400" b="1" smtClean="0">
                <a:cs typeface="Arial" panose="020B0604020202020204" pitchFamily="34" charset="0"/>
              </a:rPr>
              <a:t>选项，则用户切换为新用户的同时使用新用户的环境变量。</a:t>
            </a:r>
            <a:endParaRPr lang="en-US" altLang="zh-CN" sz="2400" b="1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54181" y="401691"/>
            <a:ext cx="1054249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cs typeface="Arial" panose="020B0604020202020204" pitchFamily="34" charset="0"/>
              </a:rPr>
              <a:t>2.2.2 </a:t>
            </a:r>
            <a:r>
              <a:rPr lang="zh-CN" altLang="en-US" sz="2400" b="1" dirty="0" smtClean="0">
                <a:cs typeface="Arial" panose="020B0604020202020204" pitchFamily="34" charset="0"/>
              </a:rPr>
              <a:t>组账号管理</a:t>
            </a:r>
            <a:endParaRPr lang="en-US" altLang="zh-CN" sz="2400" b="1" dirty="0" smtClean="0"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cs typeface="Arial" panose="020B0604020202020204" pitchFamily="34" charset="0"/>
              </a:rPr>
              <a:t>创建用户组</a:t>
            </a:r>
            <a:r>
              <a:rPr lang="en-US" altLang="zh-CN" sz="2400" b="1" dirty="0" smtClean="0">
                <a:cs typeface="Arial" panose="020B0604020202020204" pitchFamily="34" charset="0"/>
              </a:rPr>
              <a:t>——</a:t>
            </a:r>
            <a:r>
              <a:rPr lang="en-US" altLang="zh-CN" sz="2400" b="1" dirty="0" err="1" smtClean="0">
                <a:cs typeface="Arial" panose="020B0604020202020204" pitchFamily="34" charset="0"/>
              </a:rPr>
              <a:t>groupadd</a:t>
            </a:r>
            <a:endParaRPr lang="en-US" altLang="zh-CN" sz="2400" b="1" dirty="0" smtClean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语法：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altLang="zh-CN" sz="2400" b="1" dirty="0" err="1">
                <a:solidFill>
                  <a:srgbClr val="003399"/>
                </a:solidFill>
                <a:cs typeface="Times New Roman" panose="02020603050405020304" pitchFamily="18" charset="0"/>
              </a:rPr>
              <a:t>groupadd</a:t>
            </a:r>
            <a:r>
              <a:rPr lang="en-US" altLang="zh-CN" sz="2400" b="1" dirty="0">
                <a:solidFill>
                  <a:srgbClr val="003399"/>
                </a:solidFill>
                <a:cs typeface="Times New Roman" panose="02020603050405020304" pitchFamily="18" charset="0"/>
              </a:rPr>
              <a:t>  [-r]</a:t>
            </a:r>
            <a:r>
              <a:rPr lang="zh-CN" altLang="en-US" sz="2400" b="1" dirty="0">
                <a:solidFill>
                  <a:srgbClr val="003399"/>
                </a:solidFill>
                <a:cs typeface="Times New Roman" panose="02020603050405020304" pitchFamily="18" charset="0"/>
              </a:rPr>
              <a:t>群组名称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cs typeface="Times New Roman" panose="02020603050405020304" pitchFamily="18" charset="0"/>
              </a:rPr>
              <a:t>功能：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b="1" dirty="0">
                <a:cs typeface="Times New Roman" panose="02020603050405020304" pitchFamily="18" charset="0"/>
              </a:rPr>
              <a:t>以</a:t>
            </a:r>
            <a:r>
              <a:rPr lang="zh-CN" altLang="en-US" sz="2400" b="1" dirty="0"/>
              <a:t>指定群组名称来建立新的群组账号。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说明：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b="1" dirty="0" smtClean="0">
                <a:cs typeface="Arial" panose="020B0604020202020204" pitchFamily="34" charset="0"/>
              </a:rPr>
              <a:t>-g  </a:t>
            </a:r>
            <a:r>
              <a:rPr lang="zh-CN" altLang="en-US" sz="2400" b="1" dirty="0" smtClean="0">
                <a:cs typeface="Arial" panose="020B0604020202020204" pitchFamily="34" charset="0"/>
              </a:rPr>
              <a:t>组</a:t>
            </a:r>
            <a:r>
              <a:rPr lang="en-US" altLang="zh-CN" sz="2400" b="1" dirty="0" smtClean="0">
                <a:cs typeface="Arial" panose="020B0604020202020204" pitchFamily="34" charset="0"/>
              </a:rPr>
              <a:t>ID 	</a:t>
            </a:r>
            <a:r>
              <a:rPr lang="zh-CN" altLang="en-US" sz="2400" b="1" dirty="0" smtClean="0">
                <a:cs typeface="Arial" panose="020B0604020202020204" pitchFamily="34" charset="0"/>
              </a:rPr>
              <a:t>用指定的</a:t>
            </a:r>
            <a:r>
              <a:rPr lang="en-US" altLang="zh-CN" sz="2400" b="1" dirty="0" smtClean="0">
                <a:cs typeface="Arial" panose="020B0604020202020204" pitchFamily="34" charset="0"/>
              </a:rPr>
              <a:t>GID</a:t>
            </a:r>
            <a:r>
              <a:rPr lang="zh-CN" altLang="en-US" sz="2400" b="1" dirty="0" smtClean="0">
                <a:cs typeface="Arial" panose="020B0604020202020204" pitchFamily="34" charset="0"/>
              </a:rPr>
              <a:t>号创建用</a:t>
            </a:r>
            <a:r>
              <a:rPr lang="zh-CN" altLang="en-US" sz="2400" b="1" smtClean="0">
                <a:cs typeface="Arial" panose="020B0604020202020204" pitchFamily="34" charset="0"/>
              </a:rPr>
              <a:t>户</a:t>
            </a:r>
            <a:r>
              <a:rPr lang="zh-CN" altLang="en-US" sz="2400" b="1" smtClean="0">
                <a:cs typeface="Arial" panose="020B0604020202020204" pitchFamily="34" charset="0"/>
              </a:rPr>
              <a:t>组</a:t>
            </a:r>
            <a:endParaRPr lang="en-US" altLang="zh-CN" sz="2400" b="1" smtClean="0"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400" b="1" smtClean="0">
                <a:cs typeface="Arial" panose="020B0604020202020204" pitchFamily="34" charset="0"/>
              </a:rPr>
              <a:t>例：创建一个名为</a:t>
            </a:r>
            <a:r>
              <a:rPr lang="en-US" altLang="zh-CN" sz="2400" b="1" smtClean="0">
                <a:cs typeface="Arial" panose="020B0604020202020204" pitchFamily="34" charset="0"/>
              </a:rPr>
              <a:t>networks</a:t>
            </a:r>
            <a:r>
              <a:rPr lang="zh-CN" altLang="en-US" sz="2400" b="1" smtClean="0">
                <a:cs typeface="Arial" panose="020B0604020202020204" pitchFamily="34" charset="0"/>
              </a:rPr>
              <a:t>的用户组，</a:t>
            </a:r>
            <a:r>
              <a:rPr lang="en-US" altLang="zh-CN" sz="2400" b="1" smtClean="0">
                <a:cs typeface="Arial" panose="020B0604020202020204" pitchFamily="34" charset="0"/>
              </a:rPr>
              <a:t>GID</a:t>
            </a:r>
            <a:r>
              <a:rPr lang="zh-CN" altLang="en-US" sz="2400" b="1" smtClean="0">
                <a:cs typeface="Arial" panose="020B0604020202020204" pitchFamily="34" charset="0"/>
              </a:rPr>
              <a:t>为</a:t>
            </a:r>
            <a:r>
              <a:rPr lang="en-US" altLang="zh-CN" sz="2400" b="1" smtClean="0">
                <a:cs typeface="Arial" panose="020B0604020202020204" pitchFamily="34" charset="0"/>
              </a:rPr>
              <a:t>6530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b="1" smtClean="0">
                <a:solidFill>
                  <a:srgbClr val="0053A3"/>
                </a:solidFill>
                <a:latin typeface="Cambria Math" pitchFamily="18" charset="0"/>
                <a:ea typeface="Cambria Math" pitchFamily="18" charset="0"/>
                <a:cs typeface="Arial" panose="020B0604020202020204" pitchFamily="34" charset="0"/>
              </a:rPr>
              <a:t>#groupadd –g 6530 networks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b="1" smtClean="0">
                <a:solidFill>
                  <a:srgbClr val="0053A3"/>
                </a:solidFill>
                <a:latin typeface="Cambria Math" pitchFamily="18" charset="0"/>
                <a:ea typeface="Cambria Math" pitchFamily="18" charset="0"/>
                <a:cs typeface="Arial" panose="020B0604020202020204" pitchFamily="34" charset="0"/>
              </a:rPr>
              <a:t>#tail -1 /etc/group</a:t>
            </a:r>
          </a:p>
          <a:p>
            <a:pPr lvl="1" algn="just">
              <a:lnSpc>
                <a:spcPct val="150000"/>
              </a:lnSpc>
            </a:pPr>
            <a:endParaRPr lang="zh-CN" altLang="en-US" sz="2400" b="1" dirty="0">
              <a:solidFill>
                <a:srgbClr val="0053A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85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54181" y="401691"/>
            <a:ext cx="105424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cs typeface="Arial" panose="020B0604020202020204" pitchFamily="34" charset="0"/>
              </a:rPr>
              <a:t>2. </a:t>
            </a:r>
            <a:r>
              <a:rPr lang="zh-CN" altLang="en-US" sz="2400" b="1" dirty="0" smtClean="0">
                <a:cs typeface="Arial" panose="020B0604020202020204" pitchFamily="34" charset="0"/>
              </a:rPr>
              <a:t>修改用户组的属性</a:t>
            </a:r>
            <a:r>
              <a:rPr lang="en-US" altLang="zh-CN" sz="2400" b="1" dirty="0" smtClean="0">
                <a:cs typeface="Arial" panose="020B0604020202020204" pitchFamily="34" charset="0"/>
              </a:rPr>
              <a:t>——</a:t>
            </a:r>
            <a:r>
              <a:rPr lang="en-US" altLang="zh-CN" sz="2400" b="1" dirty="0" err="1" smtClean="0">
                <a:cs typeface="Arial" panose="020B0604020202020204" pitchFamily="34" charset="0"/>
              </a:rPr>
              <a:t>groupmod</a:t>
            </a:r>
            <a:endParaRPr lang="en-US" altLang="zh-CN" sz="2400" b="1" dirty="0" smtClean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语法：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  </a:t>
            </a:r>
            <a:r>
              <a:rPr lang="en-US" altLang="zh-CN" sz="2400" b="1" dirty="0" err="1">
                <a:solidFill>
                  <a:srgbClr val="003399"/>
                </a:solidFill>
              </a:rPr>
              <a:t>groupmod</a:t>
            </a:r>
            <a:r>
              <a:rPr lang="en-US" altLang="zh-CN" sz="2400" b="1" dirty="0">
                <a:solidFill>
                  <a:srgbClr val="003399"/>
                </a:solidFill>
              </a:rPr>
              <a:t> [</a:t>
            </a:r>
            <a:r>
              <a:rPr lang="zh-CN" altLang="en-US" sz="2400" b="1" dirty="0">
                <a:solidFill>
                  <a:srgbClr val="003399"/>
                </a:solidFill>
              </a:rPr>
              <a:t>选项</a:t>
            </a:r>
            <a:r>
              <a:rPr lang="en-US" altLang="zh-CN" sz="2400" b="1" dirty="0">
                <a:solidFill>
                  <a:srgbClr val="003399"/>
                </a:solidFill>
              </a:rPr>
              <a:t>][</a:t>
            </a:r>
            <a:r>
              <a:rPr lang="zh-CN" altLang="en-US" sz="2400" b="1" dirty="0">
                <a:solidFill>
                  <a:srgbClr val="003399"/>
                </a:solidFill>
              </a:rPr>
              <a:t>群组名称</a:t>
            </a:r>
            <a:r>
              <a:rPr lang="en-US" altLang="zh-CN" sz="2400" b="1" dirty="0">
                <a:solidFill>
                  <a:srgbClr val="003399"/>
                </a:solidFill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功能：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  更改群组识别码或名称。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选项：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</a:rPr>
              <a:t>-g &lt;</a:t>
            </a:r>
            <a:r>
              <a:rPr lang="zh-CN" altLang="en-US" sz="2400" b="1" dirty="0"/>
              <a:t>群组识别码</a:t>
            </a:r>
            <a:r>
              <a:rPr lang="en-US" altLang="zh-CN" sz="2400" b="1" dirty="0">
                <a:cs typeface="Times New Roman" panose="02020603050405020304" pitchFamily="18" charset="0"/>
              </a:rPr>
              <a:t>&gt; 	</a:t>
            </a:r>
            <a:r>
              <a:rPr lang="zh-CN" altLang="en-US" sz="2400" b="1" dirty="0"/>
              <a:t>设置欲使用的组识别码。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</a:rPr>
              <a:t>-n &lt;</a:t>
            </a:r>
            <a:r>
              <a:rPr lang="zh-CN" altLang="en-US" sz="2400" b="1" dirty="0"/>
              <a:t>新群组名称</a:t>
            </a:r>
            <a:r>
              <a:rPr lang="en-US" altLang="zh-CN" sz="2400" b="1" dirty="0">
                <a:cs typeface="Times New Roman" panose="02020603050405020304" pitchFamily="18" charset="0"/>
              </a:rPr>
              <a:t>&gt; 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设置欲使用的组名</a:t>
            </a:r>
            <a:r>
              <a:rPr lang="zh-CN" altLang="en-US" sz="2400" b="1"/>
              <a:t>称</a:t>
            </a:r>
            <a:r>
              <a:rPr lang="zh-CN" altLang="en-US" sz="2400" b="1" smtClean="0"/>
              <a:t>。</a:t>
            </a:r>
            <a:endParaRPr lang="en-US" altLang="zh-CN" sz="2400" b="1" smtClean="0"/>
          </a:p>
          <a:p>
            <a:pPr lvl="1" algn="just">
              <a:lnSpc>
                <a:spcPct val="150000"/>
              </a:lnSpc>
              <a:buFontTx/>
              <a:buNone/>
            </a:pPr>
            <a:endParaRPr lang="en-US" altLang="zh-CN" sz="2400" b="1" smtClean="0"/>
          </a:p>
          <a:p>
            <a:pPr lvl="1" algn="just">
              <a:lnSpc>
                <a:spcPct val="150000"/>
              </a:lnSpc>
              <a:buFontTx/>
              <a:buNone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432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6360" y="716280"/>
            <a:ext cx="874776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例</a:t>
            </a:r>
            <a:r>
              <a:rPr lang="en-US" altLang="zh-CN" sz="2800" smtClean="0"/>
              <a:t>1</a:t>
            </a:r>
            <a:r>
              <a:rPr lang="zh-CN" altLang="en-US" sz="2800" smtClean="0"/>
              <a:t>：若要将</a:t>
            </a:r>
            <a:r>
              <a:rPr lang="en-US" altLang="zh-CN" sz="2800" smtClean="0"/>
              <a:t>student</a:t>
            </a:r>
            <a:r>
              <a:rPr lang="zh-CN" altLang="en-US" sz="2800" smtClean="0"/>
              <a:t>用户组更名为</a:t>
            </a:r>
            <a:r>
              <a:rPr lang="en-US" altLang="zh-CN" sz="2800" smtClean="0"/>
              <a:t>teacher</a:t>
            </a:r>
            <a:r>
              <a:rPr lang="zh-CN" altLang="en-US" sz="2800" smtClean="0"/>
              <a:t>用户组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#groupadd  student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#tail -1 /etc/group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student:x:6505: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#groupmod –n teacher student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#tail -1 /etc/group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teacher:x:6505 </a:t>
            </a:r>
            <a:endParaRPr lang="zh-CN" altLang="en-US" sz="2800" smtClean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6360" y="716280"/>
            <a:ext cx="8747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例</a:t>
            </a:r>
            <a:r>
              <a:rPr lang="en-US" altLang="zh-CN" sz="2800" smtClean="0"/>
              <a:t>2</a:t>
            </a:r>
            <a:r>
              <a:rPr lang="zh-CN" altLang="en-US" sz="2800" smtClean="0"/>
              <a:t>：若要将</a:t>
            </a:r>
            <a:r>
              <a:rPr lang="en-US" altLang="zh-CN" sz="2800" smtClean="0"/>
              <a:t>teacher</a:t>
            </a:r>
            <a:r>
              <a:rPr lang="zh-CN" altLang="en-US" sz="2800" smtClean="0"/>
              <a:t>用户组</a:t>
            </a:r>
            <a:r>
              <a:rPr lang="zh-CN" altLang="en-US" sz="2800" smtClean="0"/>
              <a:t>的</a:t>
            </a:r>
            <a:r>
              <a:rPr lang="en-US" altLang="zh-CN" sz="2800" smtClean="0"/>
              <a:t>GID</a:t>
            </a:r>
            <a:r>
              <a:rPr lang="zh-CN" altLang="en-US" sz="2800" smtClean="0"/>
              <a:t>更改为</a:t>
            </a:r>
            <a:r>
              <a:rPr lang="en-US" altLang="zh-CN" sz="2800" smtClean="0"/>
              <a:t>6506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#groupadd  -g 6506 teacher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#tail -1 /etc/group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teacher:x:6506: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5863" y="720544"/>
            <a:ext cx="10255877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800" b="1" kern="100" dirty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【学习目标】</a:t>
            </a:r>
            <a:endParaRPr lang="zh-CN" altLang="zh-CN" sz="2800" kern="100" dirty="0">
              <a:solidFill>
                <a:srgbClr val="005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了解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用户和组账号类型及相关文件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熟练运用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命令进行用户的管理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熟练运用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命令进行组的管理</a:t>
            </a:r>
          </a:p>
        </p:txBody>
      </p:sp>
    </p:spTree>
    <p:extLst>
      <p:ext uri="{BB962C8B-B14F-4D97-AF65-F5344CB8AC3E}">
        <p14:creationId xmlns:p14="http://schemas.microsoft.com/office/powerpoint/2010/main" xmlns="" val="29374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939614" y="663574"/>
            <a:ext cx="10557061" cy="451802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/>
              <a:t>3. </a:t>
            </a:r>
            <a:r>
              <a:rPr lang="zh-CN" altLang="en-US" sz="2400" b="1" dirty="0" smtClean="0"/>
              <a:t>删除用户组</a:t>
            </a:r>
            <a:r>
              <a:rPr lang="en-US" altLang="zh-CN" sz="2400" b="1" smtClean="0"/>
              <a:t>——</a:t>
            </a:r>
            <a:r>
              <a:rPr lang="en-US" altLang="zh-CN" sz="2400" b="1" smtClean="0"/>
              <a:t>groupdel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mtClean="0"/>
              <a:t>该命令只能由</a:t>
            </a:r>
            <a:r>
              <a:rPr lang="en-US" altLang="zh-CN" sz="2400" b="1" smtClean="0"/>
              <a:t>root</a:t>
            </a:r>
            <a:r>
              <a:rPr lang="zh-CN" altLang="en-US" sz="2400" b="1" smtClean="0"/>
              <a:t>用户使用</a:t>
            </a:r>
            <a:endParaRPr lang="en-US" altLang="zh-CN" sz="24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语法：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3399"/>
                </a:solidFill>
              </a:rPr>
              <a:t>     </a:t>
            </a:r>
            <a:r>
              <a:rPr lang="en-US" altLang="zh-CN" b="1" dirty="0" err="1" smtClean="0">
                <a:solidFill>
                  <a:srgbClr val="003399"/>
                </a:solidFill>
              </a:rPr>
              <a:t>groupdel</a:t>
            </a:r>
            <a:r>
              <a:rPr lang="en-US" altLang="zh-CN" b="1" dirty="0" smtClean="0">
                <a:solidFill>
                  <a:srgbClr val="003399"/>
                </a:solidFill>
              </a:rPr>
              <a:t> [</a:t>
            </a:r>
            <a:r>
              <a:rPr lang="zh-CN" altLang="en-US" b="1" dirty="0" smtClean="0">
                <a:solidFill>
                  <a:srgbClr val="003399"/>
                </a:solidFill>
              </a:rPr>
              <a:t>群组名称</a:t>
            </a:r>
            <a:r>
              <a:rPr lang="en-US" altLang="zh-CN" b="1" dirty="0" smtClean="0">
                <a:solidFill>
                  <a:srgbClr val="003399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功能：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/>
              <a:t>      删除指定的组</a:t>
            </a:r>
            <a:r>
              <a:rPr lang="zh-CN" altLang="en-US" b="1" smtClean="0"/>
              <a:t>账</a:t>
            </a:r>
            <a:r>
              <a:rPr lang="zh-CN" altLang="en-US" b="1" smtClean="0"/>
              <a:t>号</a:t>
            </a:r>
            <a:endParaRPr lang="en-US" altLang="zh-CN" b="1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smtClean="0"/>
              <a:t>在删除指定用户组之前必须保证该用户组不是任何用户的主要组，否则需要先删除引用该主要组的账户，再删除用户组。</a:t>
            </a:r>
            <a:endParaRPr lang="en-US" altLang="zh-CN" b="1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smtClean="0"/>
              <a:t>例：删除用户组</a:t>
            </a:r>
            <a:r>
              <a:rPr lang="en-US" altLang="zh-CN" b="1" smtClean="0"/>
              <a:t>networks</a:t>
            </a:r>
            <a:r>
              <a:rPr lang="zh-CN" altLang="en-US" b="1" smtClean="0"/>
              <a:t>用户组</a:t>
            </a:r>
            <a:endParaRPr lang="en-US" altLang="zh-CN" b="1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smtClean="0">
                <a:solidFill>
                  <a:srgbClr val="0053A3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b="1" smtClean="0">
                <a:solidFill>
                  <a:srgbClr val="0053A3"/>
                </a:solidFill>
                <a:latin typeface="Cambria Math" pitchFamily="18" charset="0"/>
                <a:ea typeface="Cambria Math" pitchFamily="18" charset="0"/>
              </a:rPr>
              <a:t>    #groupdel networks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smtClean="0"/>
              <a:t> </a:t>
            </a:r>
            <a:r>
              <a:rPr lang="en-US" altLang="zh-CN" b="1" smtClean="0"/>
              <a:t>     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9525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939614" y="663574"/>
            <a:ext cx="10557061" cy="451802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4</a:t>
            </a:r>
            <a:r>
              <a:rPr lang="en-US" altLang="zh-CN" sz="2400" b="1" dirty="0" smtClean="0"/>
              <a:t>. </a:t>
            </a:r>
            <a:r>
              <a:rPr lang="zh-CN" altLang="en-US" sz="2400" b="1" dirty="0" smtClean="0"/>
              <a:t>用户组中的用户管理</a:t>
            </a:r>
            <a:r>
              <a:rPr lang="en-US" altLang="zh-CN" sz="2400" b="1" smtClean="0"/>
              <a:t>——</a:t>
            </a:r>
            <a:r>
              <a:rPr lang="en-US" altLang="zh-CN" sz="2400" b="1" smtClean="0"/>
              <a:t>gpasswd</a:t>
            </a:r>
            <a:r>
              <a:rPr lang="zh-CN" altLang="en-US" sz="2400" b="1" smtClean="0"/>
              <a:t>（只能由</a:t>
            </a:r>
            <a:r>
              <a:rPr lang="en-US" altLang="zh-CN" sz="2400" b="1" smtClean="0"/>
              <a:t>root</a:t>
            </a:r>
            <a:r>
              <a:rPr lang="zh-CN" altLang="en-US" sz="2400" b="1" smtClean="0"/>
              <a:t>用户使用）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）添加用户到组：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 err="1">
                <a:solidFill>
                  <a:srgbClr val="003399"/>
                </a:solidFill>
              </a:rPr>
              <a:t>gpasswd</a:t>
            </a:r>
            <a:r>
              <a:rPr lang="en-US" altLang="zh-CN" b="1" dirty="0">
                <a:solidFill>
                  <a:srgbClr val="003399"/>
                </a:solidFill>
              </a:rPr>
              <a:t>  –a  </a:t>
            </a:r>
            <a:r>
              <a:rPr lang="zh-CN" altLang="en-US" b="1" dirty="0">
                <a:solidFill>
                  <a:srgbClr val="003399"/>
                </a:solidFill>
              </a:rPr>
              <a:t>用户账号名　组账号名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）从组中删除用户：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 err="1">
                <a:solidFill>
                  <a:srgbClr val="003399"/>
                </a:solidFill>
              </a:rPr>
              <a:t>gpasswd</a:t>
            </a:r>
            <a:r>
              <a:rPr lang="en-US" altLang="zh-CN" b="1" dirty="0">
                <a:solidFill>
                  <a:srgbClr val="003399"/>
                </a:solidFill>
              </a:rPr>
              <a:t> – d </a:t>
            </a:r>
            <a:r>
              <a:rPr lang="zh-CN" altLang="en-US" b="1" dirty="0">
                <a:solidFill>
                  <a:srgbClr val="003399"/>
                </a:solidFill>
              </a:rPr>
              <a:t>用户账号名  组账号名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）设置用户为组管理员：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 err="1">
                <a:solidFill>
                  <a:srgbClr val="003399"/>
                </a:solidFill>
              </a:rPr>
              <a:t>gpasswd</a:t>
            </a:r>
            <a:r>
              <a:rPr lang="en-US" altLang="zh-CN" b="1" dirty="0">
                <a:solidFill>
                  <a:srgbClr val="003399"/>
                </a:solidFill>
              </a:rPr>
              <a:t>  -A  </a:t>
            </a:r>
            <a:r>
              <a:rPr lang="zh-CN" altLang="en-US" b="1" dirty="0">
                <a:solidFill>
                  <a:srgbClr val="003399"/>
                </a:solidFill>
              </a:rPr>
              <a:t>用户账号名列表　组账号名</a:t>
            </a:r>
          </a:p>
        </p:txBody>
      </p:sp>
    </p:spTree>
    <p:extLst>
      <p:ext uri="{BB962C8B-B14F-4D97-AF65-F5344CB8AC3E}">
        <p14:creationId xmlns:p14="http://schemas.microsoft.com/office/powerpoint/2010/main" xmlns="" val="29081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6360" y="716280"/>
            <a:ext cx="10058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例</a:t>
            </a:r>
            <a:r>
              <a:rPr lang="en-US" altLang="zh-CN" sz="2800" smtClean="0"/>
              <a:t>1</a:t>
            </a:r>
            <a:r>
              <a:rPr lang="zh-CN" altLang="en-US" sz="2800" smtClean="0"/>
              <a:t>：创建</a:t>
            </a:r>
            <a:r>
              <a:rPr lang="en-US" altLang="zh-CN" sz="2800" smtClean="0"/>
              <a:t>hong</a:t>
            </a:r>
            <a:r>
              <a:rPr lang="zh-CN" altLang="en-US" sz="2800" smtClean="0"/>
              <a:t>用户和</a:t>
            </a:r>
            <a:r>
              <a:rPr lang="en-US" altLang="zh-CN" sz="2800" smtClean="0"/>
              <a:t>networks</a:t>
            </a:r>
            <a:r>
              <a:rPr lang="zh-CN" altLang="en-US" sz="2800" smtClean="0"/>
              <a:t>用户组，然后将</a:t>
            </a:r>
            <a:r>
              <a:rPr lang="en-US" altLang="zh-CN" sz="2800" smtClean="0"/>
              <a:t>hong</a:t>
            </a:r>
            <a:r>
              <a:rPr lang="zh-CN" altLang="en-US" sz="2800" smtClean="0"/>
              <a:t>用户添加到</a:t>
            </a:r>
            <a:r>
              <a:rPr lang="en-US" altLang="zh-CN" sz="2800" smtClean="0"/>
              <a:t>networks</a:t>
            </a:r>
            <a:r>
              <a:rPr lang="zh-CN" altLang="en-US" sz="2800" smtClean="0"/>
              <a:t>用户组中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#useradd  hong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#groupadd networks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#gpasswd –a hong networks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Adding user hong to group networks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#id hong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Uid=1003 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hong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）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gid=1003 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hong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）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groups=1003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hong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），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6667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networks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640" y="320040"/>
            <a:ext cx="10058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例</a:t>
            </a:r>
            <a:r>
              <a:rPr lang="en-US" altLang="zh-CN" sz="2800" smtClean="0"/>
              <a:t>1</a:t>
            </a:r>
            <a:r>
              <a:rPr lang="zh-CN" altLang="en-US" sz="2800" smtClean="0"/>
              <a:t>：将</a:t>
            </a:r>
            <a:r>
              <a:rPr lang="en-US" altLang="zh-CN" sz="2800" smtClean="0"/>
              <a:t>hong</a:t>
            </a:r>
            <a:r>
              <a:rPr lang="zh-CN" altLang="en-US" sz="2800" smtClean="0"/>
              <a:t>用户从</a:t>
            </a:r>
            <a:r>
              <a:rPr lang="en-US" altLang="zh-CN" sz="2800" smtClean="0"/>
              <a:t>networks</a:t>
            </a:r>
            <a:r>
              <a:rPr lang="zh-CN" altLang="en-US" sz="2800" smtClean="0"/>
              <a:t>用户组中移除。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#gpasswd –d hong networks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Removing user hong from group networks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#id hong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Uid=1003 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hong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）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gid=1003 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hong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）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groups=1003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hong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）</a:t>
            </a:r>
            <a:endParaRPr lang="zh-CN" altLang="en-US" sz="2800" smtClean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6360" y="716280"/>
            <a:ext cx="10058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2.3 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单元实训</a:t>
            </a:r>
            <a:endParaRPr lang="en-US" altLang="zh-CN" sz="280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）用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root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用户登录系统，查看用户账户文件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/etc/passwd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和口令文件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/etc/shadow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的内容。观察各用户的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shell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、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UID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、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GID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等。</a:t>
            </a:r>
            <a:endParaRPr lang="en-US" altLang="zh-CN" sz="280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）创建一个新用户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student01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，设置其工作主目录为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/home/student01,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然后查看该账户在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passwd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文件和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shadow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文件中的存储内容。</a:t>
            </a:r>
            <a:endParaRPr lang="en-US" altLang="zh-CN" sz="280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）给用户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student01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设置密码“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123456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”，然后查看该账户在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shadow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文件中口令存储字段内容。</a:t>
            </a:r>
            <a:endParaRPr lang="zh-CN" altLang="en-US" sz="2800" smtClean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6360" y="716280"/>
            <a:ext cx="10058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）用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student01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账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户登录系统，观察能否正常登录，注意提示符是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$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还是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#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，然后利用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su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命令切换为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root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用户。</a:t>
            </a:r>
            <a:endParaRPr lang="en-US" altLang="zh-CN" sz="280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）创建一个新用户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student02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设置密码为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123456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，工作目录设置为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/home/student02,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指定其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UID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为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6505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，该用户属于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students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用户组。</a:t>
            </a:r>
            <a:endParaRPr lang="en-US" altLang="zh-CN" sz="280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）锁定用户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student02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，观察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/etc/shadow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文件内容的变化。</a:t>
            </a:r>
            <a:endParaRPr lang="en-US" altLang="zh-CN" sz="280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）对用户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student02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解除锁定，观察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/etc/shadow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文件内容的变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化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。</a:t>
            </a:r>
            <a:endParaRPr lang="en-US" altLang="zh-CN" sz="2800" smtClean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9374" y="1049774"/>
            <a:ext cx="9932986" cy="453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）创建一个名为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computers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的用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户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组，然后创建一个名为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jack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的用户，并将该用户添加到用户组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computers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中。</a:t>
            </a:r>
            <a:endParaRPr lang="en-US" altLang="zh-CN" sz="280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）将用户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studnet01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和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student02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添加到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computers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用户组中</a:t>
            </a:r>
            <a:endParaRPr lang="en-US" altLang="zh-CN" sz="280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）使用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su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命令进行用户身份切换，注意观察用户切换是否成功，以及系统提示符的变化</a:t>
            </a:r>
            <a:endParaRPr lang="en-US" altLang="zh-CN" sz="280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sz="280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zh-CN" altLang="en-US" sz="2800" smtClean="0">
                <a:latin typeface="Cambria Math" pitchFamily="18" charset="0"/>
                <a:ea typeface="Cambria Math" pitchFamily="18" charset="0"/>
              </a:rPr>
              <a:t>）删除本次实训中新建的用户和用户组，并删除相关用户的工作目录。</a:t>
            </a:r>
            <a:endParaRPr lang="zh-CN" altLang="en-US" sz="2800" smtClean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31185" y="1010710"/>
            <a:ext cx="6429686" cy="828000"/>
            <a:chOff x="3873413" y="862308"/>
            <a:chExt cx="6429686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微软雅黑" panose="020B0503020204020204" pitchFamily="34" charset="-122"/>
                </a:rPr>
                <a:t>用户和组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.1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3931185" y="2273505"/>
            <a:ext cx="6429686" cy="828000"/>
            <a:chOff x="3873413" y="862308"/>
            <a:chExt cx="6429686" cy="828000"/>
          </a:xfrm>
        </p:grpSpPr>
        <p:sp>
          <p:nvSpPr>
            <p:cNvPr id="44" name="文本框 43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微软雅黑" panose="020B0503020204020204" pitchFamily="34" charset="-122"/>
                </a:rPr>
                <a:t>用户与组账号管理命令</a:t>
              </a:r>
              <a:endParaRPr lang="zh-CN" altLang="en-US" sz="28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32060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2581" t="9674" r="12929" b="64133"/>
          <a:stretch>
            <a:fillRect/>
          </a:stretch>
        </p:blipFill>
        <p:spPr bwMode="auto">
          <a:xfrm>
            <a:off x="0" y="12700"/>
            <a:ext cx="12192000" cy="687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19954" y="609538"/>
            <a:ext cx="10796789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2.1.1 </a:t>
            </a:r>
            <a:r>
              <a:rPr lang="zh-CN" altLang="en-US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用户的类型</a:t>
            </a:r>
            <a:endParaRPr lang="en-US" altLang="zh-CN" sz="2400" b="1" kern="100" dirty="0" smtClean="0">
              <a:solidFill>
                <a:srgbClr val="005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kern="100" dirty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kern="100" dirty="0" smtClean="0">
                <a:solidFill>
                  <a:srgbClr val="005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用户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的类型通过用户标识符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UID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来区分，系统中所有的用户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UID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具有唯一性。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系统中的用户包括</a:t>
            </a:r>
            <a:r>
              <a:rPr lang="en-US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zh-CN" sz="2400" b="1" kern="100" dirty="0">
                <a:latin typeface="Arial" panose="020B0604020202020204" pitchFamily="34" charset="0"/>
                <a:cs typeface="Arial" panose="020B0604020202020204" pitchFamily="34" charset="0"/>
              </a:rPr>
              <a:t>种类型：超级用户、系统用户和普通用户</a:t>
            </a:r>
            <a:r>
              <a:rPr lang="zh-CN" altLang="zh-CN" sz="2400" b="1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b="1" kern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/>
              <a:t>系统管理员：即</a:t>
            </a:r>
            <a:r>
              <a:rPr lang="en-US" altLang="zh-CN" sz="2400" b="1" dirty="0"/>
              <a:t>root</a:t>
            </a:r>
            <a:r>
              <a:rPr lang="zh-CN" altLang="zh-CN" sz="2400" b="1" dirty="0"/>
              <a:t>帐户，</a:t>
            </a:r>
            <a:r>
              <a:rPr lang="en-US" altLang="zh-CN" sz="2400" b="1" dirty="0"/>
              <a:t>UID</a:t>
            </a:r>
            <a:r>
              <a:rPr lang="zh-CN" altLang="zh-CN" sz="2400" b="1" dirty="0"/>
              <a:t>号为</a:t>
            </a:r>
            <a:r>
              <a:rPr lang="en-US" altLang="zh-CN" sz="2400" b="1" dirty="0"/>
              <a:t>0</a:t>
            </a:r>
            <a:r>
              <a:rPr lang="zh-CN" altLang="zh-CN" sz="2400" b="1" dirty="0"/>
              <a:t>，拥有对系统的最高访问权限，类似于</a:t>
            </a:r>
            <a:r>
              <a:rPr lang="en-US" altLang="zh-CN" sz="2400" b="1" dirty="0"/>
              <a:t>Windows</a:t>
            </a:r>
            <a:r>
              <a:rPr lang="zh-CN" altLang="zh-CN" sz="2400" b="1" dirty="0"/>
              <a:t>系统中的</a:t>
            </a:r>
            <a:r>
              <a:rPr lang="en-US" altLang="zh-CN" sz="2400" b="1" dirty="0"/>
              <a:t>administrator</a:t>
            </a:r>
            <a:r>
              <a:rPr lang="zh-CN" altLang="zh-CN" sz="2400" b="1" dirty="0"/>
              <a:t>帐户。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/>
              <a:t>系统用户：为满足</a:t>
            </a:r>
            <a:r>
              <a:rPr lang="en-US" altLang="zh-CN" sz="2400" b="1" dirty="0"/>
              <a:t>Linux</a:t>
            </a:r>
            <a:r>
              <a:rPr lang="zh-CN" altLang="zh-CN" sz="2400" b="1" dirty="0"/>
              <a:t>系统管理所内建的账号，通常在安装过程中自动创建，不能用于登录操作系统。</a:t>
            </a:r>
            <a:r>
              <a:rPr lang="en-US" altLang="zh-CN" sz="2400" b="1" dirty="0"/>
              <a:t>UID</a:t>
            </a:r>
            <a:r>
              <a:rPr lang="zh-CN" altLang="zh-CN" sz="2400" b="1" dirty="0"/>
              <a:t>在</a:t>
            </a:r>
            <a:r>
              <a:rPr lang="en-US" altLang="zh-CN" sz="2400" b="1" dirty="0"/>
              <a:t>1-499</a:t>
            </a:r>
            <a:r>
              <a:rPr lang="zh-CN" altLang="zh-CN" sz="2400" b="1" dirty="0"/>
              <a:t>之间。如</a:t>
            </a:r>
            <a:r>
              <a:rPr lang="en-US" altLang="zh-CN" sz="2400" b="1" dirty="0"/>
              <a:t>bin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halt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mail</a:t>
            </a:r>
            <a:r>
              <a:rPr lang="zh-CN" altLang="zh-CN" sz="2400" b="1" dirty="0"/>
              <a:t>账号等，一般不需要修改该类用户的默认设置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 smtClean="0"/>
              <a:t>普通</a:t>
            </a:r>
            <a:r>
              <a:rPr lang="zh-CN" altLang="zh-CN" sz="2400" b="1" dirty="0"/>
              <a:t>用户：由</a:t>
            </a:r>
            <a:r>
              <a:rPr lang="en-US" altLang="zh-CN" sz="2400" b="1" dirty="0"/>
              <a:t>root</a:t>
            </a:r>
            <a:r>
              <a:rPr lang="zh-CN" altLang="zh-CN" sz="2400" b="1" dirty="0"/>
              <a:t>管理员创建，供用户登录系统进行操作使用的账号，</a:t>
            </a:r>
            <a:r>
              <a:rPr lang="en-US" altLang="zh-CN" sz="2400" b="1" dirty="0"/>
              <a:t>UID</a:t>
            </a:r>
            <a:r>
              <a:rPr lang="zh-CN" altLang="zh-CN" sz="2400" b="1" dirty="0"/>
              <a:t>在</a:t>
            </a:r>
            <a:r>
              <a:rPr lang="en-US" altLang="zh-CN" sz="2400" b="1" dirty="0"/>
              <a:t>500</a:t>
            </a:r>
            <a:r>
              <a:rPr lang="zh-CN" altLang="zh-CN" sz="2400" b="1" dirty="0"/>
              <a:t>以上。它类似于</a:t>
            </a:r>
            <a:r>
              <a:rPr lang="en-US" altLang="zh-CN" sz="2400" b="1" dirty="0"/>
              <a:t>Windows</a:t>
            </a:r>
            <a:r>
              <a:rPr lang="zh-CN" altLang="zh-CN" sz="2400" b="1" dirty="0"/>
              <a:t>系统中</a:t>
            </a:r>
            <a:r>
              <a:rPr lang="en-US" altLang="zh-CN" sz="2400" b="1" dirty="0"/>
              <a:t>users</a:t>
            </a:r>
            <a:r>
              <a:rPr lang="zh-CN" altLang="zh-CN" sz="2400" b="1" dirty="0"/>
              <a:t>用户组中的帐户 。</a:t>
            </a:r>
            <a:endParaRPr lang="en-US" altLang="zh-CN" sz="2400" b="1" kern="1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1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9954" y="609538"/>
            <a:ext cx="10796789" cy="500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solidFill>
                  <a:srgbClr val="0053A3"/>
                </a:solidFill>
                <a:cs typeface="Arial" panose="020B0604020202020204" pitchFamily="34" charset="0"/>
              </a:rPr>
              <a:t>2.1.2 </a:t>
            </a:r>
            <a:r>
              <a:rPr lang="zh-CN" altLang="en-US" sz="2400" b="1" kern="100" dirty="0" smtClean="0">
                <a:solidFill>
                  <a:srgbClr val="0053A3"/>
                </a:solidFill>
                <a:cs typeface="Arial" panose="020B0604020202020204" pitchFamily="34" charset="0"/>
              </a:rPr>
              <a:t>用户的账号文件</a:t>
            </a:r>
            <a:endParaRPr lang="en-US" altLang="zh-CN" sz="2400" b="1" kern="100" dirty="0" smtClean="0">
              <a:solidFill>
                <a:srgbClr val="0053A3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0053A3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b="1" kern="100" dirty="0" smtClean="0">
                <a:solidFill>
                  <a:srgbClr val="0053A3"/>
                </a:solidFill>
                <a:cs typeface="Arial" panose="020B0604020202020204" pitchFamily="34" charset="0"/>
              </a:rPr>
              <a:t>      </a:t>
            </a:r>
            <a:r>
              <a:rPr lang="en-US" altLang="zh-CN" sz="2400" b="1" dirty="0"/>
              <a:t>Linux</a:t>
            </a:r>
            <a:r>
              <a:rPr lang="zh-CN" altLang="zh-CN" sz="2400" b="1" dirty="0"/>
              <a:t>系统中，所有用户（包括系统管理员）的账号信息通过配置文件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etc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passwd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etc</a:t>
            </a:r>
            <a:r>
              <a:rPr lang="en-US" altLang="zh-CN" sz="2400" b="1" dirty="0"/>
              <a:t>/shadow</a:t>
            </a:r>
            <a:r>
              <a:rPr lang="zh-CN" altLang="zh-CN" sz="2400" b="1" dirty="0"/>
              <a:t>来保存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cs typeface="Arial" panose="020B0604020202020204" pitchFamily="34" charset="0"/>
              </a:rPr>
              <a:t>      1.</a:t>
            </a:r>
            <a:r>
              <a:rPr lang="zh-CN" altLang="zh-CN" sz="2400" b="1" dirty="0"/>
              <a:t>用户配置文件</a:t>
            </a:r>
            <a:r>
              <a:rPr lang="en-US" altLang="zh-CN" sz="2400" b="1" dirty="0"/>
              <a:t>/</a:t>
            </a:r>
            <a:r>
              <a:rPr lang="en-US" altLang="zh-CN" sz="2400" b="1" dirty="0" err="1" smtClean="0"/>
              <a:t>etc</a:t>
            </a:r>
            <a:r>
              <a:rPr lang="en-US" altLang="zh-CN" sz="2400" b="1" dirty="0" smtClean="0"/>
              <a:t>/</a:t>
            </a:r>
            <a:r>
              <a:rPr lang="en-US" altLang="zh-CN" sz="2400" b="1" dirty="0" err="1" smtClean="0"/>
              <a:t>passwd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cs typeface="Arial" panose="020B0604020202020204" pitchFamily="34" charset="0"/>
              </a:rPr>
              <a:t>      文件</a:t>
            </a:r>
            <a:r>
              <a:rPr lang="zh-CN" altLang="en-US" sz="2400" b="1" dirty="0">
                <a:cs typeface="Arial" panose="020B0604020202020204" pitchFamily="34" charset="0"/>
              </a:rPr>
              <a:t>“</a:t>
            </a:r>
            <a:r>
              <a:rPr lang="en-US" altLang="zh-CN" sz="2400" b="1" dirty="0">
                <a:cs typeface="Arial" panose="020B0604020202020204" pitchFamily="34" charset="0"/>
              </a:rPr>
              <a:t>/</a:t>
            </a:r>
            <a:r>
              <a:rPr lang="en-US" altLang="zh-CN" sz="2400" b="1" dirty="0" err="1">
                <a:cs typeface="Arial" panose="020B0604020202020204" pitchFamily="34" charset="0"/>
              </a:rPr>
              <a:t>etc</a:t>
            </a:r>
            <a:r>
              <a:rPr lang="en-US" altLang="zh-CN" sz="2400" b="1" dirty="0">
                <a:cs typeface="Arial" panose="020B0604020202020204" pitchFamily="34" charset="0"/>
              </a:rPr>
              <a:t>/</a:t>
            </a:r>
            <a:r>
              <a:rPr lang="en-US" altLang="zh-CN" sz="2400" b="1" dirty="0" err="1">
                <a:cs typeface="Arial" panose="020B0604020202020204" pitchFamily="34" charset="0"/>
              </a:rPr>
              <a:t>passwd</a:t>
            </a:r>
            <a:r>
              <a:rPr lang="en-US" altLang="zh-CN" sz="2400" b="1" dirty="0">
                <a:cs typeface="Arial" panose="020B0604020202020204" pitchFamily="34" charset="0"/>
              </a:rPr>
              <a:t>”</a:t>
            </a:r>
            <a:r>
              <a:rPr lang="zh-CN" altLang="en-US" sz="2400" b="1" dirty="0">
                <a:cs typeface="Arial" panose="020B0604020202020204" pitchFamily="34" charset="0"/>
              </a:rPr>
              <a:t>以行为单位，每行以冒号分隔为</a:t>
            </a:r>
            <a:r>
              <a:rPr lang="en-US" altLang="zh-CN" sz="2400" b="1" dirty="0">
                <a:cs typeface="Arial" panose="020B0604020202020204" pitchFamily="34" charset="0"/>
              </a:rPr>
              <a:t>7</a:t>
            </a:r>
            <a:r>
              <a:rPr lang="zh-CN" altLang="en-US" sz="2400" b="1" dirty="0">
                <a:cs typeface="Arial" panose="020B0604020202020204" pitchFamily="34" charset="0"/>
              </a:rPr>
              <a:t>个数据域，保存用户的账号信息。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cs typeface="Arial" panose="020B0604020202020204" pitchFamily="34" charset="0"/>
              </a:rPr>
              <a:t>      由于</a:t>
            </a:r>
            <a:r>
              <a:rPr lang="zh-CN" altLang="en-US" sz="2400" b="1" dirty="0">
                <a:cs typeface="Arial" panose="020B0604020202020204" pitchFamily="34" charset="0"/>
              </a:rPr>
              <a:t>所有用户都对</a:t>
            </a:r>
            <a:r>
              <a:rPr lang="en-US" altLang="zh-CN" sz="2400" b="1" dirty="0" err="1">
                <a:cs typeface="Arial" panose="020B0604020202020204" pitchFamily="34" charset="0"/>
              </a:rPr>
              <a:t>passwd</a:t>
            </a:r>
            <a:r>
              <a:rPr lang="zh-CN" altLang="en-US" sz="2400" b="1" dirty="0">
                <a:cs typeface="Arial" panose="020B0604020202020204" pitchFamily="34" charset="0"/>
              </a:rPr>
              <a:t>有读权限，所以该文件中只定义用户账号，而不保存口令。</a:t>
            </a:r>
          </a:p>
          <a:p>
            <a:pPr algn="just">
              <a:lnSpc>
                <a:spcPct val="150000"/>
              </a:lnSpc>
            </a:pPr>
            <a:endParaRPr lang="en-US" altLang="zh-CN" sz="2400" b="1" kern="1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13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3" name="Picture 3" descr="linux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6284" y="1311743"/>
            <a:ext cx="53340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72884" y="5502743"/>
            <a:ext cx="640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+mn-lt"/>
                <a:ea typeface="+mn-ea"/>
              </a:rPr>
              <a:t>图</a:t>
            </a:r>
            <a:r>
              <a:rPr kumimoji="1" lang="en-US" altLang="zh-CN" sz="2800">
                <a:latin typeface="+mn-lt"/>
                <a:ea typeface="+mn-ea"/>
              </a:rPr>
              <a:t>1  passwd</a:t>
            </a:r>
            <a:r>
              <a:rPr kumimoji="1" lang="zh-CN" altLang="en-US" sz="2800">
                <a:latin typeface="+mn-lt"/>
                <a:ea typeface="+mn-ea"/>
              </a:rPr>
              <a:t>文件的属性及部分内容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7084" y="2188043"/>
            <a:ext cx="21621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20884" y="3216743"/>
            <a:ext cx="3124200" cy="1752600"/>
          </a:xfrm>
          <a:prstGeom prst="wedgeRoundRectCallout">
            <a:avLst>
              <a:gd name="adj1" fmla="val -64838"/>
              <a:gd name="adj2" fmla="val -97102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>
                <a:latin typeface="+mn-lt"/>
                <a:ea typeface="+mn-ea"/>
              </a:rPr>
              <a:t>在</a:t>
            </a:r>
            <a:r>
              <a:rPr lang="en-US" altLang="zh-CN" sz="2400">
                <a:latin typeface="+mn-lt"/>
                <a:ea typeface="+mn-ea"/>
              </a:rPr>
              <a:t>passwd</a:t>
            </a:r>
            <a:r>
              <a:rPr lang="zh-CN" altLang="en-US" sz="2400">
                <a:latin typeface="+mn-lt"/>
                <a:ea typeface="+mn-ea"/>
              </a:rPr>
              <a:t>文件中，每行定义了一个用户信息，行中各字段用“：”隔开。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444284" y="3521543"/>
            <a:ext cx="2438400" cy="2286000"/>
          </a:xfrm>
          <a:prstGeom prst="wedgeRoundRectCallout">
            <a:avLst>
              <a:gd name="adj1" fmla="val -30338"/>
              <a:gd name="adj2" fmla="val -90694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>
                <a:latin typeface="+mn-lt"/>
                <a:ea typeface="+mn-ea"/>
              </a:rPr>
              <a:t>Account</a:t>
            </a:r>
            <a:r>
              <a:rPr lang="zh-CN" altLang="en-US" sz="2400">
                <a:latin typeface="+mn-lt"/>
                <a:ea typeface="+mn-ea"/>
              </a:rPr>
              <a:t>：使用者在系统中的名字，它不能包含大写字母。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520484" y="3521543"/>
            <a:ext cx="3581400" cy="2438400"/>
          </a:xfrm>
          <a:prstGeom prst="wedgeRoundRectCallout">
            <a:avLst>
              <a:gd name="adj1" fmla="val -28722"/>
              <a:gd name="adj2" fmla="val -88023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>
                <a:latin typeface="+mn-lt"/>
                <a:ea typeface="+mn-ea"/>
              </a:rPr>
              <a:t>Password</a:t>
            </a:r>
            <a:r>
              <a:rPr lang="zh-CN" altLang="en-US" sz="2400">
                <a:latin typeface="+mn-lt"/>
                <a:ea typeface="+mn-ea"/>
              </a:rPr>
              <a:t>：用户口令，出于安全考虑，现在不使用该字段保存口令，而用字母“</a:t>
            </a:r>
            <a:r>
              <a:rPr lang="en-US" altLang="zh-CN" sz="2400">
                <a:latin typeface="+mn-lt"/>
                <a:ea typeface="+mn-ea"/>
              </a:rPr>
              <a:t>x”</a:t>
            </a:r>
            <a:r>
              <a:rPr lang="zh-CN" altLang="en-US" sz="2400">
                <a:latin typeface="+mn-lt"/>
                <a:ea typeface="+mn-ea"/>
              </a:rPr>
              <a:t>来填充该字段，真正的密码保存在</a:t>
            </a:r>
            <a:r>
              <a:rPr lang="en-US" altLang="zh-CN" sz="2400">
                <a:latin typeface="+mn-lt"/>
                <a:ea typeface="+mn-ea"/>
              </a:rPr>
              <a:t>shadow</a:t>
            </a:r>
            <a:r>
              <a:rPr lang="zh-CN" altLang="en-US" sz="2400">
                <a:latin typeface="+mn-lt"/>
                <a:ea typeface="+mn-ea"/>
              </a:rPr>
              <a:t>文件。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2672884" y="3521543"/>
            <a:ext cx="2514600" cy="1447800"/>
          </a:xfrm>
          <a:prstGeom prst="wedgeRoundRectCallout">
            <a:avLst>
              <a:gd name="adj1" fmla="val -18875"/>
              <a:gd name="adj2" fmla="val -115130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>
                <a:latin typeface="+mn-lt"/>
                <a:ea typeface="+mn-ea"/>
              </a:rPr>
              <a:t>UID</a:t>
            </a:r>
            <a:r>
              <a:rPr lang="zh-CN" altLang="en-US" sz="2400">
                <a:latin typeface="+mn-lt"/>
                <a:ea typeface="+mn-ea"/>
              </a:rPr>
              <a:t>：用户 </a:t>
            </a:r>
            <a:r>
              <a:rPr lang="en-US" altLang="zh-CN" sz="2400">
                <a:latin typeface="+mn-lt"/>
                <a:ea typeface="+mn-ea"/>
              </a:rPr>
              <a:t>ID </a:t>
            </a:r>
            <a:r>
              <a:rPr lang="zh-CN" altLang="en-US" sz="2400">
                <a:latin typeface="+mn-lt"/>
                <a:ea typeface="+mn-ea"/>
              </a:rPr>
              <a:t>号，惟一表示某用户的数字。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2977684" y="3445343"/>
            <a:ext cx="2971800" cy="1752600"/>
          </a:xfrm>
          <a:prstGeom prst="wedgeRoundRectCallout">
            <a:avLst>
              <a:gd name="adj1" fmla="val -26227"/>
              <a:gd name="adj2" fmla="val -99458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>
                <a:latin typeface="+mn-lt"/>
                <a:ea typeface="+mn-ea"/>
              </a:rPr>
              <a:t>GID</a:t>
            </a:r>
            <a:r>
              <a:rPr lang="zh-CN" altLang="en-US" sz="2400">
                <a:latin typeface="+mn-lt"/>
                <a:ea typeface="+mn-ea"/>
              </a:rPr>
              <a:t>：用户所属的私有组号，该数字对应</a:t>
            </a:r>
            <a:r>
              <a:rPr lang="en-US" altLang="zh-CN" sz="2400">
                <a:latin typeface="+mn-lt"/>
                <a:ea typeface="+mn-ea"/>
              </a:rPr>
              <a:t>group</a:t>
            </a:r>
            <a:r>
              <a:rPr lang="zh-CN" altLang="en-US" sz="2400">
                <a:latin typeface="+mn-lt"/>
                <a:ea typeface="+mn-ea"/>
              </a:rPr>
              <a:t>文件中的</a:t>
            </a:r>
            <a:r>
              <a:rPr lang="en-US" altLang="zh-CN" sz="2400">
                <a:latin typeface="+mn-lt"/>
                <a:ea typeface="+mn-ea"/>
              </a:rPr>
              <a:t>GID</a:t>
            </a:r>
            <a:r>
              <a:rPr lang="zh-CN" altLang="en-US" sz="2400">
                <a:latin typeface="+mn-lt"/>
                <a:ea typeface="+mn-ea"/>
              </a:rPr>
              <a:t>。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3587284" y="3521543"/>
            <a:ext cx="2514600" cy="1447800"/>
          </a:xfrm>
          <a:prstGeom prst="wedgeRoundRectCallout">
            <a:avLst>
              <a:gd name="adj1" fmla="val -32259"/>
              <a:gd name="adj2" fmla="val -114144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>
                <a:latin typeface="+mn-lt"/>
                <a:ea typeface="+mn-ea"/>
              </a:rPr>
              <a:t>GECOS</a:t>
            </a:r>
            <a:r>
              <a:rPr lang="zh-CN" altLang="en-US" sz="2400">
                <a:latin typeface="+mn-lt"/>
                <a:ea typeface="+mn-ea"/>
              </a:rPr>
              <a:t>：用户名全称，这字段是可选的。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4120684" y="3521543"/>
            <a:ext cx="2514600" cy="1676400"/>
          </a:xfrm>
          <a:prstGeom prst="wedgeRoundRectCallout">
            <a:avLst>
              <a:gd name="adj1" fmla="val -32384"/>
              <a:gd name="adj2" fmla="val -105301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>
                <a:latin typeface="+mn-lt"/>
                <a:ea typeface="+mn-ea"/>
              </a:rPr>
              <a:t>Directory</a:t>
            </a:r>
            <a:r>
              <a:rPr lang="zh-CN" altLang="en-US" sz="2400">
                <a:latin typeface="+mn-lt"/>
                <a:ea typeface="+mn-ea"/>
              </a:rPr>
              <a:t>：用户的主目录，用户成功登录后的默认目录。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5187484" y="3521543"/>
            <a:ext cx="2514600" cy="1676400"/>
          </a:xfrm>
          <a:prstGeom prst="wedgeRoundRectCallout">
            <a:avLst>
              <a:gd name="adj1" fmla="val -43685"/>
              <a:gd name="adj2" fmla="val -106250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>
                <a:latin typeface="+mn-lt"/>
                <a:ea typeface="+mn-ea"/>
              </a:rPr>
              <a:t>Shell</a:t>
            </a:r>
            <a:r>
              <a:rPr lang="zh-CN" altLang="en-US" sz="2400">
                <a:latin typeface="+mn-lt"/>
                <a:ea typeface="+mn-ea"/>
              </a:rPr>
              <a:t>：用户所使用的</a:t>
            </a:r>
            <a:r>
              <a:rPr lang="en-US" altLang="zh-CN" sz="2400">
                <a:latin typeface="+mn-lt"/>
                <a:ea typeface="+mn-ea"/>
              </a:rPr>
              <a:t>shell</a:t>
            </a:r>
            <a:r>
              <a:rPr lang="zh-CN" altLang="en-US" sz="2400">
                <a:latin typeface="+mn-lt"/>
                <a:ea typeface="+mn-ea"/>
              </a:rPr>
              <a:t>，如该字段为空则使用“</a:t>
            </a:r>
            <a:r>
              <a:rPr lang="en-US" altLang="zh-CN" sz="2400">
                <a:latin typeface="+mn-lt"/>
                <a:ea typeface="+mn-ea"/>
              </a:rPr>
              <a:t>/bin/sh”</a:t>
            </a:r>
            <a:r>
              <a:rPr lang="zh-CN" altLang="en-US" sz="2400">
                <a:latin typeface="+mn-lt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258340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98739" y="315750"/>
            <a:ext cx="107967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cs typeface="Arial" panose="020B0604020202020204" pitchFamily="34" charset="0"/>
              </a:rPr>
              <a:t>1.</a:t>
            </a:r>
            <a:r>
              <a:rPr lang="zh-CN" altLang="zh-CN" sz="2400" b="1" dirty="0"/>
              <a:t>用户口令文件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etc</a:t>
            </a:r>
            <a:r>
              <a:rPr lang="en-US" altLang="zh-CN" sz="2400" b="1" dirty="0"/>
              <a:t>/shadow</a:t>
            </a:r>
            <a:endParaRPr lang="zh-CN" altLang="zh-CN" sz="2400" b="1" dirty="0"/>
          </a:p>
          <a:p>
            <a:pPr algn="just">
              <a:lnSpc>
                <a:spcPct val="150000"/>
              </a:lnSpc>
            </a:pPr>
            <a:r>
              <a:rPr lang="en-US" altLang="zh-CN" sz="2400" b="1" dirty="0" smtClean="0"/>
              <a:t>      </a:t>
            </a:r>
            <a:r>
              <a:rPr lang="zh-CN" altLang="zh-CN" sz="2400" b="1" dirty="0" smtClean="0"/>
              <a:t>由于</a:t>
            </a:r>
            <a:r>
              <a:rPr lang="zh-CN" altLang="zh-CN" sz="2400" b="1" dirty="0"/>
              <a:t>所有用户对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etc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passwd</a:t>
            </a:r>
            <a:r>
              <a:rPr lang="zh-CN" altLang="zh-CN" sz="2400" b="1" dirty="0"/>
              <a:t>文件均有读取的权限，为了提高系统的安全性，</a:t>
            </a:r>
            <a:r>
              <a:rPr lang="en-US" altLang="zh-CN" sz="2400" b="1" dirty="0"/>
              <a:t>Linux</a:t>
            </a:r>
            <a:r>
              <a:rPr lang="zh-CN" altLang="zh-CN" sz="2400" b="1" dirty="0"/>
              <a:t>将用户口令通过</a:t>
            </a:r>
            <a:r>
              <a:rPr lang="en-US" altLang="zh-CN" sz="2400" b="1" dirty="0"/>
              <a:t>MD5</a:t>
            </a:r>
            <a:r>
              <a:rPr lang="zh-CN" altLang="zh-CN" sz="2400" b="1" dirty="0"/>
              <a:t>算法进行加密，并移至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etc</a:t>
            </a:r>
            <a:r>
              <a:rPr lang="en-US" altLang="zh-CN" sz="2400" b="1" dirty="0"/>
              <a:t>/shadow</a:t>
            </a:r>
            <a:r>
              <a:rPr lang="zh-CN" altLang="zh-CN" sz="2400" b="1" dirty="0"/>
              <a:t>文件中保存。</a:t>
            </a:r>
            <a:endParaRPr lang="en-US" altLang="zh-CN" sz="2400" b="1" kern="100" dirty="0">
              <a:cs typeface="Arial" panose="020B0604020202020204" pitchFamily="34" charset="0"/>
            </a:endParaRPr>
          </a:p>
        </p:txBody>
      </p:sp>
      <p:pic>
        <p:nvPicPr>
          <p:cNvPr id="4" name="Picture 2" descr="3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6334" y="2212951"/>
            <a:ext cx="518160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58734" y="6099151"/>
            <a:ext cx="484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图</a:t>
            </a:r>
            <a:r>
              <a:rPr lang="en-US" altLang="zh-CN" sz="2400"/>
              <a:t>2  shadow</a:t>
            </a:r>
            <a:r>
              <a:rPr lang="zh-CN" altLang="en-US" sz="2400"/>
              <a:t>文件的前</a:t>
            </a:r>
            <a:r>
              <a:rPr lang="en-US" altLang="zh-CN" sz="2400"/>
              <a:t>10</a:t>
            </a:r>
            <a:r>
              <a:rPr lang="zh-CN" altLang="en-US" sz="2400"/>
              <a:t>行内容。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9196" y="3022576"/>
            <a:ext cx="35671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120934" y="4117951"/>
            <a:ext cx="3124200" cy="1752600"/>
          </a:xfrm>
          <a:prstGeom prst="wedgeRoundRectCallout">
            <a:avLst>
              <a:gd name="adj1" fmla="val -64838"/>
              <a:gd name="adj2" fmla="val -97102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/>
              <a:t>在</a:t>
            </a:r>
            <a:r>
              <a:rPr lang="en-US" altLang="zh-CN" sz="2400"/>
              <a:t>shadow</a:t>
            </a:r>
            <a:r>
              <a:rPr lang="zh-CN" altLang="en-US" sz="2400"/>
              <a:t>文件中，每行定义了一个用户信息，行中各字段用“：”隔开。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768134" y="4270351"/>
            <a:ext cx="1219200" cy="609600"/>
          </a:xfrm>
          <a:prstGeom prst="wedgeRoundRectCallout">
            <a:avLst>
              <a:gd name="adj1" fmla="val -35676"/>
              <a:gd name="adj2" fmla="val -202606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400"/>
              <a:t>登录名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3987334" y="4270351"/>
            <a:ext cx="1676400" cy="609600"/>
          </a:xfrm>
          <a:prstGeom prst="wedgeRoundRectCallout">
            <a:avLst>
              <a:gd name="adj1" fmla="val -21495"/>
              <a:gd name="adj2" fmla="val -204690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400"/>
              <a:t>加密口令</a:t>
            </a:r>
          </a:p>
        </p:txBody>
      </p:sp>
    </p:spTree>
    <p:extLst>
      <p:ext uri="{BB962C8B-B14F-4D97-AF65-F5344CB8AC3E}">
        <p14:creationId xmlns:p14="http://schemas.microsoft.com/office/powerpoint/2010/main" xmlns="" val="420707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2041</TotalTime>
  <Words>2681</Words>
  <Application>Microsoft Office PowerPoint</Application>
  <PresentationFormat>自定义</PresentationFormat>
  <Paragraphs>216</Paragraphs>
  <Slides>36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https:/cyppt.taobao.com</cp:keywords>
  <dc:description>https://cyppt.taobao.com</dc:description>
  <cp:lastModifiedBy>dreamsummit</cp:lastModifiedBy>
  <cp:revision>534</cp:revision>
  <dcterms:created xsi:type="dcterms:W3CDTF">2015-10-24T01:57:14Z</dcterms:created>
  <dcterms:modified xsi:type="dcterms:W3CDTF">2020-03-26T04:26:48Z</dcterms:modified>
  <cp:category>https://cyppt.taobao.com</cp:category>
</cp:coreProperties>
</file>