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05679" y="275604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404040"/>
                  </a:solidFill>
                  <a:latin typeface="微软雅黑" panose="020B0503020204020204" charset="-122"/>
                </a:rPr>
                <a:t>相关知识</a:t>
              </a:r>
              <a:endParaRPr lang="zh-CN" altLang="en-US" sz="2800" b="1" dirty="0">
                <a:solidFill>
                  <a:srgbClr val="40404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805679" y="1365729"/>
            <a:ext cx="6429686" cy="828000"/>
            <a:chOff x="3873413" y="862308"/>
            <a:chExt cx="6429686" cy="828000"/>
          </a:xfrm>
        </p:grpSpPr>
        <p:sp>
          <p:nvSpPr>
            <p:cNvPr id="21" name="文本框 20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微软雅黑" panose="020B0503020204020204" charset="-122"/>
                </a:rPr>
                <a:t>Linux</a:t>
              </a:r>
              <a:r>
                <a:rPr lang="zh-CN" altLang="en-US" sz="2800" b="1" dirty="0" smtClean="0">
                  <a:latin typeface="微软雅黑" panose="020B0503020204020204" charset="-122"/>
                </a:rPr>
                <a:t>简介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805679" y="2455854"/>
            <a:ext cx="6429686" cy="828000"/>
            <a:chOff x="3873413" y="862308"/>
            <a:chExt cx="6429686" cy="828000"/>
          </a:xfrm>
        </p:grpSpPr>
        <p:sp>
          <p:nvSpPr>
            <p:cNvPr id="16" name="文本框 15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安装</a:t>
              </a:r>
              <a:r>
                <a:rPr lang="en-US" altLang="zh-CN" sz="2800" b="1" dirty="0" smtClean="0">
                  <a:latin typeface="微软雅黑" panose="020B0503020204020204" charset="-122"/>
                </a:rPr>
                <a:t>CentOS Linux 7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1.3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5679" y="3545979"/>
            <a:ext cx="6980854" cy="828000"/>
            <a:chOff x="3873413" y="4052463"/>
            <a:chExt cx="6980854" cy="828000"/>
          </a:xfrm>
        </p:grpSpPr>
        <p:sp>
          <p:nvSpPr>
            <p:cNvPr id="28" name="文本框 27"/>
            <p:cNvSpPr txBox="1"/>
            <p:nvPr/>
          </p:nvSpPr>
          <p:spPr>
            <a:xfrm>
              <a:off x="4876869" y="4201298"/>
              <a:ext cx="597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微软雅黑" panose="020B0503020204020204" charset="-122"/>
                </a:rPr>
                <a:t>Linux</a:t>
              </a:r>
              <a:r>
                <a:rPr lang="zh-CN" altLang="en-US" sz="2800" b="1" dirty="0" smtClean="0">
                  <a:latin typeface="微软雅黑" panose="020B0503020204020204" charset="-122"/>
                </a:rPr>
                <a:t>的启动、登录、退出和</a:t>
              </a:r>
              <a:r>
                <a:rPr lang="en-US" altLang="zh-CN" sz="2800" b="1" dirty="0" smtClean="0">
                  <a:latin typeface="微软雅黑" panose="020B0503020204020204" charset="-122"/>
                </a:rPr>
                <a:t>SHELL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873413" y="4052463"/>
              <a:ext cx="828000" cy="828000"/>
              <a:chOff x="3909356" y="1685526"/>
              <a:chExt cx="828000" cy="82800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1.4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805679" y="4636104"/>
            <a:ext cx="6980854" cy="828000"/>
            <a:chOff x="3873413" y="4052463"/>
            <a:chExt cx="6980854" cy="828000"/>
          </a:xfrm>
        </p:grpSpPr>
        <p:sp>
          <p:nvSpPr>
            <p:cNvPr id="34" name="文本框 33"/>
            <p:cNvSpPr txBox="1"/>
            <p:nvPr/>
          </p:nvSpPr>
          <p:spPr>
            <a:xfrm>
              <a:off x="4876869" y="4201298"/>
              <a:ext cx="597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Linux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的常用命令简介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873413" y="4052463"/>
              <a:ext cx="828000" cy="828000"/>
              <a:chOff x="3909356" y="1685526"/>
              <a:chExt cx="828000" cy="82800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1.5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805679" y="5726227"/>
            <a:ext cx="6980854" cy="828000"/>
            <a:chOff x="3873413" y="4052463"/>
            <a:chExt cx="6980854" cy="828000"/>
          </a:xfrm>
        </p:grpSpPr>
        <p:sp>
          <p:nvSpPr>
            <p:cNvPr id="39" name="文本框 38"/>
            <p:cNvSpPr txBox="1"/>
            <p:nvPr/>
          </p:nvSpPr>
          <p:spPr>
            <a:xfrm>
              <a:off x="4876869" y="4201298"/>
              <a:ext cx="597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404040"/>
                  </a:solidFill>
                  <a:latin typeface="微软雅黑" panose="020B0503020204020204" charset="-122"/>
                </a:rPr>
                <a:t>编辑器的使用</a:t>
              </a:r>
              <a:endParaRPr lang="zh-CN" altLang="en-US" sz="2800" b="1" dirty="0">
                <a:solidFill>
                  <a:srgbClr val="40404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73413" y="4052463"/>
              <a:ext cx="828000" cy="828000"/>
              <a:chOff x="3909356" y="1685526"/>
              <a:chExt cx="828000" cy="828000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1.6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1074" y="399637"/>
            <a:ext cx="10515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cd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cd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命令用来切换工作目录至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DirName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。 其中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DirName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表示法可为绝对路径或相对路径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 smtClean="0"/>
              <a:t>例如</a:t>
            </a:r>
            <a:r>
              <a:rPr lang="zh-CN" altLang="zh-CN" sz="2400" b="1" dirty="0"/>
              <a:t>：</a:t>
            </a:r>
            <a:endParaRPr lang="zh-CN" altLang="zh-CN" sz="24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#</a:t>
            </a:r>
            <a:r>
              <a:rPr lang="en-US" altLang="zh-CN" sz="2400" b="1" dirty="0"/>
              <a:t> cd /					</a:t>
            </a:r>
            <a:r>
              <a:rPr lang="en-US" altLang="zh-CN" sz="2400" b="1" dirty="0" smtClean="0"/>
              <a:t>//</a:t>
            </a:r>
            <a:r>
              <a:rPr lang="zh-CN" altLang="zh-CN" sz="2400" b="1" dirty="0"/>
              <a:t>切换到根目录</a:t>
            </a:r>
            <a:endParaRPr lang="zh-CN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# </a:t>
            </a:r>
            <a:r>
              <a:rPr lang="en-US" altLang="zh-CN" sz="2400" b="1" dirty="0"/>
              <a:t>cd 					</a:t>
            </a:r>
            <a:r>
              <a:rPr lang="en-US" altLang="zh-CN" sz="2400" b="1" dirty="0" smtClean="0"/>
              <a:t>//</a:t>
            </a:r>
            <a:r>
              <a:rPr lang="zh-CN" altLang="zh-CN" sz="2400" b="1" dirty="0"/>
              <a:t>切换到家目录</a:t>
            </a:r>
            <a:endParaRPr lang="zh-CN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# </a:t>
            </a:r>
            <a:r>
              <a:rPr lang="en-US" altLang="zh-CN" sz="2400" b="1" dirty="0"/>
              <a:t>cd 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sysconfig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//</a:t>
            </a:r>
            <a:r>
              <a:rPr lang="zh-CN" altLang="zh-CN" sz="2400" b="1" dirty="0"/>
              <a:t>切换到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sysconfig</a:t>
            </a:r>
            <a:r>
              <a:rPr lang="zh-CN" altLang="zh-CN" sz="2400" b="1" dirty="0"/>
              <a:t>目录</a:t>
            </a:r>
            <a:endParaRPr lang="zh-CN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# </a:t>
            </a:r>
            <a:r>
              <a:rPr lang="en-US" altLang="zh-CN" sz="2400" b="1" dirty="0"/>
              <a:t>cd ..					</a:t>
            </a:r>
            <a:r>
              <a:rPr lang="en-US" altLang="zh-CN" sz="2400" b="1" dirty="0" smtClean="0"/>
              <a:t>//</a:t>
            </a:r>
            <a:r>
              <a:rPr lang="zh-CN" altLang="zh-CN" sz="2400" b="1" dirty="0"/>
              <a:t>返回到</a:t>
            </a:r>
            <a:r>
              <a:rPr lang="zh-CN" altLang="zh-CN" sz="2400" b="1" dirty="0" smtClean="0"/>
              <a:t>父目录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1333" y="280446"/>
            <a:ext cx="1061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ls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命令用来列出文件或目录信息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。该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ls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目录或文件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命令的常用参数有以下几个。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：显示所有文件和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：显示除隐藏文件“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”和“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”以外的所有文件列表；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：多列显示输出结果。这是默认选项；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 以长格式显示目录下的内容列表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：仅显示目录名，而不显示目录下的内容列表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：显示出目录下以及其所有子目录的文件名（包括了隐藏文件）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1741" y="549307"/>
            <a:ext cx="106849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ls	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列出当前目录下的文件和目录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ls -a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列出包括以“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”开始的隐藏文件在内的所有文件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ls -l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列出当前目录下所有文件的权限、所有者、文件大小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时间及名称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ls -l *con*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列出当前目录下名称中有“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”文件或目录的详细信息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1332" y="376839"/>
            <a:ext cx="10803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cat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cat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常用于滚屏显示文件的内容，也可将多个文件合并成为一个文件。该命令的语法为：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cat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命令的常用参数有以下几个。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：不显示文件中的空行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：在文件的每行前面显示行号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：将连续的多个空行用一个空行来显示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599" y="492239"/>
            <a:ext cx="11040534" cy="279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cat file1		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查看当前目录下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文件的内容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cat file1 file2 &gt; file3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file3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文件存在，则覆盖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file3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文件中的内容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cat file1 file2 &gt;&gt;file3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file3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文件存在，则附加到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file3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文件原有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内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容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的后面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2133" y="312442"/>
            <a:ext cx="10820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more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more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命令用于分屏显示文件的内容。该命令的语法为：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more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more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+n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：由第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行开始显示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+/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：由含有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字符串的地方开始显示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cat file1	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查看当前目录下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文件的内容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cat file1|more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以分页方式查看当前目录下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文件的内容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说明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：除利用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命令显示文件内容以外，也可使用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命令显示文件内容。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7468" y="395238"/>
            <a:ext cx="1031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altLang="zh-CN" sz="2400" b="1" kern="100" dirty="0" err="1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命令用于创建一个或多个目录，该命令的语法为：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kern="1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2...]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：建立目录的同时设置目录的权限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：若所要建立目录的父目录不存在，则同时创建该目录及该目录的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父目录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dir1	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在当前目录下创建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7466" y="326039"/>
            <a:ext cx="1041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zh-CN" sz="2400" b="1" kern="100" dirty="0" err="1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命令用于删除空目录。如果被删除目录有其它文件或子目录存在，则删除不成功。该命令的语法为：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目录名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：在删除目录时，一并删除父目录，但要求父目录中必须没有其他目录的存在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-v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--verbose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，显示指令执行过程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dir1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删除当前目录下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目录（注意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目录下必需没有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文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件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或目录存在，否则无法删除）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6666" y="370571"/>
            <a:ext cx="10905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touch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touch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命令用于新建普通文件，该命令的语法为：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 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# 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touch file1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在当前目录下建立一个空文件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2932" y="373907"/>
            <a:ext cx="106002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altLang="zh-CN" sz="2400" b="1" kern="100" dirty="0" err="1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命令主要用于文件或目录的复制，该命令的语法为：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源文件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目的文件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：如果目标文件或目录存在，则先删除它们再进行复制（即覆盖），并且不提示用户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：如果目标文件或目录存在，则在覆盖既有文件之前先询问用户。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：保留源文件或目录的属性。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：递归复制所有目录，将所有的非目录内容当作文件一样复制。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4893" y="0"/>
            <a:ext cx="123281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8933" y="521707"/>
            <a:ext cx="11074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file1 file2	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将文件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复制成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file1 dir1	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将文件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复制到目录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下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/user/file1 .	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目录下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文件复制到当前目录下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/user/file1 file2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目录下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文件复制到当前目录下，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文件名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更名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-r dir1 dir2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复制整个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目录并改名为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dir2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2133" y="441641"/>
            <a:ext cx="103293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mv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mv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命令用于移动或更改文件和目录的名称，该命令的语法为：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选项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源文件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目的文件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mv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命令的常用参数有以下几个：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：为源文件作备份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：文件重命令时强制覆盖已有文件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-u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：目标文件比源文件新时不覆盖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-v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：移动文件比源文件新时不覆盖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：覆盖前先行询问用户，如果源文件与目标文件或目标目录中的文件同名，则询问用户是否覆盖目标文件。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8932" y="519837"/>
            <a:ext cx="10244667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mv file1 file2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将文件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更名为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mv file1 dir1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将文件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移动到目录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下，文件名不变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 mv dir1 dir2		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将目录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更改目录名为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dir2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8265" y="257042"/>
            <a:ext cx="109558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altLang="zh-CN" sz="2400" b="1" kern="100" dirty="0" err="1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zh-CN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命令用于删除文件或目录，该命令的语法为：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</a:t>
            </a: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文件名或目录名</a:t>
            </a:r>
            <a:r>
              <a:rPr lang="en-US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altLang="zh-CN" sz="2400" b="1" kern="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命令常用参数有以下几个：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：删除每个文件或目录时给用户提示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：递归删除目录，即包含目录下的文件和各级子目录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-v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：删除每个文件时给出提示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：删除文件或目录时不提示用户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*	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删除当前目录下的所有文件，但不删除子目录和隐藏文件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altLang="zh-CN" sz="2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-r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删除目录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dir1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及其子目录下所有文件</a:t>
            </a: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05679" y="275604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404040"/>
                  </a:solidFill>
                  <a:latin typeface="微软雅黑" panose="020B0503020204020204" charset="-122"/>
                </a:rPr>
                <a:t>相关知识</a:t>
              </a:r>
              <a:endParaRPr lang="zh-CN" altLang="en-US" sz="2800" b="1" dirty="0">
                <a:solidFill>
                  <a:srgbClr val="40404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805679" y="1365729"/>
            <a:ext cx="6429686" cy="828000"/>
            <a:chOff x="3873413" y="862308"/>
            <a:chExt cx="6429686" cy="828000"/>
          </a:xfrm>
        </p:grpSpPr>
        <p:sp>
          <p:nvSpPr>
            <p:cNvPr id="21" name="文本框 20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微软雅黑" panose="020B0503020204020204" charset="-122"/>
                </a:rPr>
                <a:t>Linux</a:t>
              </a:r>
              <a:r>
                <a:rPr lang="zh-CN" altLang="en-US" sz="2800" b="1" dirty="0" smtClean="0">
                  <a:latin typeface="微软雅黑" panose="020B0503020204020204" charset="-122"/>
                </a:rPr>
                <a:t>简介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805679" y="2455854"/>
            <a:ext cx="6429686" cy="828000"/>
            <a:chOff x="3873413" y="862308"/>
            <a:chExt cx="6429686" cy="828000"/>
          </a:xfrm>
        </p:grpSpPr>
        <p:sp>
          <p:nvSpPr>
            <p:cNvPr id="16" name="文本框 15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安装</a:t>
              </a:r>
              <a:r>
                <a:rPr lang="en-US" altLang="zh-CN" sz="2800" b="1" dirty="0" smtClean="0">
                  <a:latin typeface="微软雅黑" panose="020B0503020204020204" charset="-122"/>
                </a:rPr>
                <a:t>CentOS Linux 7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1.3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5679" y="3545979"/>
            <a:ext cx="6980854" cy="828000"/>
            <a:chOff x="3873413" y="4052463"/>
            <a:chExt cx="6980854" cy="828000"/>
          </a:xfrm>
        </p:grpSpPr>
        <p:sp>
          <p:nvSpPr>
            <p:cNvPr id="28" name="文本框 27"/>
            <p:cNvSpPr txBox="1"/>
            <p:nvPr/>
          </p:nvSpPr>
          <p:spPr>
            <a:xfrm>
              <a:off x="4876869" y="4201298"/>
              <a:ext cx="597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微软雅黑" panose="020B0503020204020204" charset="-122"/>
                </a:rPr>
                <a:t>Linux</a:t>
              </a:r>
              <a:r>
                <a:rPr lang="zh-CN" altLang="en-US" sz="2800" b="1" dirty="0" smtClean="0">
                  <a:latin typeface="微软雅黑" panose="020B0503020204020204" charset="-122"/>
                </a:rPr>
                <a:t>的启动、登录、退出和</a:t>
              </a:r>
              <a:r>
                <a:rPr lang="en-US" altLang="zh-CN" sz="2800" b="1" dirty="0" smtClean="0">
                  <a:latin typeface="微软雅黑" panose="020B0503020204020204" charset="-122"/>
                </a:rPr>
                <a:t>SHELL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873413" y="4052463"/>
              <a:ext cx="828000" cy="828000"/>
              <a:chOff x="3909356" y="1685526"/>
              <a:chExt cx="828000" cy="82800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1.4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805679" y="4636104"/>
            <a:ext cx="6980854" cy="828000"/>
            <a:chOff x="3873413" y="4052463"/>
            <a:chExt cx="6980854" cy="828000"/>
          </a:xfrm>
        </p:grpSpPr>
        <p:sp>
          <p:nvSpPr>
            <p:cNvPr id="34" name="文本框 33"/>
            <p:cNvSpPr txBox="1"/>
            <p:nvPr/>
          </p:nvSpPr>
          <p:spPr>
            <a:xfrm>
              <a:off x="4876869" y="4201298"/>
              <a:ext cx="597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404040"/>
                  </a:solidFill>
                  <a:latin typeface="微软雅黑" panose="020B0503020204020204" charset="-122"/>
                </a:rPr>
                <a:t>Linux</a:t>
              </a:r>
              <a:r>
                <a:rPr lang="zh-CN" altLang="en-US" sz="2800" b="1" dirty="0" smtClean="0">
                  <a:solidFill>
                    <a:srgbClr val="404040"/>
                  </a:solidFill>
                  <a:latin typeface="微软雅黑" panose="020B0503020204020204" charset="-122"/>
                </a:rPr>
                <a:t>的常用命令简介</a:t>
              </a:r>
              <a:endParaRPr lang="zh-CN" altLang="en-US" sz="2800" b="1" dirty="0">
                <a:solidFill>
                  <a:srgbClr val="40404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873413" y="4052463"/>
              <a:ext cx="828000" cy="828000"/>
              <a:chOff x="3909356" y="1685526"/>
              <a:chExt cx="828000" cy="82800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1.5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805679" y="5726227"/>
            <a:ext cx="6980854" cy="828000"/>
            <a:chOff x="3873413" y="4052463"/>
            <a:chExt cx="6980854" cy="828000"/>
          </a:xfrm>
        </p:grpSpPr>
        <p:sp>
          <p:nvSpPr>
            <p:cNvPr id="39" name="文本框 38"/>
            <p:cNvSpPr txBox="1"/>
            <p:nvPr/>
          </p:nvSpPr>
          <p:spPr>
            <a:xfrm>
              <a:off x="4876869" y="4201298"/>
              <a:ext cx="597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编辑器的使用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73413" y="4052463"/>
              <a:ext cx="828000" cy="828000"/>
              <a:chOff x="3909356" y="1685526"/>
              <a:chExt cx="828000" cy="828000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1.6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066" y="522971"/>
            <a:ext cx="10684934" cy="556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Vi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编辑器是所有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的发行版中最常见的文档编辑器。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是进阶版的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可以使用不同颜色显示文本内容。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编辑器均可以执行输出、删除、查找、替换、块操作等众多文本操作。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编辑器均是全屏幕文本编辑器，它没有菜单，只有命令。其基本工作模式有命令行模式、文本输入模式和末行模式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命令行模式（默认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：刚进入</a:t>
            </a:r>
            <a:r>
              <a:rPr lang="en-US" altLang="zh-CN" sz="2400" b="1" dirty="0"/>
              <a:t>vim</a:t>
            </a:r>
            <a:r>
              <a:rPr lang="zh-CN" altLang="zh-CN" sz="2400" b="1" dirty="0"/>
              <a:t>的时候，默认是命令行模式，可以复制行，删除行等操作。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文本输入模式：可以输入内容。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末行模式：在最下边，除编辑模式，可以输入诸多管理员命令</a:t>
            </a:r>
            <a:endParaRPr lang="zh-CN" altLang="zh-CN" sz="2400" b="1" dirty="0"/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066" y="522971"/>
            <a:ext cx="1068493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工作模式切换：</a:t>
            </a:r>
            <a:endParaRPr lang="en-US" altLang="zh-CN" sz="2400" b="1" kern="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</a:rPr>
              <a:t>1.</a:t>
            </a:r>
            <a:r>
              <a:rPr lang="zh-CN" altLang="zh-CN" sz="2400" b="1" smtClean="0">
                <a:solidFill>
                  <a:srgbClr val="FF0000"/>
                </a:solidFill>
              </a:rPr>
              <a:t>命</a:t>
            </a:r>
            <a:r>
              <a:rPr lang="zh-CN" altLang="zh-CN" sz="2400" b="1" dirty="0">
                <a:solidFill>
                  <a:srgbClr val="FF0000"/>
                </a:solidFill>
              </a:rPr>
              <a:t>令行</a:t>
            </a:r>
            <a:r>
              <a:rPr lang="zh-CN" altLang="zh-CN" sz="2400" b="1">
                <a:solidFill>
                  <a:srgbClr val="FF0000"/>
                </a:solidFill>
              </a:rPr>
              <a:t>模</a:t>
            </a:r>
            <a:r>
              <a:rPr lang="zh-CN" altLang="zh-CN" sz="2400" b="1" smtClean="0">
                <a:solidFill>
                  <a:srgbClr val="FF0000"/>
                </a:solidFill>
              </a:rPr>
              <a:t>式</a:t>
            </a:r>
            <a:r>
              <a:rPr lang="zh-CN" altLang="en-US" sz="2400" b="1" smtClean="0">
                <a:solidFill>
                  <a:srgbClr val="FF0000"/>
                </a:solidFill>
              </a:rPr>
              <a:t>切换到</a:t>
            </a:r>
            <a:r>
              <a:rPr lang="zh-CN" altLang="zh-CN" sz="2400" b="1" smtClean="0">
                <a:solidFill>
                  <a:srgbClr val="FF0000"/>
                </a:solidFill>
              </a:rPr>
              <a:t>文</a:t>
            </a:r>
            <a:r>
              <a:rPr lang="zh-CN" altLang="zh-CN" sz="2400" b="1" dirty="0">
                <a:solidFill>
                  <a:srgbClr val="FF0000"/>
                </a:solidFill>
              </a:rPr>
              <a:t>本输入</a:t>
            </a:r>
            <a:r>
              <a:rPr lang="zh-CN" altLang="zh-CN" sz="2400" b="1">
                <a:solidFill>
                  <a:srgbClr val="FF0000"/>
                </a:solidFill>
              </a:rPr>
              <a:t>模</a:t>
            </a:r>
            <a:r>
              <a:rPr lang="zh-CN" altLang="zh-CN" sz="2400" b="1" smtClean="0">
                <a:solidFill>
                  <a:srgbClr val="FF0000"/>
                </a:solidFill>
              </a:rPr>
              <a:t>式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CN" sz="2400" b="1" smtClean="0"/>
              <a:t>i </a:t>
            </a:r>
            <a:r>
              <a:rPr lang="zh-CN" altLang="en-US" sz="2400" b="1" smtClean="0"/>
              <a:t>在当前光标所在字符前面转为输入模式</a:t>
            </a:r>
            <a:endParaRPr lang="en-US" altLang="zh-CN" sz="2400" b="1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zh-CN" sz="2400" b="1" smtClean="0"/>
              <a:t>a </a:t>
            </a:r>
            <a:r>
              <a:rPr lang="zh-CN" altLang="en-US" sz="2400" b="1" smtClean="0"/>
              <a:t>在当前光标所在字符的后面转为输入模式</a:t>
            </a:r>
            <a:endParaRPr lang="en-US" altLang="zh-CN" sz="2400" b="1" smtClean="0"/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kern="10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400" b="1" kern="10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文本输入模式切换到命令行模式：按</a:t>
            </a:r>
            <a:r>
              <a:rPr lang="en-US" altLang="zh-CN" sz="2400" b="1" kern="10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zh-CN" altLang="en-US" sz="2400" b="1" kern="1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键</a:t>
            </a:r>
            <a:endParaRPr lang="en-US" altLang="zh-CN" sz="2400" b="1" kern="1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3.</a:t>
            </a:r>
            <a:r>
              <a:rPr lang="zh-CN" altLang="en-US" sz="2400" b="1" kern="1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命令行模式切换到末行模式：输入“：”</a:t>
            </a:r>
            <a:endParaRPr lang="en-US" altLang="zh-CN" sz="2400" b="1" kern="1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退出，修改后不保存</a:t>
            </a:r>
            <a:endParaRPr lang="en-US" altLang="zh-CN" sz="2000" b="1" kern="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！强制退出，不论是否已经保存</a:t>
            </a:r>
            <a:endParaRPr lang="en-US" altLang="zh-CN" sz="2000" b="1" kern="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存盘并退出</a:t>
            </a:r>
            <a:endParaRPr lang="en-US" altLang="zh-CN" sz="2000" b="1" kern="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zh-CN" altLang="en-US" sz="2000" b="1" kern="100" smtClean="0">
                <a:latin typeface="Arial" panose="020B0604020202020204" pitchFamily="34" charset="0"/>
                <a:cs typeface="Arial" panose="020B0604020202020204" pitchFamily="34" charset="0"/>
              </a:rPr>
              <a:t>存盘并退出</a:t>
            </a:r>
            <a:endParaRPr lang="en-US" altLang="zh-CN" sz="2000" b="1" kern="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2400" b="1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7536" y="0"/>
            <a:ext cx="122376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321" t="9897" r="23092" b="74328"/>
          <a:stretch>
            <a:fillRect/>
          </a:stretch>
        </p:blipFill>
        <p:spPr bwMode="auto">
          <a:xfrm>
            <a:off x="520700" y="3403600"/>
            <a:ext cx="50927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 l="12321" t="9897" r="23092" b="74328"/>
          <a:stretch>
            <a:fillRect/>
          </a:stretch>
        </p:blipFill>
        <p:spPr bwMode="auto">
          <a:xfrm>
            <a:off x="0" y="368300"/>
            <a:ext cx="12275329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7006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1221528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9732" y="387402"/>
            <a:ext cx="10938934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命令是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系统的重要工具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系统有两种命令提示符：“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”表明是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（超级用户管理员）的权限；“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”表明是普通用户的权限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1. </a:t>
            </a:r>
            <a:r>
              <a:rPr lang="en-US" altLang="zh-CN" sz="2400" b="1" dirty="0" err="1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zh-CN" altLang="zh-CN" sz="2400" b="1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zh-CN" altLang="zh-CN" sz="2400" b="1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zh-CN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命令用于更改账号密码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 </a:t>
            </a:r>
            <a:r>
              <a:rPr lang="en-US" altLang="zh-CN" sz="2400" b="1" dirty="0" err="1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zh-CN" altLang="en-US" sz="2400" b="1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</a:t>
            </a:r>
            <a:endParaRPr lang="en-US" altLang="zh-CN" sz="2400" b="1" dirty="0" smtClean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zh-CN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命令以绝对路径的方式显示用户当前工作目录。命令将当前目录的全路径名称（从根目录）写入标准输出。全部目录使用“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”符号分隔。第一个“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”表示根目录，最后一个目录是当前目录。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演示</Application>
  <PresentationFormat>宽屏</PresentationFormat>
  <Paragraphs>235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哥不是传说</cp:lastModifiedBy>
  <cp:revision>150</cp:revision>
  <dcterms:created xsi:type="dcterms:W3CDTF">2019-06-19T02:08:00Z</dcterms:created>
  <dcterms:modified xsi:type="dcterms:W3CDTF">2022-03-02T02:42:55Z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1A10E18596614AE3BA8946CBF75A0D30</vt:lpwstr>
  </property>
</Properties>
</file>