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4066878"/>
            <a:ext cx="12192000" cy="114997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13756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9252" y="2975480"/>
            <a:ext cx="11075422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400" b="1" dirty="0">
                <a:solidFill>
                  <a:schemeClr val="bg1"/>
                </a:solidFill>
              </a:rPr>
              <a:t>Linux</a:t>
            </a:r>
            <a:r>
              <a:rPr lang="zh-CN" altLang="en-US" sz="3400" b="1" dirty="0">
                <a:solidFill>
                  <a:schemeClr val="bg1"/>
                </a:solidFill>
              </a:rPr>
              <a:t>服务器搭建与管理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74268" y="4344486"/>
            <a:ext cx="6446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453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单元</a:t>
            </a:r>
            <a:r>
              <a:rPr lang="en-US" altLang="zh-CN" sz="2800" b="1" dirty="0" smtClean="0">
                <a:solidFill>
                  <a:srgbClr val="453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Linux</a:t>
            </a:r>
            <a:r>
              <a:rPr lang="zh-CN" altLang="en-US" sz="2800" b="1" dirty="0" smtClean="0">
                <a:solidFill>
                  <a:srgbClr val="453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的文件系统和磁盘管理</a:t>
            </a:r>
            <a:endParaRPr lang="zh-CN" altLang="en-US" sz="2800" b="1" dirty="0">
              <a:solidFill>
                <a:srgbClr val="453D3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172674" y="2943341"/>
            <a:ext cx="781960" cy="68886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11" grpId="0"/>
      <p:bldP spid="12" grpId="0"/>
      <p:bldP spid="15" grpId="0" bldLvl="0" animBg="1"/>
      <p:bldP spid="16" grpId="0" bldLvl="0" animBg="1"/>
      <p:bldP spid="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1670" y="401691"/>
            <a:ext cx="111879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 smtClean="0">
                <a:cs typeface="Times New Roman" panose="02020603050405020304" pitchFamily="18" charset="0"/>
              </a:rPr>
              <a:t>例：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查看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etc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/filesystems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文件的文件访问权限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# </a:t>
            </a:r>
            <a:r>
              <a:rPr lang="en-US" altLang="zh-CN" sz="2400" b="1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ls -l 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filesystems</a:t>
            </a:r>
            <a:endParaRPr lang="zh-CN" altLang="zh-CN" sz="2400" b="1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  -</a:t>
            </a:r>
            <a:r>
              <a:rPr lang="en-US" altLang="zh-CN" sz="2400" b="1" kern="1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rw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-r--r--. 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1 root 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root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 70 8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月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  12 2015 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filesystems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 smtClean="0"/>
              <a:t>说明：</a:t>
            </a:r>
            <a:endParaRPr lang="en-US" altLang="zh-CN" sz="2400" b="1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 smtClean="0"/>
              <a:t>第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标识位为“</a:t>
            </a:r>
            <a:r>
              <a:rPr lang="en-US" altLang="zh-CN" sz="2400" b="1" dirty="0"/>
              <a:t>-</a:t>
            </a:r>
            <a:r>
              <a:rPr lang="zh-CN" altLang="zh-CN" sz="2400" b="1" dirty="0"/>
              <a:t>”，代表一个</a:t>
            </a:r>
            <a:r>
              <a:rPr lang="zh-CN" altLang="zh-CN" sz="2400" b="1" dirty="0" smtClean="0"/>
              <a:t>文件</a:t>
            </a:r>
            <a:r>
              <a:rPr lang="zh-CN" altLang="en-US" sz="2400" b="1" dirty="0" smtClean="0"/>
              <a:t>，“</a:t>
            </a:r>
            <a:r>
              <a:rPr lang="en-US" altLang="zh-CN" sz="2400" b="1" dirty="0" smtClean="0"/>
              <a:t>d</a:t>
            </a:r>
            <a:r>
              <a:rPr lang="zh-CN" altLang="en-US" sz="2400" b="1" dirty="0" smtClean="0"/>
              <a:t>”代表目录</a:t>
            </a:r>
            <a:r>
              <a:rPr lang="zh-CN" altLang="zh-CN" sz="2400" b="1" dirty="0" smtClean="0"/>
              <a:t>。</a:t>
            </a:r>
            <a:endParaRPr lang="zh-CN" altLang="zh-CN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/>
              <a:t>第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至</a:t>
            </a:r>
            <a:r>
              <a:rPr lang="en-US" altLang="zh-CN" sz="2400" b="1" dirty="0"/>
              <a:t>4</a:t>
            </a:r>
            <a:r>
              <a:rPr lang="zh-CN" altLang="zh-CN" sz="2400" b="1" dirty="0"/>
              <a:t>标识位为“</a:t>
            </a:r>
            <a:r>
              <a:rPr lang="en-US" altLang="zh-CN" sz="2400" b="1" dirty="0" err="1"/>
              <a:t>rw</a:t>
            </a:r>
            <a:r>
              <a:rPr lang="en-US" altLang="zh-CN" sz="2400" b="1" dirty="0"/>
              <a:t>-</a:t>
            </a:r>
            <a:r>
              <a:rPr lang="zh-CN" altLang="zh-CN" sz="2400" b="1" dirty="0"/>
              <a:t>”：说明该文件的</a:t>
            </a:r>
            <a:r>
              <a:rPr lang="zh-CN" altLang="zh-CN" sz="2400" b="1" dirty="0">
                <a:solidFill>
                  <a:srgbClr val="0053A3"/>
                </a:solidFill>
              </a:rPr>
              <a:t>拥有者</a:t>
            </a:r>
            <a:r>
              <a:rPr lang="en-US" altLang="zh-CN" sz="2400" b="1" dirty="0"/>
              <a:t>root</a:t>
            </a:r>
            <a:r>
              <a:rPr lang="zh-CN" altLang="zh-CN" sz="2400" b="1" dirty="0"/>
              <a:t>对该文件具有可读和可写权限。</a:t>
            </a:r>
            <a:endParaRPr lang="zh-CN" altLang="zh-CN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/>
              <a:t>第</a:t>
            </a:r>
            <a:r>
              <a:rPr lang="en-US" altLang="zh-CN" sz="2400" b="1" dirty="0"/>
              <a:t>5</a:t>
            </a:r>
            <a:r>
              <a:rPr lang="zh-CN" altLang="zh-CN" sz="2400" b="1" dirty="0"/>
              <a:t>至</a:t>
            </a:r>
            <a:r>
              <a:rPr lang="en-US" altLang="zh-CN" sz="2400" b="1" dirty="0"/>
              <a:t>7</a:t>
            </a:r>
            <a:r>
              <a:rPr lang="zh-CN" altLang="zh-CN" sz="2400" b="1" dirty="0"/>
              <a:t>标识位为“</a:t>
            </a:r>
            <a:r>
              <a:rPr lang="en-US" altLang="zh-CN" sz="2400" b="1" dirty="0"/>
              <a:t>r--</a:t>
            </a:r>
            <a:r>
              <a:rPr lang="zh-CN" altLang="zh-CN" sz="2400" b="1" dirty="0"/>
              <a:t>”：说明与文件拥有者</a:t>
            </a:r>
            <a:r>
              <a:rPr lang="zh-CN" altLang="zh-CN" sz="2400" b="1" dirty="0">
                <a:solidFill>
                  <a:srgbClr val="0053A3"/>
                </a:solidFill>
              </a:rPr>
              <a:t>所属的</a:t>
            </a:r>
            <a:r>
              <a:rPr lang="en-US" altLang="zh-CN" sz="2400" b="1" dirty="0">
                <a:solidFill>
                  <a:srgbClr val="0053A3"/>
                </a:solidFill>
              </a:rPr>
              <a:t>root</a:t>
            </a:r>
            <a:r>
              <a:rPr lang="zh-CN" altLang="zh-CN" sz="2400" b="1" dirty="0">
                <a:solidFill>
                  <a:srgbClr val="0053A3"/>
                </a:solidFill>
              </a:rPr>
              <a:t>组</a:t>
            </a:r>
            <a:r>
              <a:rPr lang="zh-CN" altLang="zh-CN" sz="2400" b="1" dirty="0"/>
              <a:t>的同组用户对该文件具有可读权限，但不能对该文件进行写操作和执行操作。</a:t>
            </a:r>
            <a:endParaRPr lang="zh-CN" altLang="zh-CN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/>
              <a:t>第</a:t>
            </a:r>
            <a:r>
              <a:rPr lang="en-US" altLang="zh-CN" sz="2400" b="1" dirty="0"/>
              <a:t>8</a:t>
            </a:r>
            <a:r>
              <a:rPr lang="zh-CN" altLang="zh-CN" sz="2400" b="1" dirty="0"/>
              <a:t>至</a:t>
            </a:r>
            <a:r>
              <a:rPr lang="en-US" altLang="zh-CN" sz="2400" b="1" dirty="0"/>
              <a:t>10</a:t>
            </a:r>
            <a:r>
              <a:rPr lang="zh-CN" altLang="zh-CN" sz="2400" b="1" dirty="0"/>
              <a:t>标识位为“</a:t>
            </a:r>
            <a:r>
              <a:rPr lang="en-US" altLang="zh-CN" sz="2400" b="1" dirty="0"/>
              <a:t>r--</a:t>
            </a:r>
            <a:r>
              <a:rPr lang="zh-CN" altLang="zh-CN" sz="2400" b="1" dirty="0"/>
              <a:t>”：说明</a:t>
            </a:r>
            <a:r>
              <a:rPr lang="zh-CN" altLang="zh-CN" sz="2400" b="1" dirty="0">
                <a:solidFill>
                  <a:srgbClr val="0053A3"/>
                </a:solidFill>
              </a:rPr>
              <a:t>其他用户</a:t>
            </a:r>
            <a:r>
              <a:rPr lang="zh-CN" altLang="zh-CN" sz="2400" b="1" dirty="0"/>
              <a:t>对文件具有可读权限，无写权限和执行权限</a:t>
            </a:r>
            <a:r>
              <a:rPr lang="zh-CN" altLang="zh-CN" sz="2400" b="1" dirty="0" smtClean="0"/>
              <a:t>。</a:t>
            </a:r>
            <a:endParaRPr lang="zh-CN" altLang="zh-CN" sz="2400" b="1" kern="1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4751" y="468761"/>
            <a:ext cx="1082936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文件权限修改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   </a:t>
            </a:r>
            <a:r>
              <a:rPr lang="zh-CN" altLang="zh-CN" sz="2400" b="1" kern="1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Linux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中创建文件或目录时，系统会根据默认参数自动设置其访问权限。也可使用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chmod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命令来重新设置或修改文件或目录的权限，该命令格式如下所示：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   </a:t>
            </a:r>
            <a:r>
              <a:rPr lang="en-US" altLang="zh-CN" sz="2400" b="1" kern="100" dirty="0" err="1" smtClean="0">
                <a:solidFill>
                  <a:srgbClr val="0053A3"/>
                </a:solidFill>
                <a:cs typeface="Times New Roman" panose="02020603050405020304" pitchFamily="18" charset="0"/>
              </a:rPr>
              <a:t>chmod</a:t>
            </a:r>
            <a:r>
              <a:rPr lang="en-US" altLang="zh-CN" sz="2400" b="1" kern="100" dirty="0" smtClean="0">
                <a:solidFill>
                  <a:srgbClr val="0053A3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[-R] </a:t>
            </a:r>
            <a:r>
              <a:rPr lang="zh-CN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模式 文件或</a:t>
            </a:r>
            <a:r>
              <a:rPr lang="zh-CN" altLang="zh-CN" sz="2400" b="1" kern="100" dirty="0" smtClean="0">
                <a:solidFill>
                  <a:srgbClr val="0053A3"/>
                </a:solidFill>
                <a:cs typeface="Times New Roman" panose="02020603050405020304" pitchFamily="18" charset="0"/>
              </a:rPr>
              <a:t>目录</a:t>
            </a:r>
            <a:endParaRPr lang="en-US" altLang="zh-CN" sz="2400" b="1" kern="100" dirty="0" smtClean="0">
              <a:solidFill>
                <a:srgbClr val="0053A3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说明：</a:t>
            </a:r>
            <a:r>
              <a:rPr lang="zh-CN" altLang="zh-CN" sz="2400" b="1" dirty="0" smtClean="0"/>
              <a:t>模式</a:t>
            </a:r>
            <a:r>
              <a:rPr lang="zh-CN" altLang="zh-CN" sz="2400" b="1" dirty="0"/>
              <a:t>即为文件或目录的权限表示，可以用数字表示，也可以用字符方式，格式如下：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ugoa</a:t>
            </a:r>
            <a:r>
              <a:rPr lang="en-US" altLang="zh-CN" sz="2400" b="1" dirty="0"/>
              <a:t>...][[+-=][</a:t>
            </a:r>
            <a:r>
              <a:rPr lang="en-US" altLang="zh-CN" sz="2400" b="1" dirty="0" err="1"/>
              <a:t>rwxX</a:t>
            </a:r>
            <a:r>
              <a:rPr lang="en-US" altLang="zh-CN" sz="2400" b="1" dirty="0"/>
              <a:t>]...][,...]</a:t>
            </a:r>
            <a:r>
              <a:rPr lang="zh-CN" altLang="zh-CN" sz="2400" b="1" dirty="0"/>
              <a:t>。各部分含义如下：</a:t>
            </a:r>
            <a:endParaRPr lang="zh-CN" altLang="zh-CN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/>
              <a:t>u</a:t>
            </a:r>
            <a:r>
              <a:rPr lang="zh-CN" altLang="zh-CN" sz="2400" b="1" dirty="0"/>
              <a:t>表示文件拥有者，</a:t>
            </a:r>
            <a:r>
              <a:rPr lang="en-US" altLang="zh-CN" sz="2400" b="1" dirty="0"/>
              <a:t>g</a:t>
            </a:r>
            <a:r>
              <a:rPr lang="zh-CN" altLang="zh-CN" sz="2400" b="1" dirty="0"/>
              <a:t>表示同组用户，</a:t>
            </a:r>
            <a:r>
              <a:rPr lang="en-US" altLang="zh-CN" sz="2400" b="1" dirty="0"/>
              <a:t>o</a:t>
            </a:r>
            <a:r>
              <a:rPr lang="zh-CN" altLang="zh-CN" sz="2400" b="1" dirty="0"/>
              <a:t>表示其他用户，</a:t>
            </a:r>
            <a:r>
              <a:rPr lang="en-US" altLang="zh-CN" sz="2400" b="1" dirty="0"/>
              <a:t>a</a:t>
            </a:r>
            <a:r>
              <a:rPr lang="zh-CN" altLang="zh-CN" sz="2400" b="1" dirty="0"/>
              <a:t>表示所有用户。</a:t>
            </a:r>
            <a:endParaRPr lang="zh-CN" altLang="zh-CN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/>
              <a:t>“</a:t>
            </a:r>
            <a:r>
              <a:rPr lang="en-US" altLang="zh-CN" sz="2400" b="1" dirty="0"/>
              <a:t>+</a:t>
            </a:r>
            <a:r>
              <a:rPr lang="zh-CN" altLang="zh-CN" sz="2400" b="1" dirty="0"/>
              <a:t>” 表示在目录设置的权限的基础上增加权限，“</a:t>
            </a:r>
            <a:r>
              <a:rPr lang="en-US" altLang="zh-CN" sz="2400" b="1" dirty="0"/>
              <a:t>-</a:t>
            </a:r>
            <a:r>
              <a:rPr lang="zh-CN" altLang="zh-CN" sz="2400" b="1" dirty="0"/>
              <a:t>”表示在目前设置的权限基础上减小权限，“</a:t>
            </a:r>
            <a:r>
              <a:rPr lang="en-US" altLang="zh-CN" sz="2400" b="1" dirty="0"/>
              <a:t>=</a:t>
            </a:r>
            <a:r>
              <a:rPr lang="zh-CN" altLang="zh-CN" sz="2400" b="1" dirty="0"/>
              <a:t>” 表示指定权限。</a:t>
            </a:r>
            <a:endParaRPr lang="zh-CN" altLang="zh-CN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/>
              <a:t>r </a:t>
            </a:r>
            <a:r>
              <a:rPr lang="zh-CN" altLang="zh-CN" sz="2400" b="1" dirty="0"/>
              <a:t>表示可读权限，</a:t>
            </a:r>
            <a:r>
              <a:rPr lang="en-US" altLang="zh-CN" sz="2400" b="1" dirty="0"/>
              <a:t>w </a:t>
            </a:r>
            <a:r>
              <a:rPr lang="zh-CN" altLang="zh-CN" sz="2400" b="1" dirty="0"/>
              <a:t>表示可写权限，</a:t>
            </a:r>
            <a:r>
              <a:rPr lang="en-US" altLang="zh-CN" sz="2400" b="1" dirty="0"/>
              <a:t>x</a:t>
            </a:r>
            <a:r>
              <a:rPr lang="zh-CN" altLang="zh-CN" sz="2400" b="1" dirty="0"/>
              <a:t>表示可执行权限</a:t>
            </a:r>
            <a:endParaRPr lang="zh-CN" altLang="zh-CN" sz="2400" b="1" kern="1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3035" y="615461"/>
            <a:ext cx="1097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zh-CN" sz="2400" b="1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例：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/home/network/student1</a:t>
            </a:r>
            <a:r>
              <a:rPr lang="zh-CN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文件当前的权限为</a:t>
            </a:r>
            <a:r>
              <a:rPr lang="en-US" altLang="zh-CN" sz="2400" b="1" kern="1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rw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-r--r--</a:t>
            </a:r>
            <a:r>
              <a:rPr lang="zh-CN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，将其更改为</a:t>
            </a:r>
            <a:r>
              <a:rPr lang="en-US" altLang="zh-CN" sz="2400" b="1" kern="1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rwxrw</a:t>
            </a:r>
            <a:r>
              <a:rPr lang="en-US" altLang="zh-CN" sz="2400" b="1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-r-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-</a:t>
            </a:r>
            <a:r>
              <a:rPr lang="zh-CN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。</a:t>
            </a:r>
            <a:endParaRPr lang="zh-CN" altLang="zh-CN" sz="2400" b="1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  # 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chmod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764 /opt/network/student1</a:t>
            </a:r>
            <a:endParaRPr lang="zh-CN" altLang="zh-CN" sz="2400" b="1" kern="100" dirty="0">
              <a:solidFill>
                <a:srgbClr val="0053A3"/>
              </a:solidFill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  </a:t>
            </a:r>
            <a:r>
              <a:rPr lang="zh-CN" altLang="zh-CN" sz="2400" b="1" kern="100" dirty="0" smtClean="0">
                <a:cs typeface="Times New Roman" panose="02020603050405020304" pitchFamily="18" charset="0"/>
              </a:rPr>
              <a:t>或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  # 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chmod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u=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rwx,g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rw,o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=r /</a:t>
            </a:r>
            <a:r>
              <a:rPr lang="en-US" altLang="zh-CN" sz="2400" b="1" kern="100" dirty="0" smtClean="0">
                <a:solidFill>
                  <a:srgbClr val="0053A3"/>
                </a:solidFill>
                <a:cs typeface="Times New Roman" panose="02020603050405020304" pitchFamily="18" charset="0"/>
              </a:rPr>
              <a:t>opt/network/student1</a:t>
            </a:r>
            <a:endParaRPr lang="en-US" altLang="zh-CN" sz="2400" b="1" kern="100" dirty="0" smtClean="0">
              <a:solidFill>
                <a:srgbClr val="0053A3"/>
              </a:solidFill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b="1" dirty="0" smtClean="0">
                <a:solidFill>
                  <a:srgbClr val="FF0000"/>
                </a:solidFill>
              </a:rPr>
              <a:t>例：</a:t>
            </a:r>
            <a:r>
              <a:rPr lang="zh-CN" altLang="zh-CN" sz="2400" b="1" dirty="0">
                <a:solidFill>
                  <a:srgbClr val="FF0000"/>
                </a:solidFill>
              </a:rPr>
              <a:t>将</a:t>
            </a:r>
            <a:r>
              <a:rPr lang="en-US" altLang="zh-CN" sz="2400" b="1" dirty="0">
                <a:solidFill>
                  <a:srgbClr val="FF0000"/>
                </a:solidFill>
              </a:rPr>
              <a:t>/opt/computer</a:t>
            </a:r>
            <a:r>
              <a:rPr lang="zh-CN" altLang="zh-CN" sz="2400" b="1" dirty="0">
                <a:solidFill>
                  <a:srgbClr val="FF0000"/>
                </a:solidFill>
              </a:rPr>
              <a:t>目录的权限设置为</a:t>
            </a:r>
            <a:r>
              <a:rPr lang="en-US" altLang="zh-CN" sz="2400" b="1" dirty="0">
                <a:solidFill>
                  <a:srgbClr val="FF0000"/>
                </a:solidFill>
              </a:rPr>
              <a:t>755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solidFill>
                  <a:srgbClr val="0053A3"/>
                </a:solidFill>
              </a:rPr>
              <a:t># </a:t>
            </a:r>
            <a:r>
              <a:rPr lang="en-US" altLang="zh-CN" sz="2400" b="1" dirty="0" err="1">
                <a:solidFill>
                  <a:srgbClr val="0053A3"/>
                </a:solidFill>
              </a:rPr>
              <a:t>chmod</a:t>
            </a:r>
            <a:r>
              <a:rPr lang="en-US" altLang="zh-CN" sz="2400" b="1" dirty="0">
                <a:solidFill>
                  <a:srgbClr val="0053A3"/>
                </a:solidFill>
              </a:rPr>
              <a:t> 755 /</a:t>
            </a:r>
            <a:r>
              <a:rPr lang="en-US" altLang="zh-CN" sz="2400" b="1" dirty="0" smtClean="0">
                <a:solidFill>
                  <a:srgbClr val="0053A3"/>
                </a:solidFill>
              </a:rPr>
              <a:t>opt/computer</a:t>
            </a:r>
            <a:endParaRPr lang="zh-CN" altLang="zh-CN" sz="2400" b="1" dirty="0">
              <a:solidFill>
                <a:srgbClr val="0053A3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b="1" dirty="0"/>
              <a:t>或</a:t>
            </a:r>
            <a:endParaRPr lang="zh-CN" altLang="zh-CN" sz="2400" b="1" dirty="0"/>
          </a:p>
          <a:p>
            <a:pPr indent="457200">
              <a:lnSpc>
                <a:spcPct val="150000"/>
              </a:lnSpc>
            </a:pPr>
            <a:r>
              <a:rPr lang="en-US" altLang="zh-CN" sz="2400" b="1" dirty="0"/>
              <a:t># </a:t>
            </a:r>
            <a:r>
              <a:rPr lang="en-US" altLang="zh-CN" sz="2400" b="1" dirty="0" err="1">
                <a:solidFill>
                  <a:srgbClr val="0053A3"/>
                </a:solidFill>
              </a:rPr>
              <a:t>chmod</a:t>
            </a:r>
            <a:r>
              <a:rPr lang="en-US" altLang="zh-CN" sz="2400" b="1" dirty="0">
                <a:solidFill>
                  <a:srgbClr val="0053A3"/>
                </a:solidFill>
              </a:rPr>
              <a:t> u=</a:t>
            </a:r>
            <a:r>
              <a:rPr lang="en-US" altLang="zh-CN" sz="2400" b="1" dirty="0" err="1">
                <a:solidFill>
                  <a:srgbClr val="0053A3"/>
                </a:solidFill>
              </a:rPr>
              <a:t>rwx,g</a:t>
            </a:r>
            <a:r>
              <a:rPr lang="en-US" altLang="zh-CN" sz="2400" b="1" dirty="0">
                <a:solidFill>
                  <a:srgbClr val="0053A3"/>
                </a:solidFill>
              </a:rPr>
              <a:t>=</a:t>
            </a:r>
            <a:r>
              <a:rPr lang="en-US" altLang="zh-CN" sz="2400" b="1" dirty="0" err="1">
                <a:solidFill>
                  <a:srgbClr val="0053A3"/>
                </a:solidFill>
              </a:rPr>
              <a:t>rx,o</a:t>
            </a:r>
            <a:r>
              <a:rPr lang="en-US" altLang="zh-CN" sz="2400" b="1" dirty="0">
                <a:solidFill>
                  <a:srgbClr val="0053A3"/>
                </a:solidFill>
              </a:rPr>
              <a:t>=</a:t>
            </a:r>
            <a:r>
              <a:rPr lang="en-US" altLang="zh-CN" sz="2400" b="1" dirty="0" err="1">
                <a:solidFill>
                  <a:srgbClr val="0053A3"/>
                </a:solidFill>
              </a:rPr>
              <a:t>rx</a:t>
            </a:r>
            <a:r>
              <a:rPr lang="en-US" altLang="zh-CN" sz="2400" b="1" dirty="0">
                <a:solidFill>
                  <a:srgbClr val="0053A3"/>
                </a:solidFill>
              </a:rPr>
              <a:t> /opt/computer</a:t>
            </a:r>
            <a:endParaRPr lang="zh-CN" altLang="zh-CN" sz="2400" b="1" dirty="0">
              <a:solidFill>
                <a:srgbClr val="0053A3"/>
              </a:solidFill>
            </a:endParaRPr>
          </a:p>
          <a:p>
            <a:pPr indent="266700" algn="just">
              <a:lnSpc>
                <a:spcPct val="150000"/>
              </a:lnSpc>
            </a:pPr>
            <a:endParaRPr lang="zh-CN" altLang="zh-CN" sz="2400" b="1" kern="1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9955" y="565997"/>
            <a:ext cx="10693758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zh-CN" sz="28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【单元导读】</a:t>
            </a:r>
            <a:endParaRPr lang="zh-CN" altLang="zh-CN" sz="2800" b="1" kern="100" dirty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/>
              <a:t>Linux</a:t>
            </a:r>
            <a:r>
              <a:rPr lang="zh-CN" altLang="zh-CN" sz="2400" b="1" dirty="0"/>
              <a:t>内核支持多种不同的文件系统和磁盘管理。本单元主要介绍</a:t>
            </a:r>
            <a:r>
              <a:rPr lang="en-US" altLang="zh-CN" sz="2400" b="1" dirty="0"/>
              <a:t>Linux</a:t>
            </a:r>
            <a:r>
              <a:rPr lang="zh-CN" altLang="zh-CN" sz="2400" b="1" dirty="0"/>
              <a:t>文件系统和磁盘管理的相关内容</a:t>
            </a:r>
            <a:endParaRPr lang="en-US" altLang="zh-CN" sz="2400" b="1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5863" y="720544"/>
            <a:ext cx="10255877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8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【学习目标】</a:t>
            </a:r>
            <a:endParaRPr lang="zh-CN" altLang="zh-CN" sz="2800" kern="100" dirty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了解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文件系统类型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掌握设置或修改文件的权限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掌握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系统下的磁盘管理</a:t>
            </a:r>
            <a:endParaRPr lang="zh-CN" altLang="zh-CN" sz="24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b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31185" y="1010710"/>
            <a:ext cx="6429686" cy="828000"/>
            <a:chOff x="3873413" y="862308"/>
            <a:chExt cx="6429686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charset="-122"/>
                </a:rPr>
                <a:t>文件系统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.1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3931185" y="2273505"/>
            <a:ext cx="6429686" cy="828000"/>
            <a:chOff x="3873413" y="862308"/>
            <a:chExt cx="6429686" cy="828000"/>
          </a:xfrm>
        </p:grpSpPr>
        <p:sp>
          <p:nvSpPr>
            <p:cNvPr id="16" name="文本框 15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anose="020B0503020204020204" charset="-122"/>
                </a:rPr>
                <a:t>磁盘的种类与分区</a:t>
              </a:r>
              <a:endParaRPr lang="zh-CN" altLang="en-US" sz="2800" b="1" dirty="0">
                <a:latin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3.2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3931185" y="3609337"/>
            <a:ext cx="6429686" cy="828000"/>
            <a:chOff x="3873413" y="862308"/>
            <a:chExt cx="6429686" cy="828000"/>
          </a:xfrm>
        </p:grpSpPr>
        <p:sp>
          <p:nvSpPr>
            <p:cNvPr id="23" name="文本框 22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anose="020B0503020204020204" charset="-122"/>
                </a:rPr>
                <a:t>独立磁盘冗余阵列</a:t>
              </a:r>
              <a:endParaRPr lang="zh-CN" altLang="en-US" sz="2800" b="1" dirty="0">
                <a:latin typeface="微软雅黑" panose="020B050302020402020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3.3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19954" y="609538"/>
            <a:ext cx="10796789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3.1.1 </a:t>
            </a:r>
            <a:r>
              <a:rPr lang="zh-CN" altLang="en-US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文件系统</a:t>
            </a:r>
            <a:endParaRPr lang="en-US" altLang="zh-CN" sz="2400" b="1" kern="100" dirty="0" smtClean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/>
              <a:t>     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文件系统</a:t>
            </a:r>
            <a:r>
              <a:rPr lang="zh-CN" altLang="zh-CN" sz="2400" b="1" dirty="0">
                <a:solidFill>
                  <a:srgbClr val="FF0000"/>
                </a:solidFill>
              </a:rPr>
              <a:t>是指完成文件管理的软件和被管理的文件（包括目录和子目录）的总和</a:t>
            </a:r>
            <a:r>
              <a:rPr lang="zh-CN" altLang="zh-CN" sz="2400" b="1" dirty="0" smtClean="0"/>
              <a:t>。</a:t>
            </a:r>
            <a:r>
              <a:rPr lang="zh-CN" altLang="en-US" sz="2400" b="1" dirty="0" smtClean="0"/>
              <a:t>（</a:t>
            </a:r>
            <a:r>
              <a:rPr lang="zh-CN" altLang="en-US" sz="2400" b="1" dirty="0" smtClean="0"/>
              <a:t>文件系统用于存储文件，使存储的数据有组织有秩序的存储）。</a:t>
            </a:r>
            <a:r>
              <a:rPr lang="en-US" altLang="zh-CN" sz="2400" b="1" dirty="0" smtClean="0"/>
              <a:t>Linux</a:t>
            </a:r>
            <a:r>
              <a:rPr lang="zh-CN" altLang="zh-CN" sz="2400" b="1" dirty="0"/>
              <a:t>文件系统是以根目录为顶的</a:t>
            </a:r>
            <a:r>
              <a:rPr lang="zh-CN" altLang="zh-CN" sz="2400" b="1" dirty="0">
                <a:solidFill>
                  <a:srgbClr val="FF0000"/>
                </a:solidFill>
              </a:rPr>
              <a:t>倒挂树的层次结构</a:t>
            </a:r>
            <a:r>
              <a:rPr lang="zh-CN" altLang="zh-CN" sz="2400" b="1" dirty="0"/>
              <a:t>。一个文件系统不能跨越两个磁盘分区。也就是说，</a:t>
            </a:r>
            <a:r>
              <a:rPr lang="zh-CN" altLang="zh-CN" sz="2400" b="1" dirty="0">
                <a:solidFill>
                  <a:srgbClr val="FF0000"/>
                </a:solidFill>
              </a:rPr>
              <a:t>一个文件系统必须存在于一个磁盘分区上，不能存在两个磁盘分区上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cs typeface="Arial" panose="020B0604020202020204" pitchFamily="34" charset="0"/>
              </a:rPr>
              <a:t>作用：</a:t>
            </a:r>
            <a:endParaRPr lang="en-US" altLang="zh-CN" sz="2400" b="1" kern="100" dirty="0" smtClean="0"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b="1" kern="100" dirty="0" smtClean="0">
                <a:cs typeface="Arial" panose="020B0604020202020204" pitchFamily="34" charset="0"/>
              </a:rPr>
              <a:t>数据的读取管理</a:t>
            </a:r>
            <a:endParaRPr lang="en-US" altLang="zh-CN" sz="2400" b="1" kern="100" dirty="0" smtClean="0"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b="1" kern="100" dirty="0" smtClean="0">
                <a:cs typeface="Arial" panose="020B0604020202020204" pitchFamily="34" charset="0"/>
              </a:rPr>
              <a:t>磁盘分区管理</a:t>
            </a:r>
            <a:endParaRPr lang="en-US" altLang="zh-CN" sz="2400" b="1" kern="100" dirty="0" smtClean="0"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sz="2400" b="1" kern="100" dirty="0" smtClean="0">
                <a:cs typeface="Arial" panose="020B0604020202020204" pitchFamily="34" charset="0"/>
              </a:rPr>
              <a:t>                   </a:t>
            </a:r>
            <a:r>
              <a:rPr lang="zh-CN" altLang="en-US" sz="2400" b="1" kern="100" dirty="0" smtClean="0">
                <a:solidFill>
                  <a:srgbClr val="FF0000"/>
                </a:solidFill>
                <a:cs typeface="Arial" panose="020B0604020202020204" pitchFamily="34" charset="0"/>
              </a:rPr>
              <a:t>文件系统是操作系统和磁盘设备之间的桥梁</a:t>
            </a:r>
            <a:endParaRPr lang="en-US" altLang="zh-CN" sz="2400" b="1" kern="1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401" y="0"/>
            <a:ext cx="175259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5F5D-4097-4841-9A16-CAB6F8281B95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50242"/>
            <a:ext cx="12192000" cy="255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dirty="0">
                <a:solidFill>
                  <a:srgbClr val="FFC000"/>
                </a:solidFill>
              </a:rPr>
              <a:t>盘</a:t>
            </a:r>
            <a:r>
              <a:rPr lang="zh-CN" altLang="en-US" b="1" dirty="0" smtClean="0">
                <a:solidFill>
                  <a:srgbClr val="FFC000"/>
                </a:solidFill>
              </a:rPr>
              <a:t>片片面 </a:t>
            </a:r>
            <a:r>
              <a:rPr lang="zh-CN" altLang="en-US" b="1" dirty="0">
                <a:solidFill>
                  <a:srgbClr val="FFC000"/>
                </a:solidFill>
              </a:rPr>
              <a:t>和 </a:t>
            </a:r>
            <a:r>
              <a:rPr lang="zh-CN" altLang="en-US" b="1" dirty="0" smtClean="0">
                <a:solidFill>
                  <a:srgbClr val="FFC000"/>
                </a:solidFill>
              </a:rPr>
              <a:t>磁头：</a:t>
            </a:r>
            <a:r>
              <a:rPr lang="zh-CN" altLang="en-US" b="1" dirty="0" smtClean="0"/>
              <a:t>硬盘</a:t>
            </a:r>
            <a:r>
              <a:rPr lang="zh-CN" altLang="en-US" b="1" dirty="0"/>
              <a:t>中一般会有多个盘片组成，每个盘片包含两个面，每个盘面都对应地有一个读</a:t>
            </a:r>
            <a:r>
              <a:rPr lang="en-US" altLang="zh-CN" b="1" dirty="0"/>
              <a:t>/</a:t>
            </a:r>
            <a:r>
              <a:rPr lang="zh-CN" altLang="en-US" b="1" dirty="0"/>
              <a:t>写磁头</a:t>
            </a:r>
            <a:r>
              <a:rPr lang="zh-CN" altLang="en-US" b="1" dirty="0" smtClean="0"/>
              <a:t>。一般</a:t>
            </a:r>
            <a:r>
              <a:rPr lang="zh-CN" altLang="en-US" b="1" dirty="0"/>
              <a:t>都在</a:t>
            </a:r>
            <a:r>
              <a:rPr lang="en-US" altLang="zh-CN" b="1" dirty="0"/>
              <a:t>5</a:t>
            </a:r>
            <a:r>
              <a:rPr lang="zh-CN" altLang="en-US" b="1" dirty="0"/>
              <a:t>片以内。盘片的编号自下向上从</a:t>
            </a:r>
            <a:r>
              <a:rPr lang="en-US" altLang="zh-CN" b="1" dirty="0"/>
              <a:t>0</a:t>
            </a:r>
            <a:r>
              <a:rPr lang="zh-CN" altLang="en-US" b="1" dirty="0" smtClean="0"/>
              <a:t>开始</a:t>
            </a:r>
            <a:endParaRPr lang="en-US" altLang="zh-CN" b="1" dirty="0" smtClean="0"/>
          </a:p>
          <a:p>
            <a:pPr algn="just"/>
            <a:r>
              <a:rPr lang="zh-CN" altLang="en-US" b="1" dirty="0" smtClean="0">
                <a:solidFill>
                  <a:srgbClr val="FFC000"/>
                </a:solidFill>
              </a:rPr>
              <a:t>磁道和扇区：</a:t>
            </a:r>
            <a:r>
              <a:rPr lang="zh-CN" altLang="en-US" b="1" dirty="0" smtClean="0">
                <a:solidFill>
                  <a:schemeClr val="bg1"/>
                </a:solidFill>
              </a:rPr>
              <a:t>盘</a:t>
            </a:r>
            <a:r>
              <a:rPr lang="zh-CN" altLang="en-US" b="1" dirty="0">
                <a:solidFill>
                  <a:schemeClr val="bg1"/>
                </a:solidFill>
              </a:rPr>
              <a:t>面中一</a:t>
            </a:r>
            <a:r>
              <a:rPr lang="zh-CN" altLang="en-US" b="1" dirty="0" smtClean="0">
                <a:solidFill>
                  <a:schemeClr val="bg1"/>
                </a:solidFill>
              </a:rPr>
              <a:t>圈圈同心圆为</a:t>
            </a:r>
            <a:r>
              <a:rPr lang="zh-CN" altLang="en-US" b="1" dirty="0">
                <a:solidFill>
                  <a:schemeClr val="bg1"/>
                </a:solidFill>
              </a:rPr>
              <a:t>磁道，并从外缘的“</a:t>
            </a:r>
            <a:r>
              <a:rPr lang="en-US" altLang="zh-CN" b="1" dirty="0">
                <a:solidFill>
                  <a:schemeClr val="bg1"/>
                </a:solidFill>
              </a:rPr>
              <a:t>0”</a:t>
            </a:r>
            <a:r>
              <a:rPr lang="zh-CN" altLang="en-US" b="1" dirty="0">
                <a:solidFill>
                  <a:schemeClr val="bg1"/>
                </a:solidFill>
              </a:rPr>
              <a:t>开始</a:t>
            </a:r>
            <a:r>
              <a:rPr lang="zh-CN" altLang="en-US" b="1" dirty="0" smtClean="0">
                <a:solidFill>
                  <a:schemeClr val="bg1"/>
                </a:solidFill>
              </a:rPr>
              <a:t>编号；从</a:t>
            </a:r>
            <a:r>
              <a:rPr lang="zh-CN" altLang="en-US" b="1" dirty="0">
                <a:solidFill>
                  <a:schemeClr val="bg1"/>
                </a:solidFill>
              </a:rPr>
              <a:t>圆心向外画直线，可以将磁道划分为若干个弧段，每个磁道上一个弧段被称之为一个</a:t>
            </a:r>
            <a:r>
              <a:rPr lang="zh-CN" altLang="en-US" b="1" dirty="0" smtClean="0">
                <a:solidFill>
                  <a:schemeClr val="bg1"/>
                </a:solidFill>
              </a:rPr>
              <a:t>扇区。</a:t>
            </a:r>
            <a:r>
              <a:rPr lang="zh-CN" altLang="en-US" b="1" dirty="0">
                <a:solidFill>
                  <a:schemeClr val="bg1"/>
                </a:solidFill>
              </a:rPr>
              <a:t>扇区是磁盘的最小组成单元，通常是</a:t>
            </a:r>
            <a:r>
              <a:rPr lang="en-US" altLang="zh-CN" b="1" dirty="0">
                <a:solidFill>
                  <a:schemeClr val="bg1"/>
                </a:solidFill>
              </a:rPr>
              <a:t>512</a:t>
            </a:r>
            <a:r>
              <a:rPr lang="zh-CN" altLang="en-US" b="1" dirty="0">
                <a:solidFill>
                  <a:schemeClr val="bg1"/>
                </a:solidFill>
              </a:rPr>
              <a:t>字节</a:t>
            </a:r>
            <a:r>
              <a:rPr lang="zh-CN" altLang="en-US" b="1" dirty="0" smtClean="0">
                <a:solidFill>
                  <a:schemeClr val="bg1"/>
                </a:solidFill>
              </a:rPr>
              <a:t>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b="1" dirty="0">
                <a:solidFill>
                  <a:srgbClr val="FFC000"/>
                </a:solidFill>
              </a:rPr>
              <a:t>柱面：</a:t>
            </a:r>
            <a:r>
              <a:rPr lang="zh-CN" altLang="en-US" b="1" dirty="0">
                <a:solidFill>
                  <a:schemeClr val="bg1"/>
                </a:solidFill>
              </a:rPr>
              <a:t>每个盘面都被划分为数目相等的磁道</a:t>
            </a:r>
            <a:r>
              <a:rPr lang="zh-CN" altLang="en-US" b="1" dirty="0" smtClean="0">
                <a:solidFill>
                  <a:schemeClr val="bg1"/>
                </a:solidFill>
              </a:rPr>
              <a:t>，具有</a:t>
            </a:r>
            <a:r>
              <a:rPr lang="zh-CN" altLang="en-US" b="1" dirty="0">
                <a:solidFill>
                  <a:schemeClr val="bg1"/>
                </a:solidFill>
              </a:rPr>
              <a:t>相同编号的磁道形成一个圆柱，称之为磁盘的柱面。磁盘的柱面数与一个盘面上的磁道数是相等的</a:t>
            </a:r>
            <a:r>
              <a:rPr lang="zh-CN" altLang="en-US" b="1" dirty="0" smtClean="0">
                <a:solidFill>
                  <a:schemeClr val="bg1"/>
                </a:solidFill>
              </a:rPr>
              <a:t>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b="1" dirty="0">
                <a:solidFill>
                  <a:srgbClr val="FFFF00"/>
                </a:solidFill>
              </a:rPr>
              <a:t>存储容量 ＝ 磁头数 </a:t>
            </a:r>
            <a:r>
              <a:rPr lang="en-US" altLang="zh-CN" b="1" dirty="0">
                <a:solidFill>
                  <a:srgbClr val="FFFF00"/>
                </a:solidFill>
              </a:rPr>
              <a:t>× </a:t>
            </a:r>
            <a:r>
              <a:rPr lang="zh-CN" altLang="en-US" b="1" dirty="0">
                <a:solidFill>
                  <a:srgbClr val="FFFF00"/>
                </a:solidFill>
              </a:rPr>
              <a:t>磁道</a:t>
            </a:r>
            <a:r>
              <a:rPr lang="en-US" altLang="zh-CN" b="1" dirty="0">
                <a:solidFill>
                  <a:srgbClr val="FFFF00"/>
                </a:solidFill>
              </a:rPr>
              <a:t>(</a:t>
            </a:r>
            <a:r>
              <a:rPr lang="zh-CN" altLang="en-US" b="1" dirty="0">
                <a:solidFill>
                  <a:srgbClr val="FFFF00"/>
                </a:solidFill>
              </a:rPr>
              <a:t>柱面</a:t>
            </a:r>
            <a:r>
              <a:rPr lang="en-US" altLang="zh-CN" b="1" dirty="0">
                <a:solidFill>
                  <a:srgbClr val="FFFF00"/>
                </a:solidFill>
              </a:rPr>
              <a:t>)</a:t>
            </a:r>
            <a:r>
              <a:rPr lang="zh-CN" altLang="en-US" b="1" dirty="0">
                <a:solidFill>
                  <a:srgbClr val="FFFF00"/>
                </a:solidFill>
              </a:rPr>
              <a:t>数 </a:t>
            </a:r>
            <a:r>
              <a:rPr lang="en-US" altLang="zh-CN" b="1" dirty="0">
                <a:solidFill>
                  <a:srgbClr val="FFFF00"/>
                </a:solidFill>
              </a:rPr>
              <a:t>× </a:t>
            </a:r>
            <a:r>
              <a:rPr lang="zh-CN" altLang="en-US" b="1" dirty="0">
                <a:solidFill>
                  <a:srgbClr val="FFFF00"/>
                </a:solidFill>
              </a:rPr>
              <a:t>每道扇区数 </a:t>
            </a:r>
            <a:r>
              <a:rPr lang="en-US" altLang="zh-CN" b="1" dirty="0">
                <a:solidFill>
                  <a:srgbClr val="FFFF00"/>
                </a:solidFill>
              </a:rPr>
              <a:t>× </a:t>
            </a:r>
            <a:r>
              <a:rPr lang="zh-CN" altLang="en-US" b="1" dirty="0">
                <a:solidFill>
                  <a:srgbClr val="FFFF00"/>
                </a:solidFill>
              </a:rPr>
              <a:t>每扇区字节数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78" y="2502040"/>
            <a:ext cx="4983982" cy="417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6" y="2538172"/>
            <a:ext cx="6230605" cy="413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3479"/>
          <a:stretch>
            <a:fillRect/>
          </a:stretch>
        </p:blipFill>
        <p:spPr bwMode="auto">
          <a:xfrm>
            <a:off x="10737898" y="0"/>
            <a:ext cx="1631902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9954" y="609538"/>
            <a:ext cx="107967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3.1.2 Linux</a:t>
            </a:r>
            <a:r>
              <a:rPr lang="zh-CN" altLang="en-US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文件系统权限</a:t>
            </a:r>
            <a:r>
              <a:rPr lang="zh-CN" altLang="en-US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管理</a:t>
            </a:r>
            <a:endParaRPr lang="en-US" altLang="zh-CN" sz="2400" b="1" kern="100" dirty="0" smtClean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查看文件权限：</a:t>
            </a: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#ls -l</a:t>
            </a:r>
            <a:endParaRPr lang="en-US" altLang="zh-CN" sz="2400" b="1" kern="100" dirty="0" smtClean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/>
              <a:t>      </a:t>
            </a:r>
            <a:r>
              <a:rPr lang="en-US" altLang="zh-CN" sz="2400" b="1" dirty="0"/>
              <a:t>Linux</a:t>
            </a:r>
            <a:r>
              <a:rPr lang="zh-CN" altLang="zh-CN" sz="2400" b="1" dirty="0"/>
              <a:t>中文件的访问权限取决于文件的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拥有者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u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、</a:t>
            </a:r>
            <a:r>
              <a:rPr lang="zh-CN" altLang="zh-CN" sz="2400" b="1" dirty="0">
                <a:solidFill>
                  <a:srgbClr val="FF0000"/>
                </a:solidFill>
              </a:rPr>
              <a:t>文件所属组的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用户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和</a:t>
            </a:r>
            <a:r>
              <a:rPr lang="zh-CN" altLang="zh-CN" sz="2400" b="1" dirty="0">
                <a:solidFill>
                  <a:srgbClr val="FF0000"/>
                </a:solidFill>
              </a:rPr>
              <a:t>其他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用户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</a:t>
            </a:r>
            <a:r>
              <a:rPr lang="zh-CN" altLang="zh-CN" sz="2400" b="1" dirty="0" smtClean="0"/>
              <a:t>各自</a:t>
            </a:r>
            <a:r>
              <a:rPr lang="zh-CN" altLang="zh-CN" sz="2400" b="1" dirty="0"/>
              <a:t>的访问权限。文件所有者，所属组及其他用户权限之间无关联。文件权限的表示方法可以采用</a:t>
            </a:r>
            <a:r>
              <a:rPr lang="zh-CN" altLang="zh-CN" sz="2400" b="1" dirty="0">
                <a:solidFill>
                  <a:srgbClr val="FF0000"/>
                </a:solidFill>
              </a:rPr>
              <a:t>数字法表示和字符法表示</a:t>
            </a:r>
            <a:r>
              <a:rPr lang="zh-CN" altLang="zh-CN" sz="2400" b="1" dirty="0"/>
              <a:t>。</a:t>
            </a:r>
            <a:endParaRPr lang="en-US" altLang="zh-CN" sz="2400" b="1" kern="100" dirty="0"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97224" y="3325905"/>
            <a:ext cx="10835531" cy="20887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37661" y="548417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文件权限的字符与数字表示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WPS 演示</Application>
  <PresentationFormat>宽屏</PresentationFormat>
  <Paragraphs>89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哥不是传说</cp:lastModifiedBy>
  <cp:revision>150</cp:revision>
  <dcterms:created xsi:type="dcterms:W3CDTF">2019-06-19T02:08:00Z</dcterms:created>
  <dcterms:modified xsi:type="dcterms:W3CDTF">2022-03-02T02:56:21Z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944781B2CA4645478C5500959811D688</vt:lpwstr>
  </property>
</Properties>
</file>