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96086" y="2593674"/>
            <a:ext cx="23201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6000" b="1" dirty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sz="6000" b="1" dirty="0">
              <a:solidFill>
                <a:schemeClr val="bg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-1" y="3556441"/>
            <a:ext cx="3225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CONTENTS</a:t>
            </a:r>
            <a:endParaRPr lang="zh-CN" altLang="en-US" sz="40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931185" y="1010710"/>
            <a:ext cx="6429686" cy="828000"/>
            <a:chOff x="3873413" y="862308"/>
            <a:chExt cx="6429686" cy="828000"/>
          </a:xfrm>
        </p:grpSpPr>
        <p:sp>
          <p:nvSpPr>
            <p:cNvPr id="19" name="文本框 18"/>
            <p:cNvSpPr txBox="1"/>
            <p:nvPr/>
          </p:nvSpPr>
          <p:spPr>
            <a:xfrm>
              <a:off x="4876869" y="1011143"/>
              <a:ext cx="5426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latin typeface="微软雅黑" panose="020B0503020204020204" charset="-122"/>
                </a:rPr>
                <a:t>文件系统</a:t>
              </a:r>
              <a:endParaRPr lang="zh-CN" altLang="en-US" sz="2800" b="1" dirty="0">
                <a:latin typeface="微软雅黑" panose="020B0503020204020204" charset="-122"/>
              </a:endParaRPr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3873413" y="862308"/>
              <a:ext cx="828000" cy="828000"/>
              <a:chOff x="3909356" y="1685526"/>
              <a:chExt cx="828000" cy="828000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3909356" y="1843791"/>
                <a:ext cx="828000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3</a:t>
                </a:r>
                <a:r>
                  <a:rPr lang="en-US" altLang="zh-CN" sz="3200" b="1" dirty="0" smtClean="0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.1</a:t>
                </a:r>
                <a:endParaRPr lang="en-US" altLang="zh-CN" sz="3200" b="1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909356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3931185" y="2273505"/>
            <a:ext cx="6429686" cy="828000"/>
            <a:chOff x="3873413" y="862308"/>
            <a:chExt cx="6429686" cy="828000"/>
          </a:xfrm>
        </p:grpSpPr>
        <p:sp>
          <p:nvSpPr>
            <p:cNvPr id="16" name="文本框 15"/>
            <p:cNvSpPr txBox="1"/>
            <p:nvPr/>
          </p:nvSpPr>
          <p:spPr>
            <a:xfrm>
              <a:off x="4876869" y="1011143"/>
              <a:ext cx="5426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latin typeface="微软雅黑" panose="020B0503020204020204" charset="-122"/>
                </a:rPr>
                <a:t>磁盘的种类与分区</a:t>
              </a:r>
              <a:endParaRPr lang="zh-CN" altLang="en-US" sz="2800" b="1" dirty="0">
                <a:latin typeface="微软雅黑" panose="020B0503020204020204" charset="-122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3873413" y="862308"/>
              <a:ext cx="828000" cy="828000"/>
              <a:chOff x="3909356" y="1685526"/>
              <a:chExt cx="828000" cy="828000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3909356" y="1843791"/>
                <a:ext cx="828000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 smtClean="0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3.2</a:t>
                </a:r>
                <a:endParaRPr lang="en-US" altLang="zh-CN" sz="3200" b="1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3909356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>
            <a:off x="3931185" y="3609337"/>
            <a:ext cx="6429686" cy="828000"/>
            <a:chOff x="3873413" y="862308"/>
            <a:chExt cx="6429686" cy="828000"/>
          </a:xfrm>
        </p:grpSpPr>
        <p:sp>
          <p:nvSpPr>
            <p:cNvPr id="23" name="文本框 22"/>
            <p:cNvSpPr txBox="1"/>
            <p:nvPr/>
          </p:nvSpPr>
          <p:spPr>
            <a:xfrm>
              <a:off x="4876869" y="1011143"/>
              <a:ext cx="5426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FF0000"/>
                  </a:solidFill>
                  <a:latin typeface="微软雅黑" panose="020B0503020204020204" charset="-122"/>
                </a:rPr>
                <a:t>独立磁盘冗余阵列</a:t>
              </a:r>
              <a:endParaRPr lang="zh-CN" altLang="en-US" sz="2800" b="1" dirty="0">
                <a:solidFill>
                  <a:srgbClr val="FF0000"/>
                </a:solidFill>
                <a:latin typeface="微软雅黑" panose="020B0503020204020204" charset="-122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3873413" y="862308"/>
              <a:ext cx="828000" cy="828000"/>
              <a:chOff x="3909356" y="1685526"/>
              <a:chExt cx="828000" cy="828000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3909356" y="1843791"/>
                <a:ext cx="828000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 smtClean="0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3.3</a:t>
                </a:r>
                <a:endParaRPr lang="en-US" altLang="zh-CN" sz="3200" b="1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3909356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3700" y="502146"/>
            <a:ext cx="10706100" cy="632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b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　　</a:t>
            </a: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RAID</a:t>
            </a:r>
            <a:r>
              <a:rPr lang="zh-CN" altLang="en-US" sz="2400" smtClean="0">
                <a:latin typeface="微软雅黑" panose="020B0503020204020204" charset="-122"/>
                <a:ea typeface="微软雅黑" panose="020B0503020204020204" charset="-122"/>
              </a:rPr>
              <a:t>是英文</a:t>
            </a: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Redundant Array of Independent Disks</a:t>
            </a:r>
            <a:r>
              <a:rPr lang="zh-CN" altLang="en-US" sz="2400" smtClean="0">
                <a:latin typeface="微软雅黑" panose="020B0503020204020204" charset="-122"/>
                <a:ea typeface="微软雅黑" panose="020B0503020204020204" charset="-122"/>
              </a:rPr>
              <a:t>的缩写，翻译成中文即为</a:t>
            </a:r>
            <a:r>
              <a:rPr lang="zh-CN" altLang="en-US" sz="240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独立磁盘冗余阵列，或简称磁盘阵列</a:t>
            </a:r>
            <a:r>
              <a:rPr lang="zh-CN" altLang="en-US" sz="2400" smtClean="0">
                <a:latin typeface="微软雅黑" panose="020B0503020204020204" charset="-122"/>
                <a:ea typeface="微软雅黑" panose="020B0503020204020204" charset="-122"/>
              </a:rPr>
              <a:t>。简单的说，</a:t>
            </a: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RAID</a:t>
            </a:r>
            <a:r>
              <a:rPr lang="zh-CN" altLang="en-US" sz="2400" smtClean="0">
                <a:latin typeface="微软雅黑" panose="020B0503020204020204" charset="-122"/>
                <a:ea typeface="微软雅黑" panose="020B0503020204020204" charset="-122"/>
              </a:rPr>
              <a:t>是一种把</a:t>
            </a:r>
            <a:r>
              <a:rPr lang="zh-CN" altLang="en-US" sz="240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多块独立的硬盘</a:t>
            </a:r>
            <a:r>
              <a:rPr lang="en-US" altLang="zh-CN" sz="240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240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物理硬盘</a:t>
            </a:r>
            <a:r>
              <a:rPr lang="en-US" altLang="zh-CN" sz="240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sz="2400" smtClean="0">
                <a:latin typeface="微软雅黑" panose="020B0503020204020204" charset="-122"/>
                <a:ea typeface="微软雅黑" panose="020B0503020204020204" charset="-122"/>
              </a:rPr>
              <a:t>按不同方式组合起来形成</a:t>
            </a:r>
            <a:r>
              <a:rPr lang="zh-CN" altLang="en-US" sz="240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一个硬盘组</a:t>
            </a:r>
            <a:r>
              <a:rPr lang="en-US" altLang="zh-CN" sz="240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240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逻辑硬盘</a:t>
            </a:r>
            <a:r>
              <a:rPr lang="en-US" altLang="zh-CN" sz="240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sz="240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zh-CN" altLang="en-US" sz="2400" smtClean="0">
                <a:latin typeface="微软雅黑" panose="020B0503020204020204" charset="-122"/>
                <a:ea typeface="微软雅黑" panose="020B0503020204020204" charset="-122"/>
              </a:rPr>
              <a:t>从而提供比单个硬盘</a:t>
            </a:r>
            <a:r>
              <a:rPr lang="zh-CN" altLang="en-US" sz="240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更高的存储性能和提供数据冗余的技术。</a:t>
            </a:r>
            <a:br>
              <a:rPr lang="zh-CN" altLang="en-US" sz="2400" smtClean="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sz="240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数据冗余的功能是在用户数据一旦发生损坏后，利用冗余信息可以使损坏数据得以恢复，从而保障了用户数据的安全性</a:t>
            </a:r>
            <a:r>
              <a:rPr lang="en-US" altLang="zh-CN" sz="240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240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除</a:t>
            </a:r>
            <a:r>
              <a:rPr lang="en-US" altLang="zh-CN" sz="240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RAID0</a:t>
            </a:r>
            <a:r>
              <a:rPr lang="zh-CN" altLang="en-US" sz="240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外</a:t>
            </a:r>
            <a:r>
              <a:rPr lang="en-US" altLang="zh-CN" sz="240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sz="2400" smtClean="0">
                <a:latin typeface="微软雅黑" panose="020B0503020204020204" charset="-122"/>
                <a:ea typeface="微软雅黑" panose="020B0503020204020204" charset="-122"/>
              </a:rPr>
              <a:t>。在用户看起来，组成的磁盘组就像是一个硬盘，用户可以对它进行分区，格式化等等。总之，对磁盘阵列的操作与单个硬盘一模一样。不同的是，磁盘阵列的</a:t>
            </a:r>
            <a:r>
              <a:rPr lang="zh-CN" altLang="en-US" sz="240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存储性能要比单个硬盘高很多</a:t>
            </a:r>
            <a:r>
              <a:rPr lang="en-US" altLang="zh-CN" sz="240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240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主要是存取速度上</a:t>
            </a:r>
            <a:r>
              <a:rPr lang="en-US" altLang="zh-CN" sz="240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sz="240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，而且可以提供数据冗余。</a:t>
            </a:r>
            <a:br>
              <a:rPr lang="zh-CN" altLang="en-US" sz="2400" smtClean="0">
                <a:latin typeface="微软雅黑" panose="020B0503020204020204" charset="-122"/>
                <a:ea typeface="微软雅黑" panose="020B0503020204020204" charset="-122"/>
              </a:rPr>
            </a:br>
            <a:b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b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90550" y="581138"/>
            <a:ext cx="10725150" cy="3913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b="1" smtClean="0"/>
              <a:t>硬</a:t>
            </a:r>
            <a:r>
              <a:rPr lang="zh-CN" altLang="zh-CN" sz="2400" b="1" dirty="0" smtClean="0"/>
              <a:t>盘</a:t>
            </a:r>
            <a:r>
              <a:rPr lang="zh-CN" altLang="zh-CN" sz="2400" b="1" dirty="0"/>
              <a:t>阵列可以分为硬件实现的磁盘阵列和软件实现的磁盘阵列</a:t>
            </a:r>
            <a:r>
              <a:rPr lang="zh-CN" altLang="zh-CN" sz="2400" b="1" dirty="0" smtClean="0"/>
              <a:t>。</a:t>
            </a:r>
            <a:r>
              <a:rPr lang="zh-CN" altLang="zh-CN" sz="2400" b="1" dirty="0"/>
              <a:t>常用的</a:t>
            </a:r>
            <a:r>
              <a:rPr lang="en-US" altLang="zh-CN" sz="2400" b="1" dirty="0"/>
              <a:t>RADI</a:t>
            </a:r>
            <a:r>
              <a:rPr lang="zh-CN" altLang="zh-CN" sz="2400" b="1" dirty="0"/>
              <a:t>级别共有</a:t>
            </a:r>
            <a:r>
              <a:rPr lang="zh-CN" altLang="zh-CN" sz="2400" b="1" dirty="0" smtClean="0"/>
              <a:t>以下</a:t>
            </a:r>
            <a:r>
              <a:rPr lang="en-US" altLang="zh-CN" sz="2400" b="1" dirty="0" smtClean="0"/>
              <a:t>5</a:t>
            </a:r>
            <a:r>
              <a:rPr lang="zh-CN" altLang="zh-CN" sz="2400" b="1" dirty="0" smtClean="0"/>
              <a:t>种：</a:t>
            </a:r>
            <a:endParaRPr lang="en-US" altLang="zh-CN" sz="2400" b="1" dirty="0" smtClean="0"/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kern="100" dirty="0">
                <a:effectLst/>
                <a:cs typeface="Times New Roman" panose="02020603050405020304" pitchFamily="18" charset="0"/>
              </a:rPr>
              <a:t> </a:t>
            </a:r>
            <a:r>
              <a:rPr lang="en-US" altLang="zh-CN" sz="2400" b="1" kern="100" dirty="0" smtClean="0">
                <a:effectLst/>
                <a:cs typeface="Times New Roman" panose="02020603050405020304" pitchFamily="18" charset="0"/>
              </a:rPr>
              <a:t>RAID0</a:t>
            </a:r>
            <a:endParaRPr lang="en-US" altLang="zh-CN" sz="2400" b="1" kern="100" dirty="0" smtClean="0">
              <a:effectLst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kern="100" dirty="0" smtClean="0">
                <a:cs typeface="Times New Roman" panose="02020603050405020304" pitchFamily="18" charset="0"/>
              </a:rPr>
              <a:t> RAID1</a:t>
            </a:r>
            <a:endParaRPr lang="en-US" altLang="zh-CN" sz="2400" b="1" kern="100" dirty="0" smtClean="0"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kern="100" dirty="0">
                <a:effectLst/>
                <a:cs typeface="Times New Roman" panose="02020603050405020304" pitchFamily="18" charset="0"/>
              </a:rPr>
              <a:t> </a:t>
            </a:r>
            <a:r>
              <a:rPr lang="en-US" altLang="zh-CN" sz="2400" b="1" kern="100" dirty="0" smtClean="0">
                <a:effectLst/>
                <a:cs typeface="Times New Roman" panose="02020603050405020304" pitchFamily="18" charset="0"/>
              </a:rPr>
              <a:t>RAID3</a:t>
            </a:r>
            <a:endParaRPr lang="en-US" altLang="zh-CN" sz="2400" b="1" kern="100" dirty="0" smtClean="0">
              <a:effectLst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kern="100" dirty="0">
                <a:cs typeface="Times New Roman" panose="02020603050405020304" pitchFamily="18" charset="0"/>
              </a:rPr>
              <a:t> </a:t>
            </a:r>
            <a:r>
              <a:rPr lang="en-US" altLang="zh-CN" sz="2400" b="1" kern="100" dirty="0" smtClean="0">
                <a:cs typeface="Times New Roman" panose="02020603050405020304" pitchFamily="18" charset="0"/>
              </a:rPr>
              <a:t>RAID5</a:t>
            </a:r>
            <a:endParaRPr lang="en-US" altLang="zh-CN" sz="2400" b="1" kern="100" dirty="0" smtClean="0"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kern="100" dirty="0">
                <a:effectLst/>
                <a:cs typeface="Times New Roman" panose="02020603050405020304" pitchFamily="18" charset="0"/>
              </a:rPr>
              <a:t> </a:t>
            </a:r>
            <a:r>
              <a:rPr lang="en-US" altLang="zh-CN" sz="2400" b="1" kern="100" dirty="0" smtClean="0">
                <a:effectLst/>
                <a:cs typeface="Times New Roman" panose="02020603050405020304" pitchFamily="18" charset="0"/>
              </a:rPr>
              <a:t>RAID10</a:t>
            </a:r>
            <a:endParaRPr lang="zh-CN" altLang="zh-CN" sz="2400" b="1" kern="100" dirty="0">
              <a:effectLst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002088" y="1765300"/>
            <a:ext cx="7726200" cy="317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260474" y="3105149"/>
            <a:ext cx="7858126" cy="3435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1066800" y="463540"/>
            <a:ext cx="10642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>
                <a:latin typeface="微软雅黑" panose="020B0503020204020204" charset="-122"/>
                <a:ea typeface="微软雅黑" panose="020B0503020204020204" charset="-122"/>
              </a:rPr>
              <a:t>       一般的中</a:t>
            </a:r>
            <a:r>
              <a:rPr lang="zh-CN" altLang="en-US" sz="2400" smtClean="0">
                <a:solidFill>
                  <a:srgbClr val="0053A3"/>
                </a:solidFill>
                <a:latin typeface="微软雅黑" panose="020B0503020204020204" charset="-122"/>
                <a:ea typeface="微软雅黑" panose="020B0503020204020204" charset="-122"/>
              </a:rPr>
              <a:t>高档服务器多使用硬件</a:t>
            </a:r>
            <a:r>
              <a:rPr lang="en-US" altLang="zh-CN" sz="2400" smtClean="0">
                <a:solidFill>
                  <a:srgbClr val="0053A3"/>
                </a:solidFill>
                <a:latin typeface="微软雅黑" panose="020B0503020204020204" charset="-122"/>
                <a:ea typeface="微软雅黑" panose="020B0503020204020204" charset="-122"/>
              </a:rPr>
              <a:t>RAID</a:t>
            </a:r>
            <a:r>
              <a:rPr lang="zh-CN" altLang="en-US" sz="2400" smtClean="0">
                <a:solidFill>
                  <a:srgbClr val="0053A3"/>
                </a:solidFill>
                <a:latin typeface="微软雅黑" panose="020B0503020204020204" charset="-122"/>
                <a:ea typeface="微软雅黑" panose="020B0503020204020204" charset="-122"/>
              </a:rPr>
              <a:t>控制器，</a:t>
            </a:r>
            <a:r>
              <a:rPr lang="zh-CN" altLang="en-US" sz="2400" smtClean="0">
                <a:latin typeface="微软雅黑" panose="020B0503020204020204" charset="-122"/>
                <a:ea typeface="微软雅黑" panose="020B0503020204020204" charset="-122"/>
              </a:rPr>
              <a:t>但是由于硬件</a:t>
            </a: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RAID</a:t>
            </a:r>
            <a:r>
              <a:rPr lang="zh-CN" altLang="en-US" sz="2400" smtClean="0">
                <a:latin typeface="微软雅黑" panose="020B0503020204020204" charset="-122"/>
                <a:ea typeface="微软雅黑" panose="020B0503020204020204" charset="-122"/>
              </a:rPr>
              <a:t>控制器的</a:t>
            </a:r>
            <a:r>
              <a:rPr lang="zh-CN" altLang="en-US" sz="2400" smtClean="0">
                <a:solidFill>
                  <a:srgbClr val="0053A3"/>
                </a:solidFill>
                <a:latin typeface="微软雅黑" panose="020B0503020204020204" charset="-122"/>
                <a:ea typeface="微软雅黑" panose="020B0503020204020204" charset="-122"/>
              </a:rPr>
              <a:t>价格昂贵</a:t>
            </a:r>
            <a:r>
              <a:rPr lang="zh-CN" altLang="en-US" sz="2400" smtClean="0">
                <a:latin typeface="微软雅黑" panose="020B0503020204020204" charset="-122"/>
                <a:ea typeface="微软雅黑" panose="020B0503020204020204" charset="-122"/>
              </a:rPr>
              <a:t>，导致系统成本大大增加。而随着处理器的性能快速发展，使得软件</a:t>
            </a: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RAID</a:t>
            </a:r>
            <a:r>
              <a:rPr lang="zh-CN" altLang="en-US" sz="2400" smtClean="0">
                <a:latin typeface="微软雅黑" panose="020B0503020204020204" charset="-122"/>
                <a:ea typeface="微软雅黑" panose="020B0503020204020204" charset="-122"/>
              </a:rPr>
              <a:t>的解决方法得到人们的重视。这里我们主要介绍在</a:t>
            </a:r>
            <a:r>
              <a:rPr lang="en-US" altLang="zh-CN" sz="2400" smtClean="0">
                <a:solidFill>
                  <a:srgbClr val="0053A3"/>
                </a:solidFill>
                <a:latin typeface="微软雅黑" panose="020B0503020204020204" charset="-122"/>
                <a:ea typeface="微软雅黑" panose="020B0503020204020204" charset="-122"/>
              </a:rPr>
              <a:t>Linux</a:t>
            </a:r>
            <a:r>
              <a:rPr lang="zh-CN" altLang="en-US" sz="2400" smtClean="0">
                <a:solidFill>
                  <a:srgbClr val="0053A3"/>
                </a:solidFill>
                <a:latin typeface="微软雅黑" panose="020B0503020204020204" charset="-122"/>
                <a:ea typeface="微软雅黑" panose="020B0503020204020204" charset="-122"/>
              </a:rPr>
              <a:t>系统中软件</a:t>
            </a:r>
            <a:r>
              <a:rPr lang="en-US" altLang="zh-CN" sz="2400" smtClean="0">
                <a:solidFill>
                  <a:srgbClr val="0053A3"/>
                </a:solidFill>
                <a:latin typeface="微软雅黑" panose="020B0503020204020204" charset="-122"/>
                <a:ea typeface="微软雅黑" panose="020B0503020204020204" charset="-122"/>
              </a:rPr>
              <a:t>RAID</a:t>
            </a:r>
            <a:r>
              <a:rPr lang="zh-CN" altLang="en-US" sz="2400" smtClean="0">
                <a:solidFill>
                  <a:srgbClr val="0053A3"/>
                </a:solidFill>
                <a:latin typeface="微软雅黑" panose="020B0503020204020204" charset="-122"/>
                <a:ea typeface="微软雅黑" panose="020B0503020204020204" charset="-122"/>
              </a:rPr>
              <a:t>的配置和使用方法</a:t>
            </a:r>
            <a:r>
              <a:rPr lang="zh-CN" altLang="en-US" sz="2400" smtClean="0">
                <a:latin typeface="微软雅黑" panose="020B0503020204020204" charset="-122"/>
                <a:ea typeface="微软雅黑" panose="020B0503020204020204" charset="-122"/>
              </a:rPr>
              <a:t>，它既降低了系统的总投资，也能满足系统应用的需要。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19200" y="1119138"/>
            <a:ext cx="7645400" cy="5013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>
                <a:latin typeface="微软雅黑" panose="020B0503020204020204" charset="-122"/>
                <a:ea typeface="微软雅黑" panose="020B0503020204020204" charset="-122"/>
              </a:rPr>
              <a:t>常见参数：</a:t>
            </a:r>
            <a:endParaRPr lang="en-US" altLang="zh-CN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53A3"/>
                </a:solidFill>
                <a:latin typeface="微软雅黑" panose="020B0503020204020204" charset="-122"/>
                <a:ea typeface="微软雅黑" panose="020B0503020204020204" charset="-122"/>
              </a:rPr>
              <a:t>-C</a:t>
            </a: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smtClean="0">
                <a:latin typeface="微软雅黑" panose="020B0503020204020204" charset="-122"/>
                <a:ea typeface="微软雅黑" panose="020B0503020204020204" charset="-122"/>
              </a:rPr>
              <a:t>建立一个新阵列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53A3"/>
                </a:solidFill>
                <a:latin typeface="微软雅黑" panose="020B0503020204020204" charset="-122"/>
                <a:ea typeface="微软雅黑" panose="020B0503020204020204" charset="-122"/>
              </a:rPr>
              <a:t>-l  </a:t>
            </a: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0 1 4 5 6</a:t>
            </a:r>
            <a:r>
              <a:rPr lang="zh-CN" altLang="en-US" sz="2400" smtClean="0">
                <a:latin typeface="微软雅黑" panose="020B0503020204020204" charset="-122"/>
                <a:ea typeface="微软雅黑" panose="020B0503020204020204" charset="-122"/>
              </a:rPr>
              <a:t>设定磁盘阵列的级别</a:t>
            </a:r>
            <a:endParaRPr lang="en-US" altLang="zh-CN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53A3"/>
                </a:solidFill>
                <a:latin typeface="微软雅黑" panose="020B0503020204020204" charset="-122"/>
                <a:ea typeface="微软雅黑" panose="020B0503020204020204" charset="-122"/>
              </a:rPr>
              <a:t>-D</a:t>
            </a:r>
            <a:r>
              <a:rPr lang="zh-CN" altLang="en-US" sz="2400" smtClean="0">
                <a:latin typeface="微软雅黑" panose="020B0503020204020204" charset="-122"/>
                <a:ea typeface="微软雅黑" panose="020B0503020204020204" charset="-122"/>
              </a:rPr>
              <a:t>打印阵列设备的详细信息</a:t>
            </a:r>
            <a:endParaRPr lang="en-US" altLang="zh-CN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53A3"/>
                </a:solidFill>
                <a:latin typeface="微软雅黑" panose="020B0503020204020204" charset="-122"/>
                <a:ea typeface="微软雅黑" panose="020B0503020204020204" charset="-122"/>
              </a:rPr>
              <a:t>-n</a:t>
            </a:r>
            <a:r>
              <a:rPr lang="zh-CN" altLang="en-US" sz="2400" smtClean="0">
                <a:latin typeface="微软雅黑" panose="020B0503020204020204" charset="-122"/>
                <a:ea typeface="微软雅黑" panose="020B0503020204020204" charset="-122"/>
              </a:rPr>
              <a:t>指定阵列成员（分区</a:t>
            </a: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2400" smtClean="0">
                <a:latin typeface="微软雅黑" panose="020B0503020204020204" charset="-122"/>
                <a:ea typeface="微软雅黑" panose="020B0503020204020204" charset="-122"/>
              </a:rPr>
              <a:t>磁盘）的数量</a:t>
            </a:r>
            <a:endParaRPr lang="en-US" altLang="zh-CN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53A3"/>
                </a:solidFill>
                <a:latin typeface="微软雅黑" panose="020B0503020204020204" charset="-122"/>
                <a:ea typeface="微软雅黑" panose="020B0503020204020204" charset="-122"/>
              </a:rPr>
              <a:t>-s</a:t>
            </a:r>
            <a:r>
              <a:rPr lang="zh-CN" altLang="en-US" sz="2400" smtClean="0">
                <a:latin typeface="微软雅黑" panose="020B0503020204020204" charset="-122"/>
                <a:ea typeface="微软雅黑" panose="020B0503020204020204" charset="-122"/>
              </a:rPr>
              <a:t>扫 描 配 置 文 件 或</a:t>
            </a: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/proc/mdstat</a:t>
            </a:r>
            <a:r>
              <a:rPr lang="zh-CN" altLang="en-US" sz="2400" smtClean="0">
                <a:latin typeface="微软雅黑" panose="020B0503020204020204" charset="-122"/>
                <a:ea typeface="微软雅黑" panose="020B0503020204020204" charset="-122"/>
              </a:rPr>
              <a:t>得到阵列缺失信息</a:t>
            </a:r>
            <a:endParaRPr lang="en-US" altLang="zh-CN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53A3"/>
                </a:solidFill>
                <a:latin typeface="微软雅黑" panose="020B0503020204020204" charset="-122"/>
                <a:ea typeface="微软雅黑" panose="020B0503020204020204" charset="-122"/>
              </a:rPr>
              <a:t>-x</a:t>
            </a:r>
            <a:r>
              <a:rPr lang="zh-CN" altLang="en-US" sz="2400" smtClean="0">
                <a:latin typeface="微软雅黑" panose="020B0503020204020204" charset="-122"/>
                <a:ea typeface="微软雅黑" panose="020B0503020204020204" charset="-122"/>
              </a:rPr>
              <a:t>指定阵列中备用盘的数量</a:t>
            </a:r>
            <a:endParaRPr lang="en-US" altLang="zh-CN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53A3"/>
                </a:solidFill>
                <a:latin typeface="微软雅黑" panose="020B0503020204020204" charset="-122"/>
                <a:ea typeface="微软雅黑" panose="020B0503020204020204" charset="-122"/>
              </a:rPr>
              <a:t>-a</a:t>
            </a:r>
            <a:r>
              <a:rPr lang="zh-CN" altLang="en-US" sz="2400" smtClean="0">
                <a:latin typeface="微软雅黑" panose="020B0503020204020204" charset="-122"/>
                <a:ea typeface="微软雅黑" panose="020B0503020204020204" charset="-122"/>
              </a:rPr>
              <a:t>添加设备到阵列</a:t>
            </a:r>
            <a:endParaRPr lang="en-US" altLang="zh-CN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53A3"/>
                </a:solidFill>
                <a:latin typeface="微软雅黑" panose="020B0503020204020204" charset="-122"/>
                <a:ea typeface="微软雅黑" panose="020B0503020204020204" charset="-122"/>
              </a:rPr>
              <a:t>-v</a:t>
            </a:r>
            <a:r>
              <a:rPr lang="zh-CN" altLang="en-US" sz="2400" smtClean="0">
                <a:latin typeface="微软雅黑" panose="020B0503020204020204" charset="-122"/>
                <a:ea typeface="微软雅黑" panose="020B0503020204020204" charset="-122"/>
              </a:rPr>
              <a:t>显示详细信息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39838" y="285234"/>
            <a:ext cx="60118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smtClean="0">
                <a:solidFill>
                  <a:srgbClr val="0053A3"/>
                </a:solidFill>
                <a:latin typeface="微软雅黑" panose="020B0503020204020204" charset="-122"/>
                <a:ea typeface="微软雅黑" panose="020B0503020204020204" charset="-122"/>
              </a:rPr>
              <a:t>mdadm</a:t>
            </a:r>
            <a:r>
              <a:rPr lang="zh-CN" altLang="en-US" sz="2800" smtClean="0">
                <a:solidFill>
                  <a:srgbClr val="0053A3"/>
                </a:solidFill>
                <a:latin typeface="微软雅黑" panose="020B0503020204020204" charset="-122"/>
                <a:ea typeface="微软雅黑" panose="020B0503020204020204" charset="-122"/>
              </a:rPr>
              <a:t>管理软</a:t>
            </a:r>
            <a:r>
              <a:rPr lang="en-US" altLang="zh-CN" sz="2800" smtClean="0">
                <a:solidFill>
                  <a:srgbClr val="0053A3"/>
                </a:solidFill>
                <a:latin typeface="微软雅黑" panose="020B0503020204020204" charset="-122"/>
                <a:ea typeface="微软雅黑" panose="020B0503020204020204" charset="-122"/>
              </a:rPr>
              <a:t>RAID</a:t>
            </a:r>
            <a:r>
              <a:rPr lang="zh-CN" altLang="en-US" sz="2800" smtClean="0">
                <a:solidFill>
                  <a:srgbClr val="0053A3"/>
                </a:solidFill>
                <a:latin typeface="微软雅黑" panose="020B0503020204020204" charset="-122"/>
                <a:ea typeface="微软雅黑" panose="020B0503020204020204" charset="-122"/>
              </a:rPr>
              <a:t>阵列</a:t>
            </a:r>
            <a:endParaRPr lang="zh-CN" altLang="en-US" sz="2800" smtClean="0">
              <a:solidFill>
                <a:srgbClr val="0053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96042" y="857250"/>
            <a:ext cx="9556058" cy="236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5350" y="3619500"/>
            <a:ext cx="985073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76313" y="714374"/>
            <a:ext cx="10301287" cy="5965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直接连接符 6"/>
          <p:cNvCxnSpPr/>
          <p:nvPr/>
        </p:nvCxnSpPr>
        <p:spPr>
          <a:xfrm flipV="1">
            <a:off x="4546600" y="3441700"/>
            <a:ext cx="3009900" cy="38100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4432300" y="5842000"/>
            <a:ext cx="1816100" cy="25400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4610100" y="6057900"/>
            <a:ext cx="3009900" cy="38100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00100" y="292100"/>
            <a:ext cx="1076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3.4 </a:t>
            </a:r>
            <a:r>
              <a:rPr lang="zh-CN" altLang="en-US" sz="280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综合案例</a:t>
            </a:r>
            <a:endParaRPr lang="en-US" altLang="zh-CN" sz="2800" smtClean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3.4.1 </a:t>
            </a:r>
            <a:r>
              <a:rPr lang="zh-CN" altLang="en-US" sz="280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磁盘分区管理</a:t>
            </a:r>
            <a:endParaRPr lang="en-US" altLang="zh-CN" sz="2800" smtClean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smtClean="0">
                <a:solidFill>
                  <a:srgbClr val="0053A3"/>
                </a:solidFill>
                <a:latin typeface="微软雅黑" panose="020B0503020204020204" charset="-122"/>
                <a:ea typeface="微软雅黑" panose="020B0503020204020204" charset="-122"/>
              </a:rPr>
              <a:t>案例描述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en-US" altLang="zh-CN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      服务器现需要新建一块</a:t>
            </a: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20 GB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的硬盘，需要对新增的硬盘进行分区管理，分区方案为</a:t>
            </a: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/user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目录所在分区</a:t>
            </a: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10GB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/backup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目录所在分区</a:t>
            </a: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5GB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/home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目录所在分区</a:t>
            </a: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5GB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9300" y="4902200"/>
            <a:ext cx="11442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添加硬盘       </a:t>
            </a:r>
            <a:r>
              <a:rPr lang="en-US" altLang="zh-CN" sz="280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fdisk</a:t>
            </a:r>
            <a:r>
              <a:rPr lang="zh-CN" altLang="en-US" sz="280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硬盘分区       </a:t>
            </a:r>
            <a:r>
              <a:rPr lang="en-US" altLang="zh-CN" sz="280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mkfs</a:t>
            </a:r>
            <a:r>
              <a:rPr lang="zh-CN" altLang="en-US" sz="280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格式化分区       </a:t>
            </a:r>
            <a:r>
              <a:rPr lang="en-US" altLang="zh-CN" sz="280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mount</a:t>
            </a:r>
            <a:r>
              <a:rPr lang="zh-CN" altLang="en-US" sz="280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挂载分区   </a:t>
            </a:r>
            <a:endParaRPr lang="zh-CN" altLang="en-US" sz="28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2184400" y="5181600"/>
            <a:ext cx="774700" cy="0"/>
          </a:xfrm>
          <a:prstGeom prst="straightConnector1">
            <a:avLst/>
          </a:prstGeom>
          <a:ln w="412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5118100" y="5143500"/>
            <a:ext cx="774700" cy="0"/>
          </a:xfrm>
          <a:prstGeom prst="straightConnector1">
            <a:avLst/>
          </a:prstGeom>
          <a:ln w="412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8458200" y="5143500"/>
            <a:ext cx="774700" cy="0"/>
          </a:xfrm>
          <a:prstGeom prst="straightConnector1">
            <a:avLst/>
          </a:prstGeom>
          <a:ln w="412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00100" y="292100"/>
            <a:ext cx="1076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3.4 </a:t>
            </a:r>
            <a:r>
              <a:rPr lang="zh-CN" altLang="en-US" sz="280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综合案例</a:t>
            </a:r>
            <a:endParaRPr lang="en-US" altLang="zh-CN" sz="2800" smtClean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3.4.1 </a:t>
            </a:r>
            <a:r>
              <a:rPr lang="zh-CN" altLang="en-US" sz="280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动态磁盘管理</a:t>
            </a:r>
            <a:endParaRPr lang="en-US" altLang="zh-CN" sz="2800" smtClean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smtClean="0">
                <a:solidFill>
                  <a:srgbClr val="0053A3"/>
                </a:solidFill>
                <a:latin typeface="微软雅黑" panose="020B0503020204020204" charset="-122"/>
                <a:ea typeface="微软雅黑" panose="020B0503020204020204" charset="-122"/>
              </a:rPr>
              <a:t>案例描述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en-US" altLang="zh-CN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      公司为保护服务器上的重要数据，购买了同一厂家容量相同的</a:t>
            </a: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块硬盘（硬盘容量</a:t>
            </a: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20GB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），要求利用这</a:t>
            </a: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块硬盘上创建</a:t>
            </a: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</a:rPr>
              <a:t>RAID5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卷，以实现硬盘容错，保护重要数据。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9300" y="4902200"/>
            <a:ext cx="11442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添加</a:t>
            </a:r>
            <a:r>
              <a:rPr lang="en-US" altLang="zh-CN" sz="280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80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块硬盘       </a:t>
            </a:r>
            <a:r>
              <a:rPr lang="en-US" altLang="zh-CN" sz="280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fdisk</a:t>
            </a:r>
            <a:r>
              <a:rPr lang="zh-CN" altLang="en-US" sz="280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硬盘分区并设置分区类型</a:t>
            </a:r>
            <a:r>
              <a:rPr lang="en-US" altLang="zh-CN" sz="280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id</a:t>
            </a:r>
            <a:r>
              <a:rPr lang="zh-CN" altLang="en-US" sz="280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为</a:t>
            </a:r>
            <a:r>
              <a:rPr lang="en-US" altLang="zh-CN" sz="280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fd</a:t>
            </a:r>
            <a:r>
              <a:rPr lang="zh-CN" altLang="en-US" sz="280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sz="280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mdadm</a:t>
            </a:r>
            <a:r>
              <a:rPr lang="zh-CN" altLang="en-US" sz="280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创建</a:t>
            </a:r>
            <a:r>
              <a:rPr lang="en-US" altLang="zh-CN" sz="280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raid5</a:t>
            </a:r>
            <a:r>
              <a:rPr lang="zh-CN" altLang="en-US" sz="280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en-US" altLang="zh-CN" sz="280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mkfs</a:t>
            </a:r>
            <a:r>
              <a:rPr lang="zh-CN" altLang="en-US" sz="280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格式化分区       </a:t>
            </a:r>
            <a:r>
              <a:rPr lang="en-US" altLang="zh-CN" sz="280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mount</a:t>
            </a:r>
            <a:r>
              <a:rPr lang="zh-CN" altLang="en-US" sz="280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挂载分区   </a:t>
            </a:r>
            <a:endParaRPr lang="zh-CN" altLang="en-US" sz="28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2824480" y="5151120"/>
            <a:ext cx="774700" cy="0"/>
          </a:xfrm>
          <a:prstGeom prst="straightConnector1">
            <a:avLst/>
          </a:prstGeom>
          <a:ln w="412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9179560" y="5212080"/>
            <a:ext cx="774700" cy="0"/>
          </a:xfrm>
          <a:prstGeom prst="straightConnector1">
            <a:avLst/>
          </a:prstGeom>
          <a:ln w="412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1696720" y="5623560"/>
            <a:ext cx="774700" cy="0"/>
          </a:xfrm>
          <a:prstGeom prst="straightConnector1">
            <a:avLst/>
          </a:prstGeom>
          <a:ln w="412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4897120" y="5577840"/>
            <a:ext cx="774700" cy="0"/>
          </a:xfrm>
          <a:prstGeom prst="straightConnector1">
            <a:avLst/>
          </a:prstGeom>
          <a:ln w="412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1110</Words>
  <Application>WPS 演示</Application>
  <PresentationFormat>宽屏</PresentationFormat>
  <Paragraphs>69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哥不是传说</cp:lastModifiedBy>
  <cp:revision>150</cp:revision>
  <dcterms:created xsi:type="dcterms:W3CDTF">2019-06-19T02:08:00Z</dcterms:created>
  <dcterms:modified xsi:type="dcterms:W3CDTF">2022-03-02T03:00:41Z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8A89DCFD45464C96A564FA7F1F4A8F32</vt:lpwstr>
  </property>
</Properties>
</file>