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linuxso.com/command/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文件系统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磁盘的种类与分区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931185" y="3609337"/>
            <a:ext cx="6429686" cy="828000"/>
            <a:chOff x="3873413" y="862308"/>
            <a:chExt cx="6429686" cy="828000"/>
          </a:xfrm>
        </p:grpSpPr>
        <p:sp>
          <p:nvSpPr>
            <p:cNvPr id="23" name="文本框 22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独立磁盘冗余阵列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3.3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r="10776"/>
          <a:stretch>
            <a:fillRect/>
          </a:stretch>
        </p:blipFill>
        <p:spPr bwMode="auto">
          <a:xfrm>
            <a:off x="1900238" y="765174"/>
            <a:ext cx="7294562" cy="508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887" y="369895"/>
            <a:ext cx="111302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3.2.2 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磁盘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分区</a:t>
            </a:r>
            <a:endParaRPr lang="en-US" altLang="zh-CN" sz="2400" b="1" kern="100" dirty="0" smtClean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b="1" dirty="0" smtClean="0"/>
              <a:t>硬盘</a:t>
            </a:r>
            <a:r>
              <a:rPr lang="zh-CN" altLang="zh-CN" sz="2400" b="1" dirty="0"/>
              <a:t>的分区主要分为</a:t>
            </a:r>
            <a:r>
              <a:rPr lang="zh-CN" altLang="zh-CN" sz="2400" b="1" dirty="0">
                <a:solidFill>
                  <a:srgbClr val="FF0000"/>
                </a:solidFill>
              </a:rPr>
              <a:t>主分区（</a:t>
            </a:r>
            <a:r>
              <a:rPr lang="en-US" altLang="zh-CN" sz="2400" b="1" dirty="0">
                <a:solidFill>
                  <a:srgbClr val="FF0000"/>
                </a:solidFill>
              </a:rPr>
              <a:t>primary partition</a:t>
            </a:r>
            <a:r>
              <a:rPr lang="zh-CN" altLang="zh-CN" sz="2400" b="1" dirty="0">
                <a:solidFill>
                  <a:srgbClr val="FF0000"/>
                </a:solidFill>
              </a:rPr>
              <a:t>）和扩充分区</a:t>
            </a:r>
            <a:r>
              <a:rPr lang="en-US" altLang="zh-CN" sz="2400" b="1" dirty="0"/>
              <a:t>(extension partition)</a:t>
            </a:r>
            <a:r>
              <a:rPr lang="zh-CN" altLang="zh-CN" sz="2400" b="1" dirty="0" smtClean="0"/>
              <a:t>两种</a:t>
            </a:r>
            <a:r>
              <a:rPr lang="zh-CN" altLang="en-US" sz="2400" b="1" dirty="0" smtClean="0"/>
              <a:t>。</a:t>
            </a:r>
            <a:r>
              <a:rPr lang="zh-CN" altLang="zh-CN" sz="2400" b="1" dirty="0">
                <a:solidFill>
                  <a:srgbClr val="FF0000"/>
                </a:solidFill>
              </a:rPr>
              <a:t>扩充分区不能直接使用，只能在扩展分区中再次划分为逻辑分区后才能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使用</a:t>
            </a:r>
            <a:r>
              <a:rPr lang="zh-CN" altLang="en-US" sz="2400" b="1" dirty="0" smtClean="0"/>
              <a:t>。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分区管理规定如下</a:t>
            </a:r>
            <a:r>
              <a:rPr lang="zh-CN" altLang="zh-CN" sz="2400" b="1" dirty="0" smtClean="0"/>
              <a:t>：</a:t>
            </a:r>
            <a:endParaRPr lang="en-US" altLang="zh-CN" sz="2400" b="1" dirty="0" smtClean="0"/>
          </a:p>
          <a:p>
            <a:pPr lvl="0">
              <a:lnSpc>
                <a:spcPct val="150000"/>
              </a:lnSpc>
            </a:pPr>
            <a:r>
              <a:rPr lang="en-US" altLang="zh-CN" sz="2400" b="1" dirty="0" smtClean="0"/>
              <a:t>1. </a:t>
            </a:r>
            <a:r>
              <a:rPr lang="zh-CN" altLang="zh-CN" sz="2400" b="1" dirty="0" smtClean="0"/>
              <a:t>设备管理</a:t>
            </a:r>
            <a:r>
              <a:rPr lang="en-US" altLang="zh-CN" sz="2400" b="1" dirty="0" smtClean="0"/>
              <a:t>  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在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Linux </a:t>
            </a:r>
            <a:r>
              <a:rPr lang="zh-CN" altLang="zh-CN" sz="2400" b="1" dirty="0"/>
              <a:t>中，每一个硬件设备都映射到一个系统的文件。</a:t>
            </a:r>
            <a:r>
              <a:rPr lang="en-US" altLang="zh-CN" sz="2400" b="1" dirty="0"/>
              <a:t>Linux </a:t>
            </a:r>
            <a:r>
              <a:rPr lang="zh-CN" altLang="zh-CN" sz="2400" b="1" dirty="0"/>
              <a:t>把各种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IDE </a:t>
            </a:r>
            <a:r>
              <a:rPr lang="zh-CN" altLang="zh-CN" sz="2400" b="1" dirty="0">
                <a:solidFill>
                  <a:srgbClr val="FF0000"/>
                </a:solidFill>
              </a:rPr>
              <a:t>设备分配了一个由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hd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前缀组成的文件</a:t>
            </a:r>
            <a:r>
              <a:rPr lang="zh-CN" altLang="zh-CN" sz="2400" b="1" dirty="0"/>
              <a:t>；而对于</a:t>
            </a:r>
            <a:r>
              <a:rPr lang="zh-CN" altLang="zh-CN" sz="2400" b="1" dirty="0">
                <a:solidFill>
                  <a:srgbClr val="FF0000"/>
                </a:solidFill>
              </a:rPr>
              <a:t>各种</a:t>
            </a:r>
            <a:r>
              <a:rPr lang="en-US" altLang="zh-CN" sz="2400" b="1" dirty="0">
                <a:solidFill>
                  <a:srgbClr val="FF0000"/>
                </a:solidFill>
              </a:rPr>
              <a:t> SCSI </a:t>
            </a:r>
            <a:r>
              <a:rPr lang="zh-CN" altLang="zh-CN" sz="2400" b="1" dirty="0">
                <a:solidFill>
                  <a:srgbClr val="FF0000"/>
                </a:solidFill>
              </a:rPr>
              <a:t>设备，则分配了一个由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sd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</a:rPr>
              <a:t>前缀组成的文件</a:t>
            </a:r>
            <a:r>
              <a:rPr lang="zh-CN" altLang="zh-CN" sz="2400" b="1" dirty="0"/>
              <a:t>。例如，第一个</a:t>
            </a:r>
            <a:r>
              <a:rPr lang="en-US" altLang="zh-CN" sz="2400" b="1" dirty="0"/>
              <a:t>IDE </a:t>
            </a:r>
            <a:r>
              <a:rPr lang="zh-CN" altLang="zh-CN" sz="2400" b="1" dirty="0"/>
              <a:t>设备，</a:t>
            </a:r>
            <a:r>
              <a:rPr lang="en-US" altLang="zh-CN" sz="2400" b="1" dirty="0"/>
              <a:t>Linux</a:t>
            </a:r>
            <a:r>
              <a:rPr lang="zh-CN" altLang="zh-CN" sz="2400" b="1" dirty="0"/>
              <a:t>就定义为</a:t>
            </a:r>
            <a:r>
              <a:rPr lang="en-US" altLang="zh-CN" sz="2400" b="1" dirty="0" err="1"/>
              <a:t>hda</a:t>
            </a:r>
            <a:r>
              <a:rPr lang="zh-CN" altLang="zh-CN" sz="2400" b="1" dirty="0"/>
              <a:t>，第二个</a:t>
            </a:r>
            <a:r>
              <a:rPr lang="en-US" altLang="zh-CN" sz="2400" b="1" dirty="0"/>
              <a:t> IDE </a:t>
            </a:r>
            <a:r>
              <a:rPr lang="zh-CN" altLang="zh-CN" sz="2400" b="1" dirty="0"/>
              <a:t>设备就定义为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hdb</a:t>
            </a:r>
            <a:r>
              <a:rPr lang="zh-CN" altLang="zh-CN" sz="2400" b="1" dirty="0"/>
              <a:t>后面依次类推。而</a:t>
            </a:r>
            <a:r>
              <a:rPr lang="en-US" altLang="zh-CN" sz="2400" b="1" dirty="0"/>
              <a:t> SCSI </a:t>
            </a:r>
            <a:r>
              <a:rPr lang="zh-CN" altLang="zh-CN" sz="2400" b="1" dirty="0"/>
              <a:t>设备就表示为</a:t>
            </a:r>
            <a:r>
              <a:rPr lang="en-US" altLang="zh-CN" sz="2400" b="1" dirty="0" err="1"/>
              <a:t>sda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sdb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sdc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等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4534" y="465782"/>
            <a:ext cx="10470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2.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分区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数量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  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Linux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中规定，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每一个硬盘设备最多能有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4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个主分区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（其中包含扩展分区）构成，任何一个扩展分区都要占用一个主分区号码，也就是在一个硬盘中，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主分区和扩展分区一共最多是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4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个。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 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对于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每一个硬盘（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IDE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或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）设备，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Linux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分配了一个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1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16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的序列号码，代表了硬盘上面的分区号码。规定主分区（或者扩展分区）占用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1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至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16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号码中的前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 4 </a:t>
            </a:r>
            <a:r>
              <a:rPr lang="zh-CN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个号码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。例如：以第一个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 IDE 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硬盘为例说明，主分区（或者扩展分区）占用了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hda1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hda2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hda3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hda4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，而逻辑分区占用了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hda5 </a:t>
            </a:r>
            <a:r>
              <a:rPr lang="zh-CN" altLang="zh-CN" sz="2400" b="1" kern="100">
                <a:cs typeface="Times New Roman" panose="02020603050405020304" pitchFamily="18" charset="0"/>
              </a:rPr>
              <a:t>到</a:t>
            </a:r>
            <a:r>
              <a:rPr lang="en-US" altLang="zh-CN" sz="2400" b="1" kern="100">
                <a:cs typeface="Times New Roman" panose="02020603050405020304" pitchFamily="18" charset="0"/>
              </a:rPr>
              <a:t> 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hda16</a:t>
            </a:r>
            <a:r>
              <a:rPr lang="zh-CN" altLang="zh-CN" sz="2400" b="1" kern="100" smtClean="0">
                <a:cs typeface="Times New Roman" panose="02020603050405020304" pitchFamily="18" charset="0"/>
              </a:rPr>
              <a:t>等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12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个号码。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887" y="369895"/>
            <a:ext cx="11130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3.2.3  </a:t>
            </a:r>
            <a:r>
              <a:rPr lang="zh-CN" altLang="en-US" sz="2400" b="1" kern="100" dirty="0" smtClean="0">
                <a:solidFill>
                  <a:srgbClr val="0053A3"/>
                </a:solidFill>
                <a:cs typeface="Times New Roman" panose="02020603050405020304" pitchFamily="18" charset="0"/>
              </a:rPr>
              <a:t>常用磁盘管理命令</a:t>
            </a:r>
            <a:endParaRPr lang="en-US" altLang="zh-CN" sz="2400" b="1" kern="100" dirty="0" smtClean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正常使用一块磁盘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购买设备设备联机磁盘分区磁盘格式化</a:t>
            </a:r>
            <a:r>
              <a:rPr lang="en-US" altLang="zh-CN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创建文件系统</a:t>
            </a:r>
            <a:r>
              <a:rPr lang="en-US" altLang="zh-CN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磁盘挂载正常使用</a:t>
            </a:r>
            <a:endParaRPr lang="en-US" altLang="zh-CN" sz="2400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C00000"/>
                </a:solidFill>
              </a:rPr>
              <a:t>1.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fdisk</a:t>
            </a:r>
            <a:r>
              <a:rPr lang="zh-CN" altLang="en-US" sz="2400" b="1" smtClean="0">
                <a:solidFill>
                  <a:srgbClr val="C00000"/>
                </a:solidFill>
              </a:rPr>
              <a:t>命令（磁盘分区）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/>
              <a:t>fdisk</a:t>
            </a:r>
            <a:r>
              <a:rPr lang="en-US" altLang="zh-CN" sz="2400" b="1" dirty="0"/>
              <a:t> [-l] </a:t>
            </a:r>
            <a:r>
              <a:rPr lang="zh-CN" altLang="zh-CN" sz="2400" b="1" dirty="0"/>
              <a:t>设备</a:t>
            </a:r>
            <a:r>
              <a:rPr lang="zh-CN" altLang="zh-CN" sz="2400" b="1" dirty="0" smtClean="0"/>
              <a:t>名称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将磁盘进行分区操作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说明：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l </a:t>
            </a:r>
            <a:r>
              <a:rPr lang="zh-CN" altLang="zh-CN" sz="2400" b="1" dirty="0"/>
              <a:t>：输出相关设备的所有的分区</a:t>
            </a:r>
            <a:r>
              <a:rPr lang="zh-CN" altLang="zh-CN" sz="2400" b="1" dirty="0" smtClean="0"/>
              <a:t>内容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4572000" y="1257300"/>
            <a:ext cx="3937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045200" y="1270000"/>
            <a:ext cx="3937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607300" y="1270000"/>
            <a:ext cx="3937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480800" y="1320800"/>
            <a:ext cx="3937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70100" y="1816100"/>
            <a:ext cx="3937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2950" y="596486"/>
            <a:ext cx="1104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显示第一块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硬盘的分区信息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fdisk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-l /dev/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sda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显示第一块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硬盘的分区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信息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endParaRPr lang="en-US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例：对第一块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硬盘进行分区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fdisk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/dev/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sda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对第一块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硬盘进行分区</a:t>
            </a:r>
            <a:endParaRPr lang="zh-CN" altLang="en-US" sz="2400" b="1" kern="1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0874" y="825501"/>
            <a:ext cx="11761126" cy="560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404908"/>
            <a:ext cx="11188699" cy="645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1500" y="616635"/>
            <a:ext cx="112395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2.mkfs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命令（磁盘格式化，创建文件系统）</a:t>
            </a:r>
            <a:endParaRPr lang="en-US" altLang="zh-CN" sz="2400" b="1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常见的文件系统有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ext2,ext3,vfat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等，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device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： 预备检查的硬盘 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partition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，例如：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/dev/sda1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-V :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详细显示模式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-t :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给定档案系统的型式，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Linux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的预设值为 </a:t>
            </a:r>
            <a:r>
              <a:rPr lang="en-US" altLang="zh-CN" sz="2400" u="sng" smtClean="0">
                <a:latin typeface="微软雅黑" panose="020B0503020204020204" charset="-122"/>
                <a:ea typeface="微软雅黑" panose="020B0503020204020204" charset="-122"/>
                <a:hlinkClick r:id="rId1"/>
              </a:rPr>
              <a:t>ex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t2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　　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-c :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在制做档案系统前，检查该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partition 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是否有坏轨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en-US" altLang="zh-CN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mfks -t ext3 /dev/sda6 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  //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sda6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分区格式化为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ext3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   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        </a:t>
            </a:r>
            <a:r>
              <a:rPr lang="en-US" altLang="zh-CN" sz="240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mkfs -t ext2 /dev/sda7 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    //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sda7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分区格式化为</a:t>
            </a:r>
            <a:r>
              <a:rPr lang="en-US" altLang="zh-CN" sz="2400" smtClean="0">
                <a:latin typeface="微软雅黑" panose="020B0503020204020204" charset="-122"/>
                <a:ea typeface="微软雅黑" panose="020B0503020204020204" charset="-122"/>
              </a:rPr>
              <a:t>ext2</a:t>
            </a:r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3937" y="401691"/>
            <a:ext cx="111302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3. mount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命令（磁盘挂载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0053A3"/>
                </a:solidFill>
              </a:rPr>
              <a:t>        在</a:t>
            </a:r>
            <a:r>
              <a:rPr lang="en-US" altLang="zh-CN" b="1" dirty="0" err="1">
                <a:solidFill>
                  <a:srgbClr val="0053A3"/>
                </a:solidFill>
              </a:rPr>
              <a:t>linux</a:t>
            </a:r>
            <a:r>
              <a:rPr lang="zh-CN" altLang="en-US" b="1" dirty="0">
                <a:solidFill>
                  <a:srgbClr val="0053A3"/>
                </a:solidFill>
              </a:rPr>
              <a:t>操作系统中</a:t>
            </a:r>
            <a:r>
              <a:rPr lang="zh-CN" altLang="en-US" b="1" dirty="0" smtClean="0">
                <a:solidFill>
                  <a:srgbClr val="0053A3"/>
                </a:solidFill>
              </a:rPr>
              <a:t>，挂载</a:t>
            </a:r>
            <a:r>
              <a:rPr lang="zh-CN" altLang="en-US" b="1" dirty="0">
                <a:solidFill>
                  <a:srgbClr val="0053A3"/>
                </a:solidFill>
              </a:rPr>
              <a:t>是一个非常重要的功能，使用非常频繁</a:t>
            </a:r>
            <a:r>
              <a:rPr lang="zh-CN" altLang="en-US" b="1" dirty="0" smtClean="0">
                <a:solidFill>
                  <a:srgbClr val="0053A3"/>
                </a:solidFill>
              </a:rPr>
              <a:t>。它</a:t>
            </a:r>
            <a:r>
              <a:rPr lang="zh-CN" altLang="en-US" b="1" dirty="0">
                <a:solidFill>
                  <a:srgbClr val="C00000"/>
                </a:solidFill>
              </a:rPr>
              <a:t>指将一个设备（通常是存储设备）挂接到一个已存在的目录上</a:t>
            </a:r>
            <a:r>
              <a:rPr lang="zh-CN" altLang="en-US" b="1" dirty="0" smtClean="0">
                <a:solidFill>
                  <a:srgbClr val="0053A3"/>
                </a:solidFill>
              </a:rPr>
              <a:t>。（</a:t>
            </a:r>
            <a:r>
              <a:rPr lang="zh-CN" altLang="en-US" b="1" dirty="0">
                <a:solidFill>
                  <a:srgbClr val="0053A3"/>
                </a:solidFill>
              </a:rPr>
              <a:t>这个目录可以不为空，但挂载后这个目录下以前的内容将不可用。</a:t>
            </a:r>
            <a:r>
              <a:rPr lang="zh-CN" altLang="en-US" b="1" dirty="0" smtClean="0">
                <a:solidFill>
                  <a:srgbClr val="0053A3"/>
                </a:solidFill>
              </a:rPr>
              <a:t>）需要</a:t>
            </a:r>
            <a:r>
              <a:rPr lang="zh-CN" altLang="en-US" b="1" dirty="0">
                <a:solidFill>
                  <a:srgbClr val="0053A3"/>
                </a:solidFill>
              </a:rPr>
              <a:t>理解的是</a:t>
            </a:r>
            <a:r>
              <a:rPr lang="zh-CN" altLang="en-US" b="1" dirty="0" smtClean="0">
                <a:solidFill>
                  <a:srgbClr val="0053A3"/>
                </a:solidFill>
              </a:rPr>
              <a:t>，</a:t>
            </a:r>
            <a:r>
              <a:rPr lang="en-US" altLang="zh-CN" b="1" dirty="0" err="1" smtClean="0">
                <a:solidFill>
                  <a:srgbClr val="0053A3"/>
                </a:solidFill>
              </a:rPr>
              <a:t>linux</a:t>
            </a:r>
            <a:r>
              <a:rPr lang="zh-CN" altLang="en-US" b="1" dirty="0">
                <a:solidFill>
                  <a:srgbClr val="0053A3"/>
                </a:solidFill>
              </a:rPr>
              <a:t>操作系统将所有的设备都看作文件</a:t>
            </a:r>
            <a:r>
              <a:rPr lang="zh-CN" altLang="en-US" b="1" dirty="0" smtClean="0">
                <a:solidFill>
                  <a:srgbClr val="0053A3"/>
                </a:solidFill>
              </a:rPr>
              <a:t>，它</a:t>
            </a:r>
            <a:r>
              <a:rPr lang="zh-CN" altLang="en-US" b="1" dirty="0">
                <a:solidFill>
                  <a:srgbClr val="0053A3"/>
                </a:solidFill>
              </a:rPr>
              <a:t>将整个计算机的资源都整合成一个大的文件目录</a:t>
            </a:r>
            <a:r>
              <a:rPr lang="zh-CN" altLang="en-US" b="1" dirty="0" smtClean="0">
                <a:solidFill>
                  <a:srgbClr val="0053A3"/>
                </a:solidFill>
              </a:rPr>
              <a:t>。我们</a:t>
            </a:r>
            <a:r>
              <a:rPr lang="zh-CN" altLang="en-US" b="1" dirty="0">
                <a:solidFill>
                  <a:srgbClr val="0053A3"/>
                </a:solidFill>
              </a:rPr>
              <a:t>要访问存储设备中的文件，</a:t>
            </a:r>
            <a:r>
              <a:rPr lang="zh-CN" altLang="en-US" b="1" dirty="0">
                <a:solidFill>
                  <a:srgbClr val="C00000"/>
                </a:solidFill>
              </a:rPr>
              <a:t>必须将文件所在的分区挂载到一个已存在的目录上</a:t>
            </a:r>
            <a:r>
              <a:rPr lang="zh-CN" altLang="en-US" b="1" dirty="0" smtClean="0">
                <a:solidFill>
                  <a:srgbClr val="0053A3"/>
                </a:solidFill>
              </a:rPr>
              <a:t>，然后</a:t>
            </a:r>
            <a:r>
              <a:rPr lang="zh-CN" altLang="en-US" b="1" dirty="0">
                <a:solidFill>
                  <a:srgbClr val="0053A3"/>
                </a:solidFill>
              </a:rPr>
              <a:t>通过访问这个目录来访问存储设备。</a:t>
            </a:r>
            <a:endParaRPr lang="en-US" altLang="zh-CN" b="1" dirty="0" smtClean="0">
              <a:solidFill>
                <a:srgbClr val="0053A3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b="1" dirty="0"/>
              <a:t>mount [</a:t>
            </a:r>
            <a:r>
              <a:rPr lang="zh-CN" altLang="zh-CN" b="1" dirty="0"/>
              <a:t>选项</a:t>
            </a:r>
            <a:r>
              <a:rPr lang="en-US" altLang="zh-CN" b="1" dirty="0"/>
              <a:t>] [</a:t>
            </a:r>
            <a:r>
              <a:rPr lang="zh-CN" altLang="zh-CN" b="1" dirty="0"/>
              <a:t>设备</a:t>
            </a:r>
            <a:r>
              <a:rPr lang="en-US" altLang="zh-CN" b="1" dirty="0"/>
              <a:t>] [</a:t>
            </a:r>
            <a:r>
              <a:rPr lang="zh-CN" altLang="zh-CN" b="1" dirty="0"/>
              <a:t>挂载点</a:t>
            </a:r>
            <a:r>
              <a:rPr lang="en-US" altLang="zh-CN" b="1" dirty="0" smtClean="0"/>
              <a:t>]</a:t>
            </a:r>
            <a:endParaRPr lang="en-US" altLang="zh-CN" b="1" dirty="0" smtClean="0"/>
          </a:p>
          <a:p>
            <a:pPr algn="just">
              <a:lnSpc>
                <a:spcPct val="150000"/>
              </a:lnSpc>
            </a:pPr>
            <a:r>
              <a:rPr lang="zh-CN" altLang="en-US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kern="100" dirty="0">
                <a:cs typeface="Times New Roman" panose="02020603050405020304" pitchFamily="18" charset="0"/>
              </a:rPr>
              <a:t> </a:t>
            </a:r>
            <a:r>
              <a:rPr lang="en-US" altLang="zh-CN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文件系统挂载</a:t>
            </a:r>
            <a:endParaRPr lang="en-US" altLang="zh-CN" b="1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kern="100" dirty="0" smtClean="0">
                <a:effectLst/>
                <a:cs typeface="Times New Roman" panose="02020603050405020304" pitchFamily="18" charset="0"/>
              </a:rPr>
              <a:t>说明：</a:t>
            </a:r>
            <a:endParaRPr lang="en-US" altLang="zh-CN" b="1" kern="100" dirty="0" smtClean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</a:t>
            </a:r>
            <a:r>
              <a:rPr lang="en-US" altLang="zh-CN" b="1" dirty="0"/>
              <a:t>-r</a:t>
            </a:r>
            <a:r>
              <a:rPr lang="zh-CN" altLang="zh-CN" b="1" dirty="0"/>
              <a:t>：以只读的方式挂载文件系统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-</a:t>
            </a:r>
            <a:r>
              <a:rPr lang="en-US" altLang="zh-CN" b="1" dirty="0"/>
              <a:t>o</a:t>
            </a:r>
            <a:r>
              <a:rPr lang="zh-CN" altLang="zh-CN" b="1" dirty="0"/>
              <a:t>：指定文件系统专用选择项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-</a:t>
            </a:r>
            <a:r>
              <a:rPr lang="en-US" altLang="zh-CN" b="1" dirty="0"/>
              <a:t>w</a:t>
            </a:r>
            <a:r>
              <a:rPr lang="zh-CN" altLang="zh-CN" b="1" dirty="0"/>
              <a:t>：以可写的方式挂载文件系统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-</a:t>
            </a:r>
            <a:r>
              <a:rPr lang="en-US" altLang="zh-CN" b="1" dirty="0"/>
              <a:t>a</a:t>
            </a:r>
            <a:r>
              <a:rPr lang="zh-CN" altLang="zh-CN" b="1" dirty="0"/>
              <a:t>：挂载</a:t>
            </a:r>
            <a:r>
              <a:rPr lang="en-US" altLang="zh-CN" b="1" dirty="0"/>
              <a:t>/</a:t>
            </a:r>
            <a:r>
              <a:rPr lang="en-US" altLang="zh-CN" b="1" dirty="0" err="1"/>
              <a:t>etc</a:t>
            </a:r>
            <a:r>
              <a:rPr lang="en-US" altLang="zh-CN" b="1" dirty="0"/>
              <a:t>/</a:t>
            </a:r>
            <a:r>
              <a:rPr lang="en-US" altLang="zh-CN" b="1" dirty="0" err="1"/>
              <a:t>fstab</a:t>
            </a:r>
            <a:r>
              <a:rPr lang="zh-CN" altLang="zh-CN" b="1" dirty="0"/>
              <a:t>文件中记录的设备</a:t>
            </a:r>
            <a:endParaRPr lang="zh-CN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150" y="619238"/>
            <a:ext cx="10934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mount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命令常用示例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将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/dev/sda1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挂在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mnt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目录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#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mount /dev/sda1 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/mysda1  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	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将光盘挂载到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cdrom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目录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#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mount /dev/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cdrom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cdrom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	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将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tmp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image.iso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光盘映像文件挂载到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cdrom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目录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#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mount -o loop 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tmp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image.iso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cdrom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800" y="569994"/>
            <a:ext cx="11633200" cy="628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3937" y="401691"/>
            <a:ext cx="11130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C00000"/>
                </a:solidFill>
              </a:rPr>
              <a:t>4. 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umount</a:t>
            </a:r>
            <a:r>
              <a:rPr lang="zh-CN" altLang="en-US" sz="2400" b="1" smtClean="0">
                <a:solidFill>
                  <a:srgbClr val="C00000"/>
                </a:solidFill>
              </a:rPr>
              <a:t>命令（卸载挂载点）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/>
              <a:t>umount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设备 挂载</a:t>
            </a:r>
            <a:r>
              <a:rPr lang="zh-CN" altLang="zh-CN" sz="2400" b="1" dirty="0" smtClean="0"/>
              <a:t>点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卸载已挂载的文件系统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0550" y="581138"/>
            <a:ext cx="10725150" cy="389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umount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命令常用命令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将已安装的文件系统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/dev/sda1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从安装点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mnt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上卸载下来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umount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/dev/sda1</a:t>
            </a:r>
            <a:endParaRPr lang="zh-CN" altLang="zh-CN" sz="2400" b="1" kern="100" dirty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将安装的光驱卸载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umount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/dev/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cdrom</a:t>
            </a:r>
            <a:endParaRPr lang="zh-CN" altLang="zh-CN" sz="2400" b="1" kern="100" dirty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或者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umount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mnt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cdrom</a:t>
            </a:r>
            <a:endParaRPr lang="zh-CN" altLang="zh-CN" sz="2400" b="1" kern="100" dirty="0">
              <a:solidFill>
                <a:srgbClr val="0053A3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887" y="369895"/>
            <a:ext cx="111302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/>
              <a:t>5. </a:t>
            </a:r>
            <a:r>
              <a:rPr lang="en-US" altLang="zh-CN" sz="2400" b="1" dirty="0" err="1" smtClean="0"/>
              <a:t>df</a:t>
            </a:r>
            <a:r>
              <a:rPr lang="zh-CN" altLang="en-US" sz="2400" b="1" smtClean="0"/>
              <a:t>命令（查看磁盘空间）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/>
              <a:t>df</a:t>
            </a:r>
            <a:r>
              <a:rPr lang="en-US" altLang="zh-CN" sz="2400" b="1" dirty="0"/>
              <a:t> [</a:t>
            </a:r>
            <a:r>
              <a:rPr lang="zh-CN" altLang="zh-CN" sz="2400" b="1" dirty="0"/>
              <a:t>参数</a:t>
            </a:r>
            <a:r>
              <a:rPr lang="en-US" altLang="zh-CN" sz="2400" b="1" dirty="0"/>
              <a:t>] [</a:t>
            </a:r>
            <a:r>
              <a:rPr lang="zh-CN" altLang="zh-CN" sz="2400" b="1" dirty="0"/>
              <a:t>目录或文件名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检查文件系统的磁盘空间占用情况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说明：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</a:t>
            </a:r>
            <a:r>
              <a:rPr lang="en-US" altLang="zh-CN" sz="2400" b="1" dirty="0"/>
              <a:t>-a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列出</a:t>
            </a:r>
            <a:r>
              <a:rPr lang="zh-CN" altLang="zh-CN" sz="2400" b="1" dirty="0"/>
              <a:t>所有的文件系统，包括系统特有的</a:t>
            </a:r>
            <a:r>
              <a:rPr lang="en-US" altLang="zh-CN" sz="2400" b="1" dirty="0"/>
              <a:t> /proc </a:t>
            </a:r>
            <a:r>
              <a:rPr lang="zh-CN" altLang="zh-CN" sz="2400" b="1" dirty="0"/>
              <a:t>等文件系统；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k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以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KBytes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的容量显示各文件系统；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m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以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MBytes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的容量显示各文件系统</a:t>
            </a:r>
            <a:r>
              <a:rPr lang="zh-CN" altLang="zh-CN" sz="2400" b="1" dirty="0" smtClean="0"/>
              <a:t>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-</a:t>
            </a:r>
            <a:r>
              <a:rPr lang="en-US" altLang="zh-CN" sz="2400" b="1" dirty="0"/>
              <a:t>H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以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M=1000K </a:t>
            </a:r>
            <a:r>
              <a:rPr lang="zh-CN" altLang="zh-CN" sz="2400" b="1" dirty="0"/>
              <a:t>取代</a:t>
            </a:r>
            <a:r>
              <a:rPr lang="en-US" altLang="zh-CN" sz="2400" b="1" dirty="0"/>
              <a:t> M=1024K </a:t>
            </a:r>
            <a:r>
              <a:rPr lang="zh-CN" altLang="zh-CN" sz="2400" b="1" dirty="0"/>
              <a:t>的进位方式；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-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不用</a:t>
            </a:r>
            <a:r>
              <a:rPr lang="zh-CN" altLang="zh-CN" sz="2400" b="1" dirty="0"/>
              <a:t>硬盘容量，而以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inode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的数量来</a:t>
            </a:r>
            <a:r>
              <a:rPr lang="zh-CN" altLang="zh-CN" sz="2400" b="1" dirty="0" smtClean="0"/>
              <a:t>显示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150" y="703987"/>
            <a:ext cx="1036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df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命令常用示例：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df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	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列出所有的文件系统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df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-h	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列出文件系统空间占用信息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df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-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aT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列出系统内所有特殊文件格式及名称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887" y="184763"/>
            <a:ext cx="111302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/>
              <a:t>6. </a:t>
            </a:r>
            <a:r>
              <a:rPr lang="en-US" altLang="zh-CN" sz="2400" b="1" dirty="0" smtClean="0"/>
              <a:t>du</a:t>
            </a:r>
            <a:r>
              <a:rPr lang="zh-CN" altLang="en-US" sz="2400" b="1" smtClean="0"/>
              <a:t>命令（查看磁盘空间使用情况）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/>
              <a:t>du </a:t>
            </a:r>
            <a:r>
              <a:rPr lang="en-US" altLang="zh-CN" sz="2400" b="1" dirty="0"/>
              <a:t>[</a:t>
            </a:r>
            <a:r>
              <a:rPr lang="zh-CN" altLang="zh-CN" sz="2400" b="1" dirty="0"/>
              <a:t>参数</a:t>
            </a:r>
            <a:r>
              <a:rPr lang="en-US" altLang="zh-CN" sz="2400" b="1" dirty="0"/>
              <a:t>] [</a:t>
            </a:r>
            <a:r>
              <a:rPr lang="zh-CN" altLang="zh-CN" sz="2400" b="1" dirty="0"/>
              <a:t>目录或文件名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检查硬盘空间使用情况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说明：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</a:t>
            </a:r>
            <a:r>
              <a:rPr lang="en-US" altLang="zh-CN" sz="2400" b="1" dirty="0"/>
              <a:t>-a </a:t>
            </a:r>
            <a:r>
              <a:rPr lang="en-US" altLang="zh-CN" sz="2400" b="1" dirty="0" smtClean="0"/>
              <a:t>	 </a:t>
            </a:r>
            <a:r>
              <a:rPr lang="zh-CN" altLang="zh-CN" sz="2400" b="1" dirty="0" smtClean="0"/>
              <a:t>列出</a:t>
            </a:r>
            <a:r>
              <a:rPr lang="zh-CN" altLang="zh-CN" sz="2400" b="1" dirty="0"/>
              <a:t>所有的文件与目录容量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h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 </a:t>
            </a:r>
            <a:r>
              <a:rPr lang="zh-CN" altLang="zh-CN" sz="2400" b="1" dirty="0"/>
              <a:t>以易读的容量格式</a:t>
            </a:r>
            <a:r>
              <a:rPr lang="en-US" altLang="zh-CN" sz="2400" b="1" dirty="0"/>
              <a:t> (G/M) </a:t>
            </a:r>
            <a:r>
              <a:rPr lang="zh-CN" altLang="zh-CN" sz="2400" b="1" dirty="0"/>
              <a:t>显示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-s 	 </a:t>
            </a:r>
            <a:r>
              <a:rPr lang="zh-CN" altLang="zh-CN" sz="2400" b="1" dirty="0" smtClean="0"/>
              <a:t>对</a:t>
            </a:r>
            <a:r>
              <a:rPr lang="zh-CN" altLang="zh-CN" sz="2400" b="1" dirty="0"/>
              <a:t>每个</a:t>
            </a:r>
            <a:r>
              <a:rPr lang="en-US" altLang="zh-CN" sz="2400" b="1" dirty="0"/>
              <a:t>name</a:t>
            </a:r>
            <a:r>
              <a:rPr lang="zh-CN" altLang="zh-CN" sz="2400" b="1" dirty="0"/>
              <a:t>参数只给出占用的数据块总数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S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 </a:t>
            </a:r>
            <a:r>
              <a:rPr lang="zh-CN" altLang="zh-CN" sz="2400" b="1" dirty="0"/>
              <a:t>不包括子目录下的总计，与</a:t>
            </a:r>
            <a:r>
              <a:rPr lang="en-US" altLang="zh-CN" sz="2400" b="1" dirty="0"/>
              <a:t> -s </a:t>
            </a:r>
            <a:r>
              <a:rPr lang="zh-CN" altLang="zh-CN" sz="2400" b="1" dirty="0"/>
              <a:t>有点差别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k </a:t>
            </a:r>
            <a:r>
              <a:rPr lang="en-US" altLang="zh-CN" sz="2400" b="1" dirty="0" smtClean="0"/>
              <a:t>	</a:t>
            </a:r>
            <a:r>
              <a:rPr lang="zh-CN" altLang="zh-CN" sz="2400" b="1" dirty="0" smtClean="0"/>
              <a:t> </a:t>
            </a:r>
            <a:r>
              <a:rPr lang="zh-CN" altLang="zh-CN" sz="2400" b="1" dirty="0"/>
              <a:t>以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KBytes</a:t>
            </a:r>
            <a:r>
              <a:rPr lang="zh-CN" altLang="zh-CN" sz="2400" b="1" dirty="0"/>
              <a:t>为单位列出磁盘空间使用情况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m </a:t>
            </a:r>
            <a:r>
              <a:rPr lang="en-US" altLang="zh-CN" sz="2400" b="1" dirty="0" smtClean="0"/>
              <a:t>	 </a:t>
            </a:r>
            <a:r>
              <a:rPr lang="zh-CN" altLang="zh-CN" sz="2400" b="1" dirty="0" smtClean="0"/>
              <a:t>以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/>
              <a:t>MBytes</a:t>
            </a:r>
            <a:r>
              <a:rPr lang="zh-CN" altLang="zh-CN" sz="2400" b="1" dirty="0"/>
              <a:t>为单位列出磁盘空间使用情况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2500" y="549837"/>
            <a:ext cx="10782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du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命令常用示例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du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列出当前目录所有目录的磁盘空间占用情况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# 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du -a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	//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列出当前目录下所有文件和目录的磁盘空间占用情况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3937" y="401691"/>
            <a:ext cx="111302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/>
              <a:t>7. </a:t>
            </a:r>
            <a:r>
              <a:rPr lang="en-US" altLang="zh-CN" sz="2400" b="1" dirty="0" err="1" smtClean="0"/>
              <a:t>fsck</a:t>
            </a:r>
            <a:r>
              <a:rPr lang="zh-CN" altLang="en-US" sz="2400" b="1" smtClean="0"/>
              <a:t>命令（修改损坏的文件系统）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语法：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en-US" altLang="zh-CN" sz="2400" b="1" dirty="0" err="1"/>
              <a:t>fsck</a:t>
            </a:r>
            <a:r>
              <a:rPr lang="en-US" altLang="zh-CN" sz="2400" b="1" dirty="0"/>
              <a:t> [</a:t>
            </a:r>
            <a:r>
              <a:rPr lang="zh-CN" altLang="zh-CN" sz="2400" b="1" dirty="0"/>
              <a:t>选项</a:t>
            </a:r>
            <a:r>
              <a:rPr lang="en-US" altLang="zh-CN" sz="2400" b="1" dirty="0"/>
              <a:t>] [</a:t>
            </a:r>
            <a:r>
              <a:rPr lang="zh-CN" altLang="zh-CN" sz="2400" b="1" dirty="0"/>
              <a:t>文件系统</a:t>
            </a:r>
            <a:r>
              <a:rPr lang="en-US" altLang="zh-CN" sz="2400" b="1" dirty="0" smtClean="0"/>
              <a:t>]</a:t>
            </a:r>
            <a:endParaRPr lang="en-US" altLang="zh-CN" sz="2400" b="1" dirty="0" smtClean="0"/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功能：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cs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修改受损坏的文件系统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 smtClean="0">
                <a:effectLst/>
                <a:cs typeface="Times New Roman" panose="02020603050405020304" pitchFamily="18" charset="0"/>
              </a:rPr>
              <a:t>说明：</a:t>
            </a:r>
            <a:endParaRPr lang="en-US" altLang="zh-CN" sz="2400" b="1" kern="100" dirty="0" smtClean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</a:t>
            </a:r>
            <a:r>
              <a:rPr lang="en-US" altLang="zh-CN" sz="2400" b="1" dirty="0"/>
              <a:t>-s : </a:t>
            </a:r>
            <a:r>
              <a:rPr lang="zh-CN" altLang="zh-CN" sz="2400" b="1" dirty="0"/>
              <a:t>依顺序一个一个地执行</a:t>
            </a:r>
            <a:r>
              <a:rPr lang="en-US" altLang="zh-CN" sz="2400" b="1" dirty="0" err="1"/>
              <a:t>fsck</a:t>
            </a:r>
            <a:r>
              <a:rPr lang="zh-CN" altLang="zh-CN" sz="2400" b="1" dirty="0"/>
              <a:t>的指令来检查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A : </a:t>
            </a:r>
            <a:r>
              <a:rPr lang="zh-CN" altLang="zh-CN" sz="2400" b="1" dirty="0"/>
              <a:t>对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etc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fstab</a:t>
            </a:r>
            <a:r>
              <a:rPr lang="zh-CN" altLang="zh-CN" sz="2400" b="1" dirty="0"/>
              <a:t>文件中所有列出来的分区做检查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C : </a:t>
            </a:r>
            <a:r>
              <a:rPr lang="zh-CN" altLang="zh-CN" sz="2400" b="1" dirty="0"/>
              <a:t>显示完整的检查</a:t>
            </a:r>
            <a:r>
              <a:rPr lang="zh-CN" altLang="zh-CN" sz="2400" b="1" dirty="0" smtClean="0"/>
              <a:t>进度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a : </a:t>
            </a:r>
            <a:r>
              <a:rPr lang="zh-CN" altLang="zh-CN" sz="2400" b="1" dirty="0"/>
              <a:t>如果检查有错则自动修复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-</a:t>
            </a:r>
            <a:r>
              <a:rPr lang="en-US" altLang="zh-CN" sz="2400" b="1" dirty="0"/>
              <a:t>r : </a:t>
            </a:r>
            <a:r>
              <a:rPr lang="zh-CN" altLang="zh-CN" sz="2400" b="1" dirty="0"/>
              <a:t>如果检查有错则询问用户是否进行</a:t>
            </a:r>
            <a:r>
              <a:rPr lang="zh-CN" altLang="zh-CN" sz="2400" b="1" dirty="0" smtClean="0"/>
              <a:t>修复</a:t>
            </a: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655386"/>
            <a:ext cx="10934700" cy="11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检查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/dev/sda3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文件系统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# </a:t>
            </a:r>
            <a:r>
              <a:rPr lang="en-US" altLang="zh-CN" sz="2400" b="1" kern="100" dirty="0" err="1">
                <a:solidFill>
                  <a:srgbClr val="0053A3"/>
                </a:solidFill>
                <a:cs typeface="Times New Roman" panose="02020603050405020304" pitchFamily="18" charset="0"/>
              </a:rPr>
              <a:t>fsck</a:t>
            </a: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 -a /dev/sda3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	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4887" y="369895"/>
            <a:ext cx="111302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3.2.1 </a:t>
            </a:r>
            <a:r>
              <a:rPr lang="zh-CN" altLang="zh-CN" sz="2400" b="1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硬盘种类</a:t>
            </a:r>
            <a:endParaRPr lang="zh-CN" altLang="zh-CN" sz="2400" b="1" kern="100" dirty="0">
              <a:solidFill>
                <a:srgbClr val="0053A3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硬盘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按数据接口不同，大致分为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ATA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IDE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）和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SATA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以及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SCSI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SAS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ATA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Advanced </a:t>
            </a:r>
            <a:r>
              <a:rPr lang="en-US" altLang="zh-CN" sz="2400" b="1" dirty="0"/>
              <a:t>Technology </a:t>
            </a:r>
            <a:r>
              <a:rPr lang="en-US" altLang="zh-CN" sz="2400" b="1" dirty="0" smtClean="0"/>
              <a:t>Attachment</a:t>
            </a:r>
            <a:endParaRPr lang="zh-CN" altLang="zh-CN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SATA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Serial ATA</a:t>
            </a:r>
            <a:endParaRPr lang="en-US" altLang="zh-CN" sz="2400" b="1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SCSI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Small </a:t>
            </a:r>
            <a:r>
              <a:rPr lang="en-US" altLang="zh-CN" sz="2400" b="1" dirty="0"/>
              <a:t>Computer System </a:t>
            </a:r>
            <a:r>
              <a:rPr lang="en-US" altLang="zh-CN" sz="2400" b="1" dirty="0" smtClean="0"/>
              <a:t>Interface</a:t>
            </a:r>
            <a:r>
              <a:rPr lang="zh-CN" altLang="en-US" sz="2400" b="1" dirty="0" smtClean="0"/>
              <a:t>（小型计算机系统接口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/>
              <a:t>SAS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Serial </a:t>
            </a:r>
            <a:r>
              <a:rPr lang="en-US" altLang="zh-CN" sz="2400" b="1" dirty="0"/>
              <a:t>Attached </a:t>
            </a:r>
            <a:r>
              <a:rPr lang="en-US" altLang="zh-CN" sz="2400" b="1" dirty="0" smtClean="0"/>
              <a:t>SCSI</a:t>
            </a:r>
            <a:endParaRPr lang="zh-CN" altLang="zh-CN" sz="2400" b="1" kern="1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 b="3032"/>
          <a:stretch>
            <a:fillRect/>
          </a:stretch>
        </p:blipFill>
        <p:spPr bwMode="auto">
          <a:xfrm>
            <a:off x="228600" y="213846"/>
            <a:ext cx="11442700" cy="63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5825" y="0"/>
            <a:ext cx="54133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54300" y="368300"/>
            <a:ext cx="875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广泛应用于小型机上的高速数据传输技术，应用范围广，多任务，带宽大，</a:t>
            </a:r>
            <a:r>
              <a:rPr lang="en-US" altLang="zh-CN" smtClean="0">
                <a:solidFill>
                  <a:srgbClr val="FF0000"/>
                </a:solidFill>
              </a:rPr>
              <a:t>CPU</a:t>
            </a:r>
            <a:r>
              <a:rPr lang="zh-CN" altLang="en-US" smtClean="0">
                <a:solidFill>
                  <a:srgbClr val="FF0000"/>
                </a:solidFill>
              </a:rPr>
              <a:t>占用率低，热插拔等优点，但价格高，主要应用于中高端服务器和工作站中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79252" y="3128114"/>
            <a:ext cx="5050749" cy="335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5600" y="1562100"/>
            <a:ext cx="166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IDE</a:t>
            </a:r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596900" y="2451100"/>
            <a:ext cx="3045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IDE</a:t>
            </a:r>
            <a:r>
              <a:rPr lang="zh-CN" altLang="en-US" sz="2400" smtClean="0"/>
              <a:t>硬盘是传统的并口硬盘，现在已经被</a:t>
            </a:r>
            <a:r>
              <a:rPr lang="en-US" altLang="zh-CN" sz="2400" smtClean="0"/>
              <a:t>SATA</a:t>
            </a:r>
            <a:r>
              <a:rPr lang="zh-CN" altLang="en-US" sz="2400" smtClean="0"/>
              <a:t>硬盘即串口硬盘所淘汰。</a:t>
            </a:r>
            <a:endParaRPr lang="zh-CN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80" y="186353"/>
            <a:ext cx="5054321" cy="379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7388" y="355600"/>
            <a:ext cx="1057366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419100"/>
            <a:ext cx="646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新一代的</a:t>
            </a:r>
            <a:r>
              <a:rPr lang="en-US" altLang="zh-CN" sz="2400" smtClean="0"/>
              <a:t>SCSI</a:t>
            </a:r>
            <a:r>
              <a:rPr lang="zh-CN" altLang="en-US" sz="2400" smtClean="0"/>
              <a:t>技术，与</a:t>
            </a:r>
            <a:r>
              <a:rPr lang="en-US" altLang="zh-CN" sz="2400" smtClean="0"/>
              <a:t>SATA </a:t>
            </a:r>
            <a:r>
              <a:rPr lang="zh-CN" altLang="en-US" sz="2400" smtClean="0"/>
              <a:t>硬盘相同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4187" y="763588"/>
            <a:ext cx="10984243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40000" y="622300"/>
            <a:ext cx="655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非常流行，又称串口硬盘，是</a:t>
            </a:r>
            <a:r>
              <a:rPr lang="en-US" altLang="zh-CN" sz="2400" b="1" smtClean="0"/>
              <a:t>pc</a:t>
            </a:r>
            <a:r>
              <a:rPr lang="zh-CN" altLang="en-US" sz="2400" b="1" smtClean="0"/>
              <a:t>机硬盘的主要趋势，更强的纠错能力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2788" y="830263"/>
            <a:ext cx="10096213" cy="51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99" y="601663"/>
            <a:ext cx="4234539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30500" y="5943600"/>
            <a:ext cx="753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SAS </a:t>
            </a:r>
            <a:r>
              <a:rPr lang="zh-CN" altLang="en-US" sz="2400" smtClean="0"/>
              <a:t>一般应用于服务器上，</a:t>
            </a:r>
            <a:r>
              <a:rPr lang="en-US" altLang="zh-CN" sz="2400" smtClean="0"/>
              <a:t>SATA</a:t>
            </a:r>
            <a:r>
              <a:rPr lang="zh-CN" altLang="en-US" sz="2400" smtClean="0"/>
              <a:t>一般用在台式机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400" y="3687901"/>
            <a:ext cx="9067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固态硬盘</a:t>
            </a:r>
            <a:r>
              <a:rPr lang="en-US" altLang="zh-CN" sz="2000" smtClean="0"/>
              <a:t>SSD</a:t>
            </a:r>
            <a:r>
              <a:rPr lang="zh-CN" altLang="en-US" sz="2000" smtClean="0"/>
              <a:t>与机械硬盘</a:t>
            </a:r>
            <a:r>
              <a:rPr lang="en-US" altLang="zh-CN" sz="2000" smtClean="0"/>
              <a:t>HHD</a:t>
            </a:r>
            <a:r>
              <a:rPr lang="zh-CN" altLang="en-US" sz="2000" smtClean="0"/>
              <a:t>区别对比：</a:t>
            </a:r>
            <a:br>
              <a:rPr lang="zh-CN" altLang="en-US" sz="2000" smtClean="0"/>
            </a:br>
            <a:br>
              <a:rPr lang="zh-CN" altLang="en-US" sz="2000" smtClean="0"/>
            </a:br>
            <a:r>
              <a:rPr lang="zh-CN" altLang="en-US" sz="2000" smtClean="0">
                <a:solidFill>
                  <a:srgbClr val="FF0000"/>
                </a:solidFill>
              </a:rPr>
              <a:t>固态硬盘优点：无噪音、读写速度极快、防震动、发热量低、轻便等。</a:t>
            </a:r>
            <a:br>
              <a:rPr lang="zh-CN" altLang="en-US" sz="2000" smtClean="0"/>
            </a:br>
            <a:br>
              <a:rPr lang="zh-CN" altLang="en-US" sz="2000" smtClean="0"/>
            </a:br>
            <a:r>
              <a:rPr lang="zh-CN" altLang="en-US" sz="2000" smtClean="0">
                <a:solidFill>
                  <a:srgbClr val="FF0000"/>
                </a:solidFill>
              </a:rPr>
              <a:t>机械硬盘优点：容量大，价格便宜。</a:t>
            </a:r>
            <a:br>
              <a:rPr lang="zh-CN" altLang="en-US" sz="2000" smtClean="0"/>
            </a:br>
            <a:br>
              <a:rPr lang="zh-CN" altLang="en-US" sz="2000" smtClean="0"/>
            </a:br>
            <a:r>
              <a:rPr lang="zh-CN" altLang="en-US" sz="2000" smtClean="0">
                <a:solidFill>
                  <a:srgbClr val="FF0000"/>
                </a:solidFill>
              </a:rPr>
              <a:t>固态硬盘缺点：价格高，容量小，固态硬盘有</a:t>
            </a:r>
            <a:r>
              <a:rPr lang="en-US" altLang="zh-CN" sz="2000" smtClean="0">
                <a:solidFill>
                  <a:srgbClr val="FF0000"/>
                </a:solidFill>
              </a:rPr>
              <a:t>PE</a:t>
            </a:r>
            <a:r>
              <a:rPr lang="zh-CN" altLang="en-US" sz="2000" smtClean="0">
                <a:solidFill>
                  <a:srgbClr val="FF0000"/>
                </a:solidFill>
              </a:rPr>
              <a:t>写入次数有限，因此寿命要比机械硬盘更低。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br>
              <a:rPr lang="zh-CN" altLang="en-US" sz="2000" smtClean="0">
                <a:solidFill>
                  <a:srgbClr val="FF0000"/>
                </a:solidFill>
              </a:rPr>
            </a:br>
            <a:r>
              <a:rPr lang="zh-CN" altLang="en-US" sz="2000" smtClean="0">
                <a:solidFill>
                  <a:srgbClr val="FF0000"/>
                </a:solidFill>
              </a:rPr>
              <a:t>机械硬盘缺点：噪音大，怕震动，发热量高，读写速度慢。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9218" name="Picture 2" descr="https://gss0.baidu.com/-vo3dSag_xI4khGko9WTAnF6hhy/zhidao/wh%3D600%2C800/sign=d2f449fc8b35e5dd9079add946f68bd7/f31fbe096b63f624f65690ad8944ebf81a4ca31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14500" y="0"/>
            <a:ext cx="57150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1587500"/>
            <a:ext cx="116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SSD</a:t>
            </a:r>
            <a:endParaRPr lang="zh-CN" altLang="en-US" sz="3600"/>
          </a:p>
        </p:txBody>
      </p:sp>
      <p:pic>
        <p:nvPicPr>
          <p:cNvPr id="9220" name="Picture 4" descr="https://gss0.baidu.com/9fo3dSag_xI4khGko9WTAnF6hhy/zhidao/wh%3D600%2C800/sign=6737cad09c58d109c4b6a1b4e168e087/11385343fbf2b21129702ce0c48065380dd78ec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0" y="0"/>
            <a:ext cx="4927600" cy="401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WPS 演示</Application>
  <PresentationFormat>宽屏</PresentationFormat>
  <Paragraphs>195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哥不是传说</cp:lastModifiedBy>
  <cp:revision>150</cp:revision>
  <dcterms:created xsi:type="dcterms:W3CDTF">2019-06-19T02:08:00Z</dcterms:created>
  <dcterms:modified xsi:type="dcterms:W3CDTF">2022-03-02T02:59:12Z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FBDA2267CE4448BDACC7BE7BB9FEB838</vt:lpwstr>
  </property>
</Properties>
</file>