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31185" y="1010710"/>
            <a:ext cx="6429686" cy="828000"/>
            <a:chOff x="3873413" y="862308"/>
            <a:chExt cx="6429686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76869" y="101114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charset="-122"/>
                </a:rPr>
                <a:t>用户和组</a:t>
              </a:r>
              <a:endParaRPr lang="zh-CN" altLang="en-US" sz="2800" b="1" dirty="0">
                <a:latin typeface="微软雅黑" panose="020B050302020402020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.1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931185" y="2273505"/>
            <a:ext cx="6429686" cy="828000"/>
            <a:chOff x="3873413" y="862308"/>
            <a:chExt cx="6429686" cy="828000"/>
          </a:xfrm>
        </p:grpSpPr>
        <p:sp>
          <p:nvSpPr>
            <p:cNvPr id="44" name="文本框 43"/>
            <p:cNvSpPr txBox="1"/>
            <p:nvPr/>
          </p:nvSpPr>
          <p:spPr>
            <a:xfrm>
              <a:off x="4876869" y="940023"/>
              <a:ext cx="542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charset="-122"/>
                </a:rPr>
                <a:t>用户与组账号管理命令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873413" y="862308"/>
              <a:ext cx="828000" cy="828000"/>
              <a:chOff x="3909356" y="1685526"/>
              <a:chExt cx="828000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3909356" y="1843791"/>
                <a:ext cx="8280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2.2</a:t>
                </a:r>
                <a:endParaRPr lang="en-US" altLang="zh-CN" sz="32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93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4. </a:t>
            </a:r>
            <a:r>
              <a:rPr lang="zh-CN" altLang="en-US" sz="2400" b="1" dirty="0" smtClean="0">
                <a:cs typeface="Arial" panose="020B0604020202020204" pitchFamily="34" charset="0"/>
              </a:rPr>
              <a:t>删除用户账户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userdel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userdel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[-r][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用户账号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  <a:endParaRPr lang="en-US" altLang="zh-CN" sz="2400" b="1" dirty="0">
              <a:solidFill>
                <a:srgbClr val="00339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删除指定的用户账号。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说明：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-f 		</a:t>
            </a:r>
            <a:r>
              <a:rPr lang="zh-CN" altLang="en-US" sz="2400" b="1" dirty="0" smtClean="0">
                <a:cs typeface="Arial" panose="020B0604020202020204" pitchFamily="34" charset="0"/>
              </a:rPr>
              <a:t>强制删除用户。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-r		</a:t>
            </a:r>
            <a:r>
              <a:rPr lang="zh-CN" altLang="en-US" sz="2400" b="1" dirty="0" smtClean="0">
                <a:cs typeface="Arial" panose="020B0604020202020204" pitchFamily="34" charset="0"/>
              </a:rPr>
              <a:t>同时删除用户及用户目录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 l="13237" r="11883" b="390"/>
          <a:stretch>
            <a:fillRect/>
          </a:stretch>
        </p:blipFill>
        <p:spPr bwMode="auto">
          <a:xfrm>
            <a:off x="0" y="-54808"/>
            <a:ext cx="12192000" cy="691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181" y="401691"/>
            <a:ext cx="105424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smtClean="0">
                <a:cs typeface="Arial" panose="020B0604020202020204" pitchFamily="34" charset="0"/>
              </a:rPr>
              <a:t>5. </a:t>
            </a:r>
            <a:r>
              <a:rPr lang="zh-CN" altLang="en-US" sz="2400" b="1" smtClean="0">
                <a:cs typeface="Arial" panose="020B0604020202020204" pitchFamily="34" charset="0"/>
              </a:rPr>
              <a:t>切换用户身份</a:t>
            </a:r>
            <a:r>
              <a:rPr lang="en-US" altLang="zh-CN" sz="2400" b="1" smtClean="0">
                <a:cs typeface="Arial" panose="020B0604020202020204" pitchFamily="34" charset="0"/>
              </a:rPr>
              <a:t>——su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smtClean="0">
                <a:solidFill>
                  <a:srgbClr val="003399"/>
                </a:solidFill>
                <a:cs typeface="Arial" panose="020B0604020202020204" pitchFamily="34" charset="0"/>
              </a:rPr>
              <a:t>su [-][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用户账号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  <a:endParaRPr lang="en-US" altLang="zh-CN" sz="2400" b="1" dirty="0">
              <a:solidFill>
                <a:srgbClr val="00339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切</a:t>
            </a:r>
            <a:r>
              <a:rPr lang="zh-CN" altLang="en-US" sz="2400" b="1" smtClean="0">
                <a:cs typeface="Arial" panose="020B0604020202020204" pitchFamily="34" charset="0"/>
              </a:rPr>
              <a:t>换到</a:t>
            </a:r>
            <a:r>
              <a:rPr lang="zh-CN" altLang="en-US" sz="2400" b="1" smtClean="0">
                <a:cs typeface="Arial" panose="020B0604020202020204" pitchFamily="34" charset="0"/>
              </a:rPr>
              <a:t>指</a:t>
            </a:r>
            <a:r>
              <a:rPr lang="zh-CN" altLang="en-US" sz="2400" b="1" dirty="0">
                <a:cs typeface="Arial" panose="020B0604020202020204" pitchFamily="34" charset="0"/>
              </a:rPr>
              <a:t>定的用户账</a:t>
            </a:r>
            <a:r>
              <a:rPr lang="zh-CN" altLang="en-US" sz="2400" b="1">
                <a:cs typeface="Arial" panose="020B0604020202020204" pitchFamily="34" charset="0"/>
              </a:rPr>
              <a:t>号</a:t>
            </a:r>
            <a:r>
              <a:rPr lang="zh-CN" altLang="en-US" sz="2400" b="1" smtClean="0">
                <a:cs typeface="Arial" panose="020B0604020202020204" pitchFamily="34" charset="0"/>
              </a:rPr>
              <a:t>。（若缺省用户名，则切换到</a:t>
            </a: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</a:t>
            </a:r>
            <a:r>
              <a:rPr lang="en-US" altLang="zh-CN" sz="2400" b="1" smtClean="0">
                <a:cs typeface="Arial" panose="020B0604020202020204" pitchFamily="34" charset="0"/>
              </a:rPr>
              <a:t>)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说</a:t>
            </a:r>
            <a:r>
              <a:rPr lang="zh-CN" altLang="en-US" sz="2400" b="1">
                <a:cs typeface="Arial" panose="020B0604020202020204" pitchFamily="34" charset="0"/>
              </a:rPr>
              <a:t>明</a:t>
            </a:r>
            <a:r>
              <a:rPr lang="zh-CN" altLang="en-US" sz="2400" b="1" smtClean="0">
                <a:cs typeface="Arial" panose="020B0604020202020204" pitchFamily="34" charset="0"/>
              </a:rPr>
              <a:t>：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用户切换为普通用户时不需要输入口令，普通用户切换到其他用户时需要输入被转换用户的口令，切换之后就拥有该用户的权限，执行</a:t>
            </a:r>
            <a:r>
              <a:rPr lang="en-US" altLang="zh-CN" sz="2400" b="1" smtClean="0">
                <a:solidFill>
                  <a:srgbClr val="0053A3"/>
                </a:solidFill>
                <a:cs typeface="Arial" panose="020B0604020202020204" pitchFamily="34" charset="0"/>
              </a:rPr>
              <a:t>exit</a:t>
            </a:r>
            <a:r>
              <a:rPr lang="zh-CN" altLang="en-US" sz="2400" b="1" smtClean="0">
                <a:solidFill>
                  <a:srgbClr val="0053A3"/>
                </a:solidFill>
                <a:cs typeface="Arial" panose="020B0604020202020204" pitchFamily="34" charset="0"/>
              </a:rPr>
              <a:t>命令可以返回到原来的用户身份</a:t>
            </a:r>
            <a:r>
              <a:rPr lang="zh-CN" altLang="en-US" sz="2400" b="1" smtClean="0">
                <a:cs typeface="Arial" panose="020B0604020202020204" pitchFamily="34" charset="0"/>
              </a:rPr>
              <a:t>。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如</a:t>
            </a:r>
            <a:r>
              <a:rPr lang="zh-CN" altLang="en-US" sz="2400" b="1" smtClean="0">
                <a:cs typeface="Arial" panose="020B0604020202020204" pitchFamily="34" charset="0"/>
              </a:rPr>
              <a:t>果使用</a:t>
            </a:r>
            <a:r>
              <a:rPr lang="en-US" altLang="zh-CN" sz="2400" b="1" smtClean="0">
                <a:cs typeface="Arial" panose="020B0604020202020204" pitchFamily="34" charset="0"/>
              </a:rPr>
              <a:t>[-]</a:t>
            </a:r>
            <a:r>
              <a:rPr lang="zh-CN" altLang="en-US" sz="2400" b="1" smtClean="0">
                <a:cs typeface="Arial" panose="020B0604020202020204" pitchFamily="34" charset="0"/>
              </a:rPr>
              <a:t>选项，则用户切换为新用户的同时使用新用户的环境变量。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2.2.2 </a:t>
            </a:r>
            <a:r>
              <a:rPr lang="zh-CN" altLang="en-US" sz="2400" b="1" dirty="0" smtClean="0">
                <a:cs typeface="Arial" panose="020B0604020202020204" pitchFamily="34" charset="0"/>
              </a:rPr>
              <a:t>组账号管理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cs typeface="Arial" panose="020B0604020202020204" pitchFamily="34" charset="0"/>
              </a:rPr>
              <a:t>创建用户组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groupadd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语法：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zh-CN" sz="2400" b="1" dirty="0" err="1">
                <a:solidFill>
                  <a:srgbClr val="003399"/>
                </a:solidFill>
                <a:cs typeface="Times New Roman" panose="02020603050405020304" pitchFamily="18" charset="0"/>
              </a:rPr>
              <a:t>groupadd</a:t>
            </a:r>
            <a:r>
              <a:rPr lang="en-US" altLang="zh-CN" sz="2400" b="1" dirty="0">
                <a:solidFill>
                  <a:srgbClr val="003399"/>
                </a:solidFill>
                <a:cs typeface="Times New Roman" panose="02020603050405020304" pitchFamily="18" charset="0"/>
              </a:rPr>
              <a:t>  [-r]</a:t>
            </a:r>
            <a:r>
              <a:rPr lang="zh-CN" altLang="en-US" sz="2400" b="1" dirty="0">
                <a:solidFill>
                  <a:srgbClr val="003399"/>
                </a:solidFill>
                <a:cs typeface="Times New Roman" panose="02020603050405020304" pitchFamily="18" charset="0"/>
              </a:rPr>
              <a:t>群组名称</a:t>
            </a:r>
            <a:endParaRPr lang="zh-CN" altLang="en-US" sz="2400" b="1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Times New Roman" panose="02020603050405020304" pitchFamily="18" charset="0"/>
              </a:rPr>
              <a:t>功能：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cs typeface="Times New Roman" panose="02020603050405020304" pitchFamily="18" charset="0"/>
              </a:rPr>
              <a:t>以</a:t>
            </a:r>
            <a:r>
              <a:rPr lang="zh-CN" altLang="en-US" sz="2400" b="1" dirty="0"/>
              <a:t>指定群组名称来建立新的群组账号。</a:t>
            </a:r>
            <a:endParaRPr lang="zh-CN" altLang="en-US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说明：</a:t>
            </a:r>
            <a:endParaRPr lang="zh-CN" altLang="en-US" sz="2400" b="1" dirty="0"/>
          </a:p>
          <a:p>
            <a:pPr lvl="1"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-g  </a:t>
            </a:r>
            <a:r>
              <a:rPr lang="zh-CN" altLang="en-US" sz="2400" b="1" dirty="0" smtClean="0">
                <a:cs typeface="Arial" panose="020B0604020202020204" pitchFamily="34" charset="0"/>
              </a:rPr>
              <a:t>组</a:t>
            </a:r>
            <a:r>
              <a:rPr lang="en-US" altLang="zh-CN" sz="2400" b="1" dirty="0" smtClean="0">
                <a:cs typeface="Arial" panose="020B0604020202020204" pitchFamily="34" charset="0"/>
              </a:rPr>
              <a:t>ID 	</a:t>
            </a:r>
            <a:r>
              <a:rPr lang="zh-CN" altLang="en-US" sz="2400" b="1" dirty="0" smtClean="0">
                <a:cs typeface="Arial" panose="020B0604020202020204" pitchFamily="34" charset="0"/>
              </a:rPr>
              <a:t>用指定的</a:t>
            </a:r>
            <a:r>
              <a:rPr lang="en-US" altLang="zh-CN" sz="2400" b="1" dirty="0" smtClean="0">
                <a:cs typeface="Arial" panose="020B0604020202020204" pitchFamily="34" charset="0"/>
              </a:rPr>
              <a:t>GID</a:t>
            </a:r>
            <a:r>
              <a:rPr lang="zh-CN" altLang="en-US" sz="2400" b="1" dirty="0" smtClean="0">
                <a:cs typeface="Arial" panose="020B0604020202020204" pitchFamily="34" charset="0"/>
              </a:rPr>
              <a:t>号创建用</a:t>
            </a:r>
            <a:r>
              <a:rPr lang="zh-CN" altLang="en-US" sz="2400" b="1" smtClean="0">
                <a:cs typeface="Arial" panose="020B0604020202020204" pitchFamily="34" charset="0"/>
              </a:rPr>
              <a:t>户</a:t>
            </a:r>
            <a:r>
              <a:rPr lang="zh-CN" altLang="en-US" sz="2400" b="1" smtClean="0">
                <a:cs typeface="Arial" panose="020B0604020202020204" pitchFamily="34" charset="0"/>
              </a:rPr>
              <a:t>组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例：创建一个名为</a:t>
            </a:r>
            <a:r>
              <a:rPr lang="en-US" altLang="zh-CN" sz="2400" b="1" smtClean="0">
                <a:cs typeface="Arial" panose="020B0604020202020204" pitchFamily="34" charset="0"/>
              </a:rPr>
              <a:t>networks</a:t>
            </a:r>
            <a:r>
              <a:rPr lang="zh-CN" altLang="en-US" sz="2400" b="1" smtClean="0">
                <a:cs typeface="Arial" panose="020B0604020202020204" pitchFamily="34" charset="0"/>
              </a:rPr>
              <a:t>的用户组，</a:t>
            </a:r>
            <a:r>
              <a:rPr lang="en-US" altLang="zh-CN" sz="2400" b="1" smtClean="0">
                <a:cs typeface="Arial" panose="020B0604020202020204" pitchFamily="34" charset="0"/>
              </a:rPr>
              <a:t>GID</a:t>
            </a:r>
            <a:r>
              <a:rPr lang="zh-CN" altLang="en-US" sz="2400" b="1" smtClean="0">
                <a:cs typeface="Arial" panose="020B0604020202020204" pitchFamily="34" charset="0"/>
              </a:rPr>
              <a:t>为</a:t>
            </a:r>
            <a:r>
              <a:rPr lang="en-US" altLang="zh-CN" sz="2400" b="1" smtClean="0">
                <a:cs typeface="Arial" panose="020B0604020202020204" pitchFamily="34" charset="0"/>
              </a:rPr>
              <a:t>6530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0053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#groupadd –g 6530 networks</a:t>
            </a:r>
            <a:endParaRPr lang="en-US" altLang="zh-CN" sz="2400" b="1" smtClean="0">
              <a:solidFill>
                <a:srgbClr val="0053A3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smtClean="0">
                <a:solidFill>
                  <a:srgbClr val="0053A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#tail -1 /etc/group</a:t>
            </a:r>
            <a:endParaRPr lang="en-US" altLang="zh-CN" sz="2400" b="1" smtClean="0">
              <a:solidFill>
                <a:srgbClr val="0053A3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2400" b="1" dirty="0">
              <a:solidFill>
                <a:srgbClr val="0053A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2. </a:t>
            </a:r>
            <a:r>
              <a:rPr lang="zh-CN" altLang="en-US" sz="2400" b="1" dirty="0" smtClean="0">
                <a:cs typeface="Arial" panose="020B0604020202020204" pitchFamily="34" charset="0"/>
              </a:rPr>
              <a:t>修改用户组的属性</a:t>
            </a:r>
            <a:r>
              <a:rPr lang="en-US" altLang="zh-CN" sz="2400" b="1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dirty="0" err="1" smtClean="0">
                <a:cs typeface="Arial" panose="020B0604020202020204" pitchFamily="34" charset="0"/>
              </a:rPr>
              <a:t>groupmod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语法：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</a:rPr>
              <a:t>  </a:t>
            </a:r>
            <a:r>
              <a:rPr lang="en-US" altLang="zh-CN" sz="2400" b="1" dirty="0" err="1">
                <a:solidFill>
                  <a:srgbClr val="003399"/>
                </a:solidFill>
              </a:rPr>
              <a:t>groupmod</a:t>
            </a:r>
            <a:r>
              <a:rPr lang="en-US" altLang="zh-CN" sz="2400" b="1" dirty="0">
                <a:solidFill>
                  <a:srgbClr val="003399"/>
                </a:solidFill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</a:rPr>
              <a:t>][</a:t>
            </a:r>
            <a:r>
              <a:rPr lang="zh-CN" altLang="en-US" sz="2400" b="1" dirty="0">
                <a:solidFill>
                  <a:srgbClr val="003399"/>
                </a:solidFill>
              </a:rPr>
              <a:t>群组名称</a:t>
            </a:r>
            <a:r>
              <a:rPr lang="en-US" altLang="zh-CN" sz="2400" b="1" dirty="0">
                <a:solidFill>
                  <a:srgbClr val="003399"/>
                </a:solidFill>
              </a:rPr>
              <a:t>]</a:t>
            </a:r>
            <a:endParaRPr lang="en-US" altLang="zh-CN" sz="2400" b="1" dirty="0">
              <a:solidFill>
                <a:srgbClr val="003399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功能：</a:t>
            </a:r>
            <a:endParaRPr lang="zh-CN" altLang="en-US" sz="2400" b="1" dirty="0"/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更改群组识别码或名称。</a:t>
            </a:r>
            <a:endParaRPr lang="zh-CN" altLang="en-US" sz="2400" b="1" dirty="0"/>
          </a:p>
          <a:p>
            <a:pPr algn="just">
              <a:lnSpc>
                <a:spcPct val="150000"/>
              </a:lnSpc>
            </a:pPr>
            <a:r>
              <a:rPr lang="zh-CN" altLang="en-US" sz="2400" b="1" dirty="0"/>
              <a:t>选项：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-g &lt;</a:t>
            </a:r>
            <a:r>
              <a:rPr lang="zh-CN" altLang="en-US" sz="2400" b="1" dirty="0"/>
              <a:t>群组识别码</a:t>
            </a:r>
            <a:r>
              <a:rPr lang="en-US" altLang="zh-CN" sz="2400" b="1" dirty="0">
                <a:cs typeface="Times New Roman" panose="02020603050405020304" pitchFamily="18" charset="0"/>
              </a:rPr>
              <a:t>&gt; 	</a:t>
            </a:r>
            <a:r>
              <a:rPr lang="zh-CN" altLang="en-US" sz="2400" b="1" dirty="0"/>
              <a:t>设置欲使用的组识别码。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-n &lt;</a:t>
            </a:r>
            <a:r>
              <a:rPr lang="zh-CN" altLang="en-US" sz="2400" b="1" dirty="0"/>
              <a:t>新群组名称</a:t>
            </a:r>
            <a:r>
              <a:rPr lang="en-US" altLang="zh-CN" sz="2400" b="1" dirty="0">
                <a:cs typeface="Times New Roman" panose="02020603050405020304" pitchFamily="18" charset="0"/>
              </a:rPr>
              <a:t>&gt;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设置欲使用的组名</a:t>
            </a:r>
            <a:r>
              <a:rPr lang="zh-CN" altLang="en-US" sz="2400" b="1"/>
              <a:t>称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pPr lvl="1" algn="just">
              <a:lnSpc>
                <a:spcPct val="150000"/>
              </a:lnSpc>
              <a:buFontTx/>
              <a:buNone/>
            </a:pPr>
            <a:endParaRPr lang="en-US" altLang="zh-CN" sz="2400" b="1" smtClean="0"/>
          </a:p>
          <a:p>
            <a:pPr lvl="1" algn="just">
              <a:lnSpc>
                <a:spcPct val="150000"/>
              </a:lnSpc>
              <a:buFontTx/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87477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：若要将</a:t>
            </a:r>
            <a:r>
              <a:rPr lang="en-US" altLang="zh-CN" sz="2800" smtClean="0"/>
              <a:t>student</a:t>
            </a:r>
            <a:r>
              <a:rPr lang="zh-CN" altLang="en-US" sz="2800" smtClean="0"/>
              <a:t>用户组更名为</a:t>
            </a:r>
            <a:r>
              <a:rPr lang="en-US" altLang="zh-CN" sz="2800" smtClean="0"/>
              <a:t>teacher</a:t>
            </a:r>
            <a:r>
              <a:rPr lang="zh-CN" altLang="en-US" sz="2800" smtClean="0"/>
              <a:t>用户组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 student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student:x:6505: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#groupmod –n teacher student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teacher:x:6505 </a:t>
            </a:r>
            <a:endParaRPr lang="zh-CN" altLang="en-US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8747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：若要将</a:t>
            </a:r>
            <a:r>
              <a:rPr lang="en-US" altLang="zh-CN" sz="2800" smtClean="0"/>
              <a:t>teacher</a:t>
            </a:r>
            <a:r>
              <a:rPr lang="zh-CN" altLang="en-US" sz="2800" smtClean="0"/>
              <a:t>用户组</a:t>
            </a:r>
            <a:r>
              <a:rPr lang="zh-CN" altLang="en-US" sz="2800" smtClean="0"/>
              <a:t>的</a:t>
            </a:r>
            <a:r>
              <a:rPr lang="en-US" altLang="zh-CN" sz="2800" smtClean="0"/>
              <a:t>GID</a:t>
            </a:r>
            <a:r>
              <a:rPr lang="zh-CN" altLang="en-US" sz="2800" smtClean="0"/>
              <a:t>更改为</a:t>
            </a:r>
            <a:r>
              <a:rPr lang="en-US" altLang="zh-CN" sz="2800" smtClean="0"/>
              <a:t>6506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 -g 6506 teacher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#tail -1 /etc/group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teacher:x:6506: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39614" y="663574"/>
            <a:ext cx="10557061" cy="45180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删除用户组</a:t>
            </a:r>
            <a:r>
              <a:rPr lang="en-US" altLang="zh-CN" sz="2400" b="1" smtClean="0"/>
              <a:t>——</a:t>
            </a:r>
            <a:r>
              <a:rPr lang="en-US" altLang="zh-CN" sz="2400" b="1" smtClean="0"/>
              <a:t>groupdel</a:t>
            </a:r>
            <a:endParaRPr lang="en-US" altLang="zh-CN" sz="2400" b="1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mtClean="0"/>
              <a:t>该命令只能由</a:t>
            </a:r>
            <a:r>
              <a:rPr lang="en-US" altLang="zh-CN" sz="2400" b="1" smtClean="0"/>
              <a:t>root</a:t>
            </a:r>
            <a:r>
              <a:rPr lang="zh-CN" altLang="en-US" sz="2400" b="1" smtClean="0"/>
              <a:t>用户使用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语法：</a:t>
            </a:r>
            <a:endParaRPr lang="zh-CN" altLang="en-US" sz="2400" b="1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3399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3399"/>
                </a:solidFill>
              </a:rPr>
              <a:t>groupdel</a:t>
            </a:r>
            <a:r>
              <a:rPr lang="en-US" altLang="zh-CN" b="1" dirty="0" smtClean="0">
                <a:solidFill>
                  <a:srgbClr val="003399"/>
                </a:solidFill>
              </a:rPr>
              <a:t> [</a:t>
            </a:r>
            <a:r>
              <a:rPr lang="zh-CN" altLang="en-US" b="1" dirty="0" smtClean="0">
                <a:solidFill>
                  <a:srgbClr val="003399"/>
                </a:solidFill>
              </a:rPr>
              <a:t>群组名称</a:t>
            </a:r>
            <a:r>
              <a:rPr lang="en-US" altLang="zh-CN" b="1" dirty="0" smtClean="0">
                <a:solidFill>
                  <a:srgbClr val="003399"/>
                </a:solidFill>
              </a:rPr>
              <a:t>]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功能：</a:t>
            </a:r>
            <a:endParaRPr lang="zh-CN" altLang="en-US" sz="2400" b="1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      删除指定的组</a:t>
            </a:r>
            <a:r>
              <a:rPr lang="zh-CN" altLang="en-US" b="1" smtClean="0"/>
              <a:t>账</a:t>
            </a:r>
            <a:r>
              <a:rPr lang="zh-CN" altLang="en-US" b="1" smtClean="0"/>
              <a:t>号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/>
              <a:t>在删除指定用户组之前必须保证该用户组不是任何用户的主要组，否则需要先删除引用该主要组的账户，再删除用户组。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smtClean="0"/>
              <a:t>例：删除用户组</a:t>
            </a:r>
            <a:r>
              <a:rPr lang="en-US" altLang="zh-CN" b="1" smtClean="0"/>
              <a:t>networks</a:t>
            </a:r>
            <a:r>
              <a:rPr lang="zh-CN" altLang="en-US" b="1" smtClean="0"/>
              <a:t>用户组</a:t>
            </a:r>
            <a:endParaRPr lang="en-US" altLang="zh-CN" b="1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smtClean="0">
                <a:solidFill>
                  <a:srgbClr val="0053A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="1" smtClean="0">
                <a:solidFill>
                  <a:srgbClr val="0053A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#groupdel networks</a:t>
            </a:r>
            <a:endParaRPr lang="en-US" altLang="zh-CN" b="1" smtClean="0">
              <a:solidFill>
                <a:srgbClr val="0053A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smtClean="0"/>
              <a:t> </a:t>
            </a:r>
            <a:r>
              <a:rPr lang="en-US" altLang="zh-CN" b="1" smtClean="0"/>
              <a:t>     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939614" y="663574"/>
            <a:ext cx="10557061" cy="45180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4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用户组中的用户管理</a:t>
            </a:r>
            <a:r>
              <a:rPr lang="en-US" altLang="zh-CN" sz="2400" b="1" smtClean="0"/>
              <a:t>——</a:t>
            </a:r>
            <a:r>
              <a:rPr lang="en-US" altLang="zh-CN" sz="2400" b="1" smtClean="0"/>
              <a:t>gpasswd</a:t>
            </a:r>
            <a:r>
              <a:rPr lang="zh-CN" altLang="en-US" sz="2400" b="1" smtClean="0"/>
              <a:t>（只能由</a:t>
            </a:r>
            <a:r>
              <a:rPr lang="en-US" altLang="zh-CN" sz="2400" b="1" smtClean="0"/>
              <a:t>root</a:t>
            </a:r>
            <a:r>
              <a:rPr lang="zh-CN" altLang="en-US" sz="2400" b="1" smtClean="0"/>
              <a:t>用户使用）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）添加用户到组：</a:t>
            </a:r>
            <a:endParaRPr lang="zh-CN" altLang="en-US" sz="2400" b="1" dirty="0"/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 –a  </a:t>
            </a:r>
            <a:r>
              <a:rPr lang="zh-CN" altLang="en-US" b="1" dirty="0">
                <a:solidFill>
                  <a:srgbClr val="003399"/>
                </a:solidFill>
              </a:rPr>
              <a:t>用户账号名　组账号名</a:t>
            </a:r>
            <a:endParaRPr lang="zh-CN" altLang="en-US" b="1" dirty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）从组中删除用户：</a:t>
            </a:r>
            <a:endParaRPr lang="zh-CN" altLang="en-US" sz="2400" b="1" dirty="0"/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– d </a:t>
            </a:r>
            <a:r>
              <a:rPr lang="zh-CN" altLang="en-US" b="1" dirty="0">
                <a:solidFill>
                  <a:srgbClr val="003399"/>
                </a:solidFill>
              </a:rPr>
              <a:t>用户账号名  组账号名</a:t>
            </a:r>
            <a:endParaRPr lang="zh-CN" altLang="en-US" b="1" dirty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）设置用户为组管理员：</a:t>
            </a:r>
            <a:endParaRPr lang="zh-CN" altLang="en-US" sz="2400" b="1" dirty="0"/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 err="1">
                <a:solidFill>
                  <a:srgbClr val="003399"/>
                </a:solidFill>
              </a:rPr>
              <a:t>gpasswd</a:t>
            </a:r>
            <a:r>
              <a:rPr lang="en-US" altLang="zh-CN" b="1" dirty="0">
                <a:solidFill>
                  <a:srgbClr val="003399"/>
                </a:solidFill>
              </a:rPr>
              <a:t>  -A  </a:t>
            </a:r>
            <a:r>
              <a:rPr lang="zh-CN" altLang="en-US" b="1" dirty="0">
                <a:solidFill>
                  <a:srgbClr val="003399"/>
                </a:solidFill>
              </a:rPr>
              <a:t>用户账号名列表　组账号名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9953" y="609538"/>
            <a:ext cx="10796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 smtClean="0">
                <a:cs typeface="Arial" panose="020B0604020202020204" pitchFamily="34" charset="0"/>
              </a:rPr>
              <a:t>1. </a:t>
            </a:r>
            <a:r>
              <a:rPr lang="zh-CN" altLang="en-US" sz="2400" b="1" kern="100" dirty="0" smtClean="0">
                <a:cs typeface="Arial" panose="020B0604020202020204" pitchFamily="34" charset="0"/>
              </a:rPr>
              <a:t>创建新用户</a:t>
            </a:r>
            <a:r>
              <a:rPr lang="en-US" altLang="zh-CN" sz="2400" b="1" kern="100" dirty="0" smtClean="0">
                <a:cs typeface="Arial" panose="020B0604020202020204" pitchFamily="34" charset="0"/>
              </a:rPr>
              <a:t>——</a:t>
            </a:r>
            <a:r>
              <a:rPr lang="en-US" altLang="zh-CN" sz="2400" b="1" kern="100" dirty="0" err="1" smtClean="0">
                <a:cs typeface="Arial" panose="020B0604020202020204" pitchFamily="34" charset="0"/>
              </a:rPr>
              <a:t>useradd</a:t>
            </a:r>
            <a:endParaRPr lang="en-US" altLang="zh-CN" sz="2400" b="1" kern="100" dirty="0" smtClean="0"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9953" y="1255869"/>
            <a:ext cx="9453599" cy="388778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cs typeface="Arial" panose="020B0604020202020204" pitchFamily="34" charset="0"/>
              </a:rPr>
              <a:t>语法：</a:t>
            </a:r>
            <a:endParaRPr lang="zh-CN" altLang="en-US" sz="2400" b="1" dirty="0" smtClean="0"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  </a:t>
            </a:r>
            <a:r>
              <a:rPr lang="en-US" altLang="zh-CN" b="1" dirty="0" err="1" smtClean="0">
                <a:solidFill>
                  <a:srgbClr val="003399"/>
                </a:solidFill>
                <a:cs typeface="Arial" panose="020B0604020202020204" pitchFamily="34" charset="0"/>
              </a:rPr>
              <a:t>useradd</a:t>
            </a: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b="1" dirty="0" smtClean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b="1" dirty="0" smtClean="0">
                <a:solidFill>
                  <a:srgbClr val="003399"/>
                </a:solidFill>
                <a:cs typeface="Arial" panose="020B0604020202020204" pitchFamily="34" charset="0"/>
              </a:rPr>
              <a:t>] </a:t>
            </a:r>
            <a:r>
              <a:rPr lang="zh-CN" altLang="en-US" b="1" dirty="0" smtClean="0">
                <a:solidFill>
                  <a:srgbClr val="003399"/>
                </a:solidFill>
                <a:cs typeface="Arial" panose="020B0604020202020204" pitchFamily="34" charset="0"/>
              </a:rPr>
              <a:t>用户名</a:t>
            </a:r>
            <a:r>
              <a:rPr lang="zh-CN" altLang="en-US" b="1" dirty="0" smtClean="0">
                <a:cs typeface="Arial" panose="020B0604020202020204" pitchFamily="34" charset="0"/>
              </a:rPr>
              <a:t> </a:t>
            </a:r>
            <a:endParaRPr lang="zh-CN" altLang="en-US" b="1" dirty="0" smtClean="0"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cs typeface="Arial" panose="020B0604020202020204" pitchFamily="34" charset="0"/>
              </a:rPr>
              <a:t>功能：</a:t>
            </a:r>
            <a:endParaRPr lang="zh-CN" altLang="en-US" sz="2400" b="1" dirty="0" smtClean="0"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cs typeface="Arial" panose="020B0604020202020204" pitchFamily="34" charset="0"/>
              </a:rPr>
              <a:t>1</a:t>
            </a:r>
            <a:r>
              <a:rPr lang="zh-CN" altLang="en-US" b="1" dirty="0" smtClean="0">
                <a:cs typeface="Arial" panose="020B0604020202020204" pitchFamily="34" charset="0"/>
              </a:rPr>
              <a:t>）在 </a:t>
            </a:r>
            <a:r>
              <a:rPr lang="en-US" altLang="zh-CN" b="1" dirty="0" smtClean="0">
                <a:cs typeface="Arial" panose="020B0604020202020204" pitchFamily="34" charset="0"/>
              </a:rPr>
              <a:t>/</a:t>
            </a:r>
            <a:r>
              <a:rPr lang="en-US" altLang="zh-CN" b="1" dirty="0" err="1" smtClean="0">
                <a:cs typeface="Arial" panose="020B0604020202020204" pitchFamily="34" charset="0"/>
              </a:rPr>
              <a:t>etc</a:t>
            </a:r>
            <a:r>
              <a:rPr lang="en-US" altLang="zh-CN" b="1" dirty="0" smtClean="0">
                <a:cs typeface="Arial" panose="020B0604020202020204" pitchFamily="34" charset="0"/>
              </a:rPr>
              <a:t>/</a:t>
            </a:r>
            <a:r>
              <a:rPr lang="en-US" altLang="zh-CN" b="1" dirty="0" err="1" smtClean="0">
                <a:cs typeface="Arial" panose="020B0604020202020204" pitchFamily="34" charset="0"/>
              </a:rPr>
              <a:t>passwd</a:t>
            </a:r>
            <a:r>
              <a:rPr lang="en-US" altLang="zh-CN" b="1" dirty="0" smtClean="0">
                <a:cs typeface="Arial" panose="020B0604020202020204" pitchFamily="34" charset="0"/>
              </a:rPr>
              <a:t> </a:t>
            </a:r>
            <a:r>
              <a:rPr lang="zh-CN" altLang="en-US" b="1" dirty="0" smtClean="0">
                <a:cs typeface="Arial" panose="020B0604020202020204" pitchFamily="34" charset="0"/>
              </a:rPr>
              <a:t>文件中增添了一行记录；</a:t>
            </a:r>
            <a:endParaRPr lang="zh-CN" altLang="en-US" b="1" dirty="0" smtClean="0"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cs typeface="Arial" panose="020B0604020202020204" pitchFamily="34" charset="0"/>
              </a:rPr>
              <a:t>2</a:t>
            </a:r>
            <a:r>
              <a:rPr lang="zh-CN" altLang="en-US" b="1" dirty="0" smtClean="0">
                <a:cs typeface="Arial" panose="020B0604020202020204" pitchFamily="34" charset="0"/>
              </a:rPr>
              <a:t>）在 </a:t>
            </a:r>
            <a:r>
              <a:rPr lang="en-US" altLang="zh-CN" b="1" dirty="0" smtClean="0">
                <a:cs typeface="Arial" panose="020B0604020202020204" pitchFamily="34" charset="0"/>
              </a:rPr>
              <a:t>/home </a:t>
            </a:r>
            <a:r>
              <a:rPr lang="zh-CN" altLang="en-US" b="1" dirty="0" smtClean="0">
                <a:cs typeface="Arial" panose="020B0604020202020204" pitchFamily="34" charset="0"/>
              </a:rPr>
              <a:t>目录下创建新用户的主目录。</a:t>
            </a:r>
            <a:endParaRPr lang="zh-CN" altLang="en-US" b="1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：创建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用户和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用户组，然后将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用户添加到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用户组中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#useradd  hong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#groupadd networks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#gpasswd –a hong networks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Adding user hong to group networks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#id hong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Uid=1003 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gid=1003 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groups=1003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），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6667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networks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zh-CN" altLang="en-US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320040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：将</a:t>
            </a:r>
            <a:r>
              <a:rPr lang="en-US" altLang="zh-CN" sz="2800" smtClean="0"/>
              <a:t>hong</a:t>
            </a:r>
            <a:r>
              <a:rPr lang="zh-CN" altLang="en-US" sz="2800" smtClean="0"/>
              <a:t>用户从</a:t>
            </a:r>
            <a:r>
              <a:rPr lang="en-US" altLang="zh-CN" sz="2800" smtClean="0"/>
              <a:t>networks</a:t>
            </a:r>
            <a:r>
              <a:rPr lang="zh-CN" altLang="en-US" sz="2800" smtClean="0"/>
              <a:t>用户组中移除。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#gpasswd –d hong networks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Removing user hong from group networks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53A3"/>
                </a:solidFill>
              </a:rPr>
              <a:t>#id hong</a:t>
            </a:r>
            <a:endParaRPr lang="en-US" altLang="zh-CN" sz="2800" smtClean="0">
              <a:solidFill>
                <a:srgbClr val="0053A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Uid=1003 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gid=1003 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groups=1003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hong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zh-CN" altLang="en-US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2.3 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单元实训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用户登录系统，查看用户账户文件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/etc/passwd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和口令文件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/etc/shadow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的内容。观察各用户的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shell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UID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、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GID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等。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）创建一个新用户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，设置其工作主目录为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/home/student01,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然后查看该账户在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passwd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文件和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shadow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文件中的存储内容。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）给用户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设置密码“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123456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”，然后查看该账户在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shadow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文件中口令存储字段内容。</a:t>
            </a:r>
            <a:endParaRPr lang="zh-CN" altLang="en-US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6360" y="716280"/>
            <a:ext cx="10058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账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户登录系统，观察能否正常登录，注意提示符是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$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还是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，然后利用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su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命令切换为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root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用户。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）创建一个新用户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student02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设置密码为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123456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，工作目录设置为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/home/student02,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指定其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UID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6505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，该用户属于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students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用户组。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）锁定用户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student02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，观察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/etc/shadow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文件内容的变化。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）对用户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student02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解除锁定，观察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/etc/shadow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文件内容的变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化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9374" y="1049774"/>
            <a:ext cx="9932986" cy="453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）创建一个名为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computers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的用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户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组，然后创建一个名为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jack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的用户，并将该用户添加到用户组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computers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中。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）将用户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studnet01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student02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添加到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computers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用户组中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）使用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su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命令进行用户身份切换，注意观察用户切换是否成功，以及系统提示符的变化</a:t>
            </a:r>
            <a:endParaRPr lang="en-US" altLang="zh-CN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en-US" altLang="zh-CN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zh-CN" altLang="en-US" sz="2800" smtClean="0">
                <a:latin typeface="Cambria Math" panose="02040503050406030204" pitchFamily="18" charset="0"/>
                <a:ea typeface="Cambria Math" panose="02040503050406030204" pitchFamily="18" charset="0"/>
              </a:rPr>
              <a:t>）删除本次实训中新建的用户和用户组，并删除相关用户的工作目录。</a:t>
            </a:r>
            <a:endParaRPr lang="zh-CN" altLang="en-US" sz="280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8541" y="566609"/>
            <a:ext cx="9922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/>
              <a:t>u</a:t>
            </a:r>
            <a:r>
              <a:rPr lang="en-US" altLang="zh-CN" sz="2400" b="1" dirty="0" err="1" smtClean="0"/>
              <a:t>seradd</a:t>
            </a:r>
            <a:r>
              <a:rPr lang="zh-CN" altLang="en-US" sz="2400" b="1" dirty="0" smtClean="0"/>
              <a:t>命令常用选项</a:t>
            </a:r>
            <a:r>
              <a:rPr lang="en-US" altLang="zh-CN" sz="2400" b="1" dirty="0" smtClean="0"/>
              <a:t>: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-</a:t>
            </a:r>
            <a:r>
              <a:rPr lang="zh-CN" altLang="en-US" sz="2400" b="1" dirty="0"/>
              <a:t>d	指定用户的家目录（默认为/home/username）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-e	账户的到期时间，格式为YYYY-MM-DD.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-u	指定该用户的默认UID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-g	指定一个初始的用户基本组（必须已存在）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-G	指定一个或多个扩展用户组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-N	不创建与用户同名的基本用户组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-s	指定该用户的默认Shell解释器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9028" y="679018"/>
            <a:ext cx="1075764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cs typeface="Times New Roman" panose="02020603050405020304" pitchFamily="18" charset="0"/>
              </a:rPr>
              <a:t>例：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创建一个名为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student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的用户，主目录放在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/opt/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目录中，并指定登录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Shell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sbin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400" b="1" kern="100" dirty="0" err="1">
                <a:cs typeface="Times New Roman" panose="02020603050405020304" pitchFamily="18" charset="0"/>
              </a:rPr>
              <a:t>nologin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UID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设置为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6666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useradd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 -d /opt/student -u 6666 -s /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sbin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/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nologin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 student</a:t>
            </a:r>
            <a:endParaRPr lang="zh-CN" altLang="zh-CN" sz="22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id student</a:t>
            </a:r>
            <a:endParaRPr lang="zh-CN" altLang="zh-CN" sz="2200" b="1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kern="1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2200" b="1" kern="100" dirty="0" err="1" smtClean="0">
                <a:cs typeface="Times New Roman" panose="02020603050405020304" pitchFamily="18" charset="0"/>
              </a:rPr>
              <a:t>uid</a:t>
            </a:r>
            <a:r>
              <a:rPr lang="en-US" altLang="zh-CN" sz="2200" b="1" kern="100" dirty="0" smtClean="0">
                <a:cs typeface="Times New Roman" panose="02020603050405020304" pitchFamily="18" charset="0"/>
              </a:rPr>
              <a:t>=6666(student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) </a:t>
            </a:r>
            <a:r>
              <a:rPr lang="en-US" altLang="zh-CN" sz="2200" b="1" kern="100" dirty="0" err="1">
                <a:cs typeface="Times New Roman" panose="02020603050405020304" pitchFamily="18" charset="0"/>
              </a:rPr>
              <a:t>gid</a:t>
            </a:r>
            <a:r>
              <a:rPr lang="en-US" altLang="zh-CN" sz="2200" b="1" kern="100" dirty="0">
                <a:cs typeface="Times New Roman" panose="02020603050405020304" pitchFamily="18" charset="0"/>
              </a:rPr>
              <a:t>=6666(student) groups=6666(student)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1686"/>
            <a:ext cx="12192000" cy="679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0"/>
            <a:ext cx="10294937" cy="76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9028" y="679018"/>
            <a:ext cx="10757647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cs typeface="Times New Roman" panose="02020603050405020304" pitchFamily="18" charset="0"/>
              </a:rPr>
              <a:t>2. </a:t>
            </a:r>
            <a:r>
              <a:rPr lang="zh-CN" altLang="en-US" sz="2400" b="1" kern="100" dirty="0" smtClean="0">
                <a:cs typeface="Times New Roman" panose="02020603050405020304" pitchFamily="18" charset="0"/>
              </a:rPr>
              <a:t>设置或修改用户口令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——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passwd</a:t>
            </a:r>
            <a:endParaRPr lang="en-US" altLang="zh-CN" sz="2400" b="1" kern="10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smtClean="0">
                <a:cs typeface="Times New Roman" panose="02020603050405020304" pitchFamily="18" charset="0"/>
              </a:rPr>
              <a:t>在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linux</a:t>
            </a:r>
            <a:r>
              <a:rPr lang="zh-CN" altLang="en-US" sz="2400" b="1" kern="100" smtClean="0">
                <a:cs typeface="Times New Roman" panose="02020603050405020304" pitchFamily="18" charset="0"/>
              </a:rPr>
              <a:t>中对于新创建的用户，在没有设置口令的情况下，账户是锁定状态的，此时用户的账户无法登录系统，可以使用</a:t>
            </a:r>
            <a:r>
              <a:rPr lang="en-US" altLang="zh-CN" sz="2400" b="1" kern="100" smtClean="0">
                <a:cs typeface="Times New Roman" panose="02020603050405020304" pitchFamily="18" charset="0"/>
              </a:rPr>
              <a:t>passwd</a:t>
            </a:r>
            <a:r>
              <a:rPr lang="zh-CN" altLang="en-US" sz="2400" b="1" kern="100" smtClean="0">
                <a:cs typeface="Times New Roman" panose="02020603050405020304" pitchFamily="18" charset="0"/>
              </a:rPr>
              <a:t>命令实现用户口令的管理。</a:t>
            </a:r>
            <a:endParaRPr lang="en-US" altLang="zh-CN" sz="2400" b="1" kern="100" smtClean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zh-CN" altLang="en-US" sz="2200" b="1" dirty="0"/>
          </a:p>
        </p:txBody>
      </p:sp>
      <p:sp>
        <p:nvSpPr>
          <p:cNvPr id="4" name="矩形 3"/>
          <p:cNvSpPr/>
          <p:nvPr/>
        </p:nvSpPr>
        <p:spPr>
          <a:xfrm>
            <a:off x="895574" y="2392149"/>
            <a:ext cx="9707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语法： 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   </a:t>
            </a: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passwd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用户名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</a:t>
            </a:r>
            <a:endParaRPr lang="en-US" altLang="zh-CN" sz="2400" b="1" dirty="0">
              <a:solidFill>
                <a:srgbClr val="00339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选项：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-l</a:t>
            </a:r>
            <a:r>
              <a:rPr lang="zh-CN" altLang="en-US" sz="2400" b="1" dirty="0">
                <a:cs typeface="Arial" panose="020B0604020202020204" pitchFamily="34" charset="0"/>
              </a:rPr>
              <a:t>：锁定账号的口令。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-u</a:t>
            </a:r>
            <a:r>
              <a:rPr lang="zh-CN" altLang="en-US" sz="2400" b="1" dirty="0">
                <a:cs typeface="Arial" panose="020B0604020202020204" pitchFamily="34" charset="0"/>
              </a:rPr>
              <a:t>：解除锁定账号的口令。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-d</a:t>
            </a:r>
            <a:r>
              <a:rPr lang="zh-CN" altLang="en-US" sz="2400" b="1" dirty="0">
                <a:cs typeface="Arial" panose="020B0604020202020204" pitchFamily="34" charset="0"/>
              </a:rPr>
              <a:t>：删除指定账号的口令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cs typeface="Arial" panose="020B0604020202020204" pitchFamily="34" charset="0"/>
              </a:rPr>
              <a:t>-S</a:t>
            </a:r>
            <a:r>
              <a:rPr lang="zh-CN" altLang="en-US" sz="2400" b="1" dirty="0">
                <a:cs typeface="Arial" panose="020B0604020202020204" pitchFamily="34" charset="0"/>
              </a:rPr>
              <a:t>：查询指定用户账号的状态。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8893" y="628657"/>
            <a:ext cx="109010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2-2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：为</a:t>
            </a:r>
            <a:r>
              <a:rPr lang="en-US" altLang="zh-CN" sz="2400" b="1" kern="100" dirty="0">
                <a:cs typeface="Times New Roman" panose="02020603050405020304" pitchFamily="18" charset="0"/>
              </a:rPr>
              <a:t>student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用户设置初始口令</a:t>
            </a:r>
            <a:endParaRPr lang="zh-CN" altLang="zh-CN" sz="2400" b="1" kern="100" dirty="0"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# </a:t>
            </a:r>
            <a:r>
              <a:rPr lang="en-US" altLang="zh-CN" sz="2200" b="1" kern="1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passwd</a:t>
            </a:r>
            <a:r>
              <a:rPr lang="en-US" altLang="zh-CN" sz="2200" b="1" kern="1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student</a:t>
            </a:r>
            <a:endParaRPr lang="zh-CN" altLang="zh-CN" sz="2200" b="1" kern="1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Changing password for user student.</a:t>
            </a:r>
            <a:endParaRPr lang="zh-CN" altLang="zh-CN" sz="22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New password: 			</a:t>
            </a: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输入新密码</a:t>
            </a:r>
            <a:endParaRPr lang="zh-CN" altLang="zh-CN" sz="22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Retype new password: 		</a:t>
            </a: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输入</a:t>
            </a:r>
            <a:r>
              <a:rPr lang="zh-CN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效验</a:t>
            </a:r>
            <a:r>
              <a:rPr lang="zh-CN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密码，两次密码要求一致</a:t>
            </a:r>
            <a:endParaRPr lang="zh-CN" altLang="zh-CN" sz="2200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kern="1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200" kern="1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passwd</a:t>
            </a: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: all authentication tokens updated </a:t>
            </a:r>
            <a:r>
              <a:rPr lang="en-US" altLang="zh-CN" sz="2200" kern="100" dirty="0">
                <a:solidFill>
                  <a:srgbClr val="0053A3"/>
                </a:solidFill>
                <a:cs typeface="Times New Roman" panose="02020603050405020304" pitchFamily="18" charset="0"/>
              </a:rPr>
              <a:t>successfully</a:t>
            </a:r>
            <a:r>
              <a:rPr lang="en-US" altLang="zh-CN" sz="22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54181" y="401691"/>
            <a:ext cx="10542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cs typeface="Arial" panose="020B0604020202020204" pitchFamily="34" charset="0"/>
              </a:rPr>
              <a:t>3. </a:t>
            </a:r>
            <a:r>
              <a:rPr lang="zh-CN" altLang="en-US" sz="2400" b="1" dirty="0" smtClean="0">
                <a:cs typeface="Arial" panose="020B0604020202020204" pitchFamily="34" charset="0"/>
              </a:rPr>
              <a:t>设置用户账号属性</a:t>
            </a:r>
            <a:r>
              <a:rPr lang="en-US" altLang="zh-CN" sz="2400" b="1" smtClean="0">
                <a:cs typeface="Arial" panose="020B0604020202020204" pitchFamily="34" charset="0"/>
              </a:rPr>
              <a:t>——</a:t>
            </a:r>
            <a:r>
              <a:rPr lang="en-US" altLang="zh-CN" sz="2400" b="1" smtClean="0">
                <a:cs typeface="Arial" panose="020B0604020202020204" pitchFamily="34" charset="0"/>
              </a:rPr>
              <a:t>usermod</a:t>
            </a:r>
            <a:endParaRPr lang="en-US" altLang="zh-CN" sz="2400" b="1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smtClean="0">
                <a:cs typeface="Arial" panose="020B0604020202020204" pitchFamily="34" charset="0"/>
              </a:rPr>
              <a:t>该命令只能由</a:t>
            </a:r>
            <a:r>
              <a:rPr lang="en-US" altLang="zh-CN" sz="2400" b="1" smtClean="0">
                <a:cs typeface="Arial" panose="020B0604020202020204" pitchFamily="34" charset="0"/>
              </a:rPr>
              <a:t>root</a:t>
            </a:r>
            <a:r>
              <a:rPr lang="zh-CN" altLang="en-US" sz="2400" b="1" smtClean="0">
                <a:cs typeface="Arial" panose="020B0604020202020204" pitchFamily="34" charset="0"/>
              </a:rPr>
              <a:t>用户使用。</a:t>
            </a:r>
            <a:endParaRPr lang="en-US" altLang="zh-CN" sz="2400" b="1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cs typeface="Arial" panose="020B0604020202020204" pitchFamily="34" charset="0"/>
              </a:rPr>
              <a:t>语法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cs typeface="Arial" panose="020B0604020202020204" pitchFamily="34" charset="0"/>
              </a:rPr>
              <a:t>usermod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 [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选项</a:t>
            </a:r>
            <a:r>
              <a:rPr lang="en-US" altLang="zh-CN" sz="2400" b="1" dirty="0">
                <a:solidFill>
                  <a:srgbClr val="003399"/>
                </a:solidFill>
                <a:cs typeface="Arial" panose="020B0604020202020204" pitchFamily="34" charset="0"/>
              </a:rPr>
              <a:t>] </a:t>
            </a:r>
            <a:r>
              <a:rPr lang="zh-CN" altLang="en-US" sz="2400" b="1" dirty="0">
                <a:solidFill>
                  <a:srgbClr val="003399"/>
                </a:solidFill>
                <a:cs typeface="Arial" panose="020B0604020202020204" pitchFamily="34" charset="0"/>
              </a:rPr>
              <a:t>用户帐号</a:t>
            </a:r>
            <a:endParaRPr lang="zh-CN" altLang="en-US" sz="2400" b="1" dirty="0">
              <a:solidFill>
                <a:srgbClr val="003399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功能：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修改用户帐号的各种属性。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Arial" panose="020B0604020202020204" pitchFamily="34" charset="0"/>
              </a:rPr>
              <a:t>选项：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-l &lt;</a:t>
            </a:r>
            <a:r>
              <a:rPr lang="zh-CN" altLang="en-US" sz="2400" b="1" dirty="0">
                <a:cs typeface="Arial" panose="020B0604020202020204" pitchFamily="34" charset="0"/>
              </a:rPr>
              <a:t>新帐号名</a:t>
            </a:r>
            <a:r>
              <a:rPr lang="en-US" altLang="zh-CN" sz="2400" b="1" dirty="0">
                <a:cs typeface="Arial" panose="020B0604020202020204" pitchFamily="34" charset="0"/>
              </a:rPr>
              <a:t>&gt; 	</a:t>
            </a:r>
            <a:r>
              <a:rPr lang="zh-CN" altLang="en-US" sz="2400" b="1" dirty="0">
                <a:cs typeface="Arial" panose="020B0604020202020204" pitchFamily="34" charset="0"/>
              </a:rPr>
              <a:t>修改用户帐号的名称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-L		</a:t>
            </a:r>
            <a:r>
              <a:rPr lang="zh-CN" altLang="en-US" sz="2400" b="1" dirty="0">
                <a:cs typeface="Arial" panose="020B0604020202020204" pitchFamily="34" charset="0"/>
              </a:rPr>
              <a:t>锁定帐户</a:t>
            </a:r>
            <a:endParaRPr lang="zh-CN" altLang="en-US" sz="24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400" b="1" dirty="0">
                <a:cs typeface="Arial" panose="020B0604020202020204" pitchFamily="34" charset="0"/>
              </a:rPr>
              <a:t>-U		</a:t>
            </a:r>
            <a:r>
              <a:rPr lang="zh-CN" altLang="en-US" sz="2400" b="1" dirty="0">
                <a:cs typeface="Arial" panose="020B0604020202020204" pitchFamily="34" charset="0"/>
              </a:rPr>
              <a:t>解锁</a:t>
            </a:r>
            <a:r>
              <a:rPr lang="zh-CN" altLang="en-US" sz="2400" b="1" dirty="0" smtClean="0">
                <a:cs typeface="Arial" panose="020B0604020202020204" pitchFamily="34" charset="0"/>
              </a:rPr>
              <a:t>帐户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WPS 演示</Application>
  <PresentationFormat>宽屏</PresentationFormat>
  <Paragraphs>190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Times New Roman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哥不是传说</cp:lastModifiedBy>
  <cp:revision>151</cp:revision>
  <dcterms:created xsi:type="dcterms:W3CDTF">2019-06-19T02:08:00Z</dcterms:created>
  <dcterms:modified xsi:type="dcterms:W3CDTF">2022-03-02T02:51:55Z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B9B8B6487C1943BF98BA04D989FCB1C3</vt:lpwstr>
  </property>
</Properties>
</file>