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5" r:id="rId3"/>
    <p:sldId id="304"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34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4/27/2021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2</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4/27/2021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4/27/2021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4/27/2021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4/27/2021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4/27/2021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4/27/2021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4/27/2021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4/27/2021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4/27/2021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4/27/2021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4/27/2021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4/27/2021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333374" y="1122363"/>
            <a:ext cx="11525251" cy="2387600"/>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of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Example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542758"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419223"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419224" y="5774346"/>
            <a:ext cx="9934576" cy="522130"/>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764801"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a:t>
            </a:r>
            <a:r>
              <a:rPr lang="de-DE" sz="2000" b="1" i="1">
                <a:solidFill>
                  <a:srgbClr val="33CCFF"/>
                </a:solidFill>
              </a:rPr>
              <a:t>dürfen</a:t>
            </a:r>
            <a:r>
              <a:rPr lang="de-DE" sz="2000" i="1"/>
              <a:t>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General Web Scraping</a:t>
            </a:r>
          </a:p>
          <a:p>
            <a:pPr marL="1028700" lvl="1" indent="-571500">
              <a:buFont typeface="+mj-lt"/>
              <a:buAutoNum type="romanLcPeriod"/>
            </a:pPr>
            <a:r>
              <a:rPr lang="en-US"/>
              <a:t>Scraping Twitter</a:t>
            </a:r>
          </a:p>
          <a:p>
            <a:pPr marL="571500" indent="-571500">
              <a:buFont typeface="+mj-lt"/>
              <a:buAutoNum type="romanLcPeriod"/>
            </a:pPr>
            <a:r>
              <a:rPr lang="en-US"/>
              <a:t>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Stemming, Lemmatization</a:t>
            </a:r>
          </a:p>
          <a:p>
            <a:pPr marL="571500" indent="-571500">
              <a:buFont typeface="+mj-lt"/>
              <a:buAutoNum type="romanLcPeriod"/>
            </a:pPr>
            <a:r>
              <a:rPr lang="en-US"/>
              <a:t>Static Feature Extraction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119919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a:t>word stem</a:t>
            </a:r>
            <a:endParaRPr lang="en-US" sz="2400" i="1" dirty="0"/>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148171" y="41120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826156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a:t>
            </a:r>
            <a:br>
              <a:rPr lang="en-US">
                <a:sym typeface="Symbol" panose="05050102010706020507" pitchFamily="18" charset="2"/>
              </a:rPr>
            </a:br>
            <a:r>
              <a:rPr lang="en-US">
                <a:sym typeface="Symbol" panose="05050102010706020507" pitchFamily="18" charset="2"/>
              </a:rPr>
              <a:t>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endParaRPr lang="en-US"/>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endParaRPr lang="en-US"/>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Word/character </a:t>
            </a:r>
            <a:r>
              <a:rPr lang="en-US" b="1" i="1"/>
              <a:t>n</a:t>
            </a:r>
            <a:r>
              <a:rPr lang="en-US" b="1"/>
              <a:t>-grams</a:t>
            </a:r>
          </a:p>
          <a:p>
            <a:pPr lvl="1"/>
            <a:r>
              <a:rPr lang="en-US" b="1"/>
              <a:t>Idea</a:t>
            </a:r>
            <a:r>
              <a:rPr lang="en-US"/>
              <a:t>: count general tokens to represent texts </a:t>
            </a:r>
          </a:p>
          <a:p>
            <a:pPr lvl="1"/>
            <a:r>
              <a:rPr lang="en-US" b="1"/>
              <a:t>Details</a:t>
            </a:r>
            <a:endParaRPr lang="en-US"/>
          </a:p>
          <a:p>
            <a:pPr lvl="2"/>
            <a:r>
              <a:rPr lang="en-US" i="1"/>
              <a:t>n</a:t>
            </a:r>
            <a:r>
              <a:rPr lang="en-US"/>
              <a:t>-gram: sequence of </a:t>
            </a:r>
            <a:r>
              <a:rPr lang="en-US" i="1"/>
              <a:t>n</a:t>
            </a:r>
            <a:r>
              <a:rPr lang="en-US"/>
              <a:t> words/characters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3062237653"/>
              </p:ext>
            </p:extLst>
          </p:nvPr>
        </p:nvGraphicFramePr>
        <p:xfrm>
          <a:off x="1181099" y="5636167"/>
          <a:ext cx="10172688" cy="670560"/>
        </p:xfrm>
        <a:graphic>
          <a:graphicData uri="http://schemas.openxmlformats.org/drawingml/2006/table">
            <a:tbl>
              <a:tblPr firstRow="1" bandRow="1">
                <a:tableStyleId>{5940675A-B579-460E-94D1-54222C63F5DA}</a:tableStyleId>
              </a:tblPr>
              <a:tblGrid>
                <a:gridCol w="635793">
                  <a:extLst>
                    <a:ext uri="{9D8B030D-6E8A-4147-A177-3AD203B41FA5}">
                      <a16:colId xmlns:a16="http://schemas.microsoft.com/office/drawing/2014/main" val="2623701309"/>
                    </a:ext>
                  </a:extLst>
                </a:gridCol>
                <a:gridCol w="635793">
                  <a:extLst>
                    <a:ext uri="{9D8B030D-6E8A-4147-A177-3AD203B41FA5}">
                      <a16:colId xmlns:a16="http://schemas.microsoft.com/office/drawing/2014/main" val="1729904020"/>
                    </a:ext>
                  </a:extLst>
                </a:gridCol>
                <a:gridCol w="635793">
                  <a:extLst>
                    <a:ext uri="{9D8B030D-6E8A-4147-A177-3AD203B41FA5}">
                      <a16:colId xmlns:a16="http://schemas.microsoft.com/office/drawing/2014/main" val="180927769"/>
                    </a:ext>
                  </a:extLst>
                </a:gridCol>
                <a:gridCol w="635793">
                  <a:extLst>
                    <a:ext uri="{9D8B030D-6E8A-4147-A177-3AD203B41FA5}">
                      <a16:colId xmlns:a16="http://schemas.microsoft.com/office/drawing/2014/main" val="1243734057"/>
                    </a:ext>
                  </a:extLst>
                </a:gridCol>
                <a:gridCol w="635793">
                  <a:extLst>
                    <a:ext uri="{9D8B030D-6E8A-4147-A177-3AD203B41FA5}">
                      <a16:colId xmlns:a16="http://schemas.microsoft.com/office/drawing/2014/main" val="1065436770"/>
                    </a:ext>
                  </a:extLst>
                </a:gridCol>
                <a:gridCol w="635793">
                  <a:extLst>
                    <a:ext uri="{9D8B030D-6E8A-4147-A177-3AD203B41FA5}">
                      <a16:colId xmlns:a16="http://schemas.microsoft.com/office/drawing/2014/main" val="1725686100"/>
                    </a:ext>
                  </a:extLst>
                </a:gridCol>
                <a:gridCol w="635793">
                  <a:extLst>
                    <a:ext uri="{9D8B030D-6E8A-4147-A177-3AD203B41FA5}">
                      <a16:colId xmlns:a16="http://schemas.microsoft.com/office/drawing/2014/main" val="341384362"/>
                    </a:ext>
                  </a:extLst>
                </a:gridCol>
                <a:gridCol w="635793">
                  <a:extLst>
                    <a:ext uri="{9D8B030D-6E8A-4147-A177-3AD203B41FA5}">
                      <a16:colId xmlns:a16="http://schemas.microsoft.com/office/drawing/2014/main" val="3576258105"/>
                    </a:ext>
                  </a:extLst>
                </a:gridCol>
                <a:gridCol w="635793">
                  <a:extLst>
                    <a:ext uri="{9D8B030D-6E8A-4147-A177-3AD203B41FA5}">
                      <a16:colId xmlns:a16="http://schemas.microsoft.com/office/drawing/2014/main" val="3047185337"/>
                    </a:ext>
                  </a:extLst>
                </a:gridCol>
                <a:gridCol w="635793">
                  <a:extLst>
                    <a:ext uri="{9D8B030D-6E8A-4147-A177-3AD203B41FA5}">
                      <a16:colId xmlns:a16="http://schemas.microsoft.com/office/drawing/2014/main" val="1753347057"/>
                    </a:ext>
                  </a:extLst>
                </a:gridCol>
                <a:gridCol w="635793">
                  <a:extLst>
                    <a:ext uri="{9D8B030D-6E8A-4147-A177-3AD203B41FA5}">
                      <a16:colId xmlns:a16="http://schemas.microsoft.com/office/drawing/2014/main" val="1905415076"/>
                    </a:ext>
                  </a:extLst>
                </a:gridCol>
                <a:gridCol w="635793">
                  <a:extLst>
                    <a:ext uri="{9D8B030D-6E8A-4147-A177-3AD203B41FA5}">
                      <a16:colId xmlns:a16="http://schemas.microsoft.com/office/drawing/2014/main" val="1825097257"/>
                    </a:ext>
                  </a:extLst>
                </a:gridCol>
                <a:gridCol w="635793">
                  <a:extLst>
                    <a:ext uri="{9D8B030D-6E8A-4147-A177-3AD203B41FA5}">
                      <a16:colId xmlns:a16="http://schemas.microsoft.com/office/drawing/2014/main" val="1728392291"/>
                    </a:ext>
                  </a:extLst>
                </a:gridCol>
                <a:gridCol w="635793">
                  <a:extLst>
                    <a:ext uri="{9D8B030D-6E8A-4147-A177-3AD203B41FA5}">
                      <a16:colId xmlns:a16="http://schemas.microsoft.com/office/drawing/2014/main" val="501916568"/>
                    </a:ext>
                  </a:extLst>
                </a:gridCol>
                <a:gridCol w="635793">
                  <a:extLst>
                    <a:ext uri="{9D8B030D-6E8A-4147-A177-3AD203B41FA5}">
                      <a16:colId xmlns:a16="http://schemas.microsoft.com/office/drawing/2014/main" val="3809760068"/>
                    </a:ext>
                  </a:extLst>
                </a:gridCol>
                <a:gridCol w="635793">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endParaRPr lang="en-US"/>
          </a:p>
          <a:p>
            <a:pPr lvl="2"/>
            <a:r>
              <a:rPr lang="en-US"/>
              <a:t>Computed on full text</a:t>
            </a:r>
          </a:p>
          <a:p>
            <a:pPr lvl="2"/>
            <a:r>
              <a:rPr lang="en-US"/>
              <a:t>Assign each word a grammatical role (18 universal tags)</a:t>
            </a:r>
          </a:p>
          <a:p>
            <a:pPr lvl="1"/>
            <a:r>
              <a:rPr lang="en-US" b="1"/>
              <a:t>Assumption</a:t>
            </a:r>
            <a:r>
              <a:rPr lang="en-US"/>
              <a:t>: presence of many adverbs/adjectives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4210220094"/>
              </p:ext>
            </p:extLst>
          </p:nvPr>
        </p:nvGraphicFramePr>
        <p:xfrm>
          <a:off x="1181100" y="5636167"/>
          <a:ext cx="10172680" cy="670560"/>
        </p:xfrm>
        <a:graphic>
          <a:graphicData uri="http://schemas.openxmlformats.org/drawingml/2006/table">
            <a:tbl>
              <a:tblPr firstRow="1" bandRow="1">
                <a:tableStyleId>{5940675A-B579-460E-94D1-54222C63F5DA}</a:tableStyleId>
              </a:tblPr>
              <a:tblGrid>
                <a:gridCol w="1271585">
                  <a:extLst>
                    <a:ext uri="{9D8B030D-6E8A-4147-A177-3AD203B41FA5}">
                      <a16:colId xmlns:a16="http://schemas.microsoft.com/office/drawing/2014/main" val="2623701309"/>
                    </a:ext>
                  </a:extLst>
                </a:gridCol>
                <a:gridCol w="1271585">
                  <a:extLst>
                    <a:ext uri="{9D8B030D-6E8A-4147-A177-3AD203B41FA5}">
                      <a16:colId xmlns:a16="http://schemas.microsoft.com/office/drawing/2014/main" val="1729904020"/>
                    </a:ext>
                  </a:extLst>
                </a:gridCol>
                <a:gridCol w="1271585">
                  <a:extLst>
                    <a:ext uri="{9D8B030D-6E8A-4147-A177-3AD203B41FA5}">
                      <a16:colId xmlns:a16="http://schemas.microsoft.com/office/drawing/2014/main" val="180927769"/>
                    </a:ext>
                  </a:extLst>
                </a:gridCol>
                <a:gridCol w="1271585">
                  <a:extLst>
                    <a:ext uri="{9D8B030D-6E8A-4147-A177-3AD203B41FA5}">
                      <a16:colId xmlns:a16="http://schemas.microsoft.com/office/drawing/2014/main" val="1243734057"/>
                    </a:ext>
                  </a:extLst>
                </a:gridCol>
                <a:gridCol w="1271585">
                  <a:extLst>
                    <a:ext uri="{9D8B030D-6E8A-4147-A177-3AD203B41FA5}">
                      <a16:colId xmlns:a16="http://schemas.microsoft.com/office/drawing/2014/main" val="1065436770"/>
                    </a:ext>
                  </a:extLst>
                </a:gridCol>
                <a:gridCol w="1271585">
                  <a:extLst>
                    <a:ext uri="{9D8B030D-6E8A-4147-A177-3AD203B41FA5}">
                      <a16:colId xmlns:a16="http://schemas.microsoft.com/office/drawing/2014/main" val="1725686100"/>
                    </a:ext>
                  </a:extLst>
                </a:gridCol>
                <a:gridCol w="1271585">
                  <a:extLst>
                    <a:ext uri="{9D8B030D-6E8A-4147-A177-3AD203B41FA5}">
                      <a16:colId xmlns:a16="http://schemas.microsoft.com/office/drawing/2014/main" val="341384362"/>
                    </a:ext>
                  </a:extLst>
                </a:gridCol>
                <a:gridCol w="127158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endParaRPr lang="en-US"/>
          </a:p>
          <a:p>
            <a:pPr lvl="2"/>
            <a:r>
              <a:rPr lang="en-US"/>
              <a:t>Emojis: count/assign polarity</a:t>
            </a:r>
          </a:p>
          <a:p>
            <a:pPr lvl="2"/>
            <a:r>
              <a:rPr lang="en-US"/>
              <a:t>Hashtags: count/mine (for topics, meaning, ...)</a:t>
            </a:r>
          </a:p>
          <a:p>
            <a:pPr lvl="2"/>
            <a:r>
              <a:rPr lang="en-US"/>
              <a:t>Tags: count/mine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27158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II-1: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390B1-7E9D-43A0-87DA-DCA86641596C}"/>
              </a:ext>
            </a:extLst>
          </p:cNvPr>
          <p:cNvSpPr>
            <a:spLocks noGrp="1"/>
          </p:cNvSpPr>
          <p:nvPr>
            <p:ph idx="1"/>
          </p:nvPr>
        </p:nvSpPr>
        <p:spPr>
          <a:xfrm>
            <a:off x="1066800" y="548640"/>
            <a:ext cx="10287000" cy="6309360"/>
          </a:xfrm>
        </p:spPr>
        <p:txBody>
          <a:bodyPr>
            <a:normAutofit/>
          </a:bodyPr>
          <a:lstStyle/>
          <a:p>
            <a:pPr marL="0" indent="0">
              <a:buNone/>
            </a:pPr>
            <a:r>
              <a:rPr lang="en-US" sz="2000"/>
              <a:t>Berry, M., and Kogan, J. (2010): Text Mining. Applications and Theory, John Wiley &amp; Sons, Inc.</a:t>
            </a:r>
          </a:p>
          <a:p>
            <a:pPr marL="0" indent="0">
              <a:buNone/>
            </a:pPr>
            <a:r>
              <a:rPr lang="en-US" sz="2000"/>
              <a:t>Kearney, M., Heiss, A., and Briatte, F. (2020): rtweet. Collecting Twitter Data, R package version 0.7.0, URL: https://CRAN.R-project.org/package=rtweet </a:t>
            </a:r>
          </a:p>
          <a:p>
            <a:pPr marL="0" indent="0">
              <a:buNone/>
            </a:pPr>
            <a:r>
              <a:rPr lang="en-US" sz="2000"/>
              <a:t>Miner, G., Elder IV, J., Fast, A., Hill, T., Nisbet, R. and Delen, D. (2012): Practical Text Mining and Statistical Analysis for Non-Structured Text Data Applications, Academic Press. </a:t>
            </a:r>
          </a:p>
          <a:p>
            <a:pPr marL="0" indent="0">
              <a:buNone/>
            </a:pPr>
            <a:r>
              <a:rPr lang="en-US" sz="2000"/>
              <a:t>Munzert, S., Rubba, C., Meißner, P., and Nyhuis, D. (2015): Automated Data Collection with R : A Practical Guide to Web Scraping and Text Mining, John Wiley &amp; Sons, Inc.</a:t>
            </a:r>
          </a:p>
          <a:p>
            <a:pPr marL="0" indent="0">
              <a:buNone/>
            </a:pPr>
            <a:r>
              <a:rPr lang="en-US" sz="2000"/>
              <a:t>Silge, J. (2017): Text Mining with R. A Tidy Approach, O’Reilly.</a:t>
            </a:r>
          </a:p>
          <a:p>
            <a:pPr marL="0" indent="0">
              <a:buNone/>
            </a:pPr>
            <a:r>
              <a:rPr lang="en-US" sz="2000"/>
              <a:t>Wickham, H (2019): stringr. Simple, Consistent Wrappers for Common String Operations, R package version 1.4.0, URL: https://CRAN.R-project.org/package=stringr</a:t>
            </a:r>
          </a:p>
          <a:p>
            <a:pPr marL="0" indent="0">
              <a:buNone/>
            </a:pPr>
            <a:r>
              <a:rPr lang="en-US" sz="2000"/>
              <a:t>Wickham, H (2021): rvest. Easily Harvest (Scrape) Web Pages, R package version 1.0.0, URL: https://CRAN.R-project.org/package=rvest</a:t>
            </a:r>
          </a:p>
          <a:p>
            <a:pPr marL="0" indent="0">
              <a:buNone/>
            </a:pPr>
            <a:endParaRPr lang="en-US" sz="2000"/>
          </a:p>
          <a:p>
            <a:pPr marL="0" indent="0">
              <a:buNone/>
            </a:pPr>
            <a:endParaRPr lang="en-US" sz="2000"/>
          </a:p>
          <a:p>
            <a:pPr marL="0" indent="0">
              <a:buNone/>
            </a:pPr>
            <a:endParaRPr lang="en-US" sz="2000"/>
          </a:p>
        </p:txBody>
      </p:sp>
      <p:sp>
        <p:nvSpPr>
          <p:cNvPr id="4" name="Slide Number Placeholder 3">
            <a:extLst>
              <a:ext uri="{FF2B5EF4-FFF2-40B4-BE49-F238E27FC236}">
                <a16:creationId xmlns:a16="http://schemas.microsoft.com/office/drawing/2014/main" id="{50955CD9-AF86-42B8-87B9-3C611402B212}"/>
              </a:ext>
            </a:extLst>
          </p:cNvPr>
          <p:cNvSpPr>
            <a:spLocks noGrp="1"/>
          </p:cNvSpPr>
          <p:nvPr>
            <p:ph type="sldNum" sz="quarter" idx="12"/>
          </p:nvPr>
        </p:nvSpPr>
        <p:spPr/>
        <p:txBody>
          <a:bodyPr/>
          <a:lstStyle/>
          <a:p>
            <a:fld id="{C9E0B00B-E6DF-4183-A694-3DE28BEFB357}" type="slidenum">
              <a:rPr lang="en-US" smtClean="0"/>
              <a:t>39</a:t>
            </a:fld>
            <a:endParaRPr lang="en-US"/>
          </a:p>
        </p:txBody>
      </p:sp>
    </p:spTree>
    <p:extLst>
      <p:ext uri="{BB962C8B-B14F-4D97-AF65-F5344CB8AC3E}">
        <p14:creationId xmlns:p14="http://schemas.microsoft.com/office/powerpoint/2010/main" val="213085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419223" y="3054388"/>
            <a:ext cx="4165705" cy="3242088"/>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6015084" y="4665320"/>
            <a:ext cx="4319541" cy="1631156"/>
          </a:xfrm>
          <a:prstGeom prst="rect">
            <a:avLst/>
          </a:prstGeom>
          <a:ln>
            <a:noFill/>
          </a:ln>
          <a:effectLst>
            <a:outerShdw blurRad="190500" algn="tl" rotWithShape="0">
              <a:srgbClr val="000000">
                <a:alpha val="70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6271822"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Words>
  <Application>Microsoft Office PowerPoint</Application>
  <PresentationFormat>Widescreen</PresentationFormat>
  <Paragraphs>411</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II-1: Scraping, Text Normalization &amp; Static Feature Extraction</vt:lpstr>
      <vt:lpstr>Outline</vt:lpstr>
      <vt:lpstr>Part II-1: Scraping, Text Normalization &amp; Static Feature Extraction</vt:lpstr>
      <vt:lpstr>Scraping  Idea</vt:lpstr>
      <vt:lpstr>Scraping  Learning to Scrape</vt:lpstr>
      <vt:lpstr>Scraping  Steps</vt:lpstr>
      <vt:lpstr>Scraping  Example</vt:lpstr>
      <vt:lpstr>Scraping  Example</vt:lpstr>
      <vt:lpstr>Scraping  Example</vt:lpstr>
      <vt:lpstr>Scraping  Twitter Data</vt:lpstr>
      <vt:lpstr>Scraping  Twitter Data – Limitations </vt:lpstr>
      <vt:lpstr>Scraping  Twitter Data – Example </vt:lpstr>
      <vt:lpstr>Scraping  Twitter Data</vt:lpstr>
      <vt:lpstr>Scraping  Twitter Data</vt:lpstr>
      <vt:lpstr>Scraping  Exercise</vt:lpstr>
      <vt:lpstr>Part II-1: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Text Normalization  Regular Expressions</vt:lpstr>
      <vt:lpstr>Text Normalization  Exercise</vt:lpstr>
      <vt:lpstr>Text Normalization  Stemming</vt:lpstr>
      <vt:lpstr>Text Normalization  Lemmatization</vt:lpstr>
      <vt:lpstr>Part II-1: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II-1: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354</cp:revision>
  <dcterms:created xsi:type="dcterms:W3CDTF">2021-03-26T15:02:43Z</dcterms:created>
  <dcterms:modified xsi:type="dcterms:W3CDTF">2021-04-27T15:56:35Z</dcterms:modified>
</cp:coreProperties>
</file>