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54" r:id="rId10"/>
    <p:sldId id="355" r:id="rId11"/>
    <p:sldId id="343" r:id="rId12"/>
    <p:sldId id="347" r:id="rId13"/>
    <p:sldId id="328" r:id="rId14"/>
    <p:sldId id="345" r:id="rId15"/>
    <p:sldId id="344" r:id="rId16"/>
    <p:sldId id="346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Approaches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Task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842F89-D227-4815-B644-6CE8C6ED301F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Eisenstein, J. (2019): Introduction to Natural Language Processing, MIT Press.</a:t>
            </a:r>
          </a:p>
          <a:p>
            <a:pPr marL="0" indent="0">
              <a:buNone/>
            </a:pPr>
            <a:r>
              <a:rPr lang="en-US" sz="2000"/>
              <a:t>Liddy, E.D. (2001): Natural Language Processing, </a:t>
            </a:r>
            <a:r>
              <a:rPr lang="en-US" sz="2000" i="1"/>
              <a:t>in</a:t>
            </a:r>
            <a:r>
              <a:rPr lang="en-US" sz="2000"/>
              <a:t>: Encyclopedia of Library and Information Science, 2</a:t>
            </a:r>
            <a:r>
              <a:rPr lang="en-US" sz="2000" baseline="30000"/>
              <a:t>nd</a:t>
            </a:r>
            <a:r>
              <a:rPr lang="en-US" sz="2000"/>
              <a:t> ed., NY. Marcel Decker, Inc.</a:t>
            </a:r>
          </a:p>
          <a:p>
            <a:pPr marL="0" indent="0">
              <a:buNone/>
            </a:pPr>
            <a:r>
              <a:rPr lang="en-US" sz="2000"/>
              <a:t>Nadkarni, P. M., Ohno-Machado, L., and Chapman W. (2011): Natural Language Processing: An Introduction. </a:t>
            </a:r>
            <a:r>
              <a:rPr lang="en-US" sz="2000" i="1"/>
              <a:t>Journal of the American Medical Informatics Association</a:t>
            </a:r>
            <a:r>
              <a:rPr lang="en-US" sz="2000"/>
              <a:t> </a:t>
            </a:r>
            <a:r>
              <a:rPr lang="en-US" sz="2000" i="1"/>
              <a:t>18(5)</a:t>
            </a:r>
            <a:r>
              <a:rPr lang="en-US" sz="2000"/>
              <a:t>, 544–551, https://doi.org/10.1136/amiajnl-2011-000464. 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Methods.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r>
              <a:rPr lang="en-US" sz="2000"/>
              <a:t>Benoit, K., Watanabe, K., Wang, H., Nulty, P., Obeng, A., Müller, S., and Matsuo, A. (2018): quanteda: An R package for the Quantitative Analysis of Textual Data. </a:t>
            </a:r>
            <a:r>
              <a:rPr lang="en-US" sz="2000" i="1"/>
              <a:t>Journal of Open Source Software</a:t>
            </a:r>
            <a:r>
              <a:rPr lang="en-US" sz="2000"/>
              <a:t> </a:t>
            </a:r>
            <a:r>
              <a:rPr lang="en-US" sz="2000" i="1"/>
              <a:t>3(30)</a:t>
            </a:r>
            <a:r>
              <a:rPr lang="en-US" sz="2000"/>
              <a:t>, 774,  https://doi.org/10.21105/joss.00774.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mlr3 Universe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the </a:t>
            </a:r>
            <a:r>
              <a:rPr lang="en-US" b="1"/>
              <a:t>term frequency vector </a:t>
            </a:r>
            <a:r>
              <a:rPr lang="en-US"/>
              <a:t>(occurrence of all the distinct words that are present in the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7443131-1CA9-405F-8B23-66FD98AB3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8" y="1990724"/>
                <a:ext cx="10086977" cy="4867275"/>
              </a:xfrm>
            </p:spPr>
            <p:txBody>
              <a:bodyPr>
                <a:normAutofit/>
              </a:bodyPr>
              <a:lstStyle/>
              <a:p>
                <a:r>
                  <a:rPr lang="de-DE"/>
                  <a:t>Idea of embeddings</a:t>
                </a:r>
                <a:r>
                  <a:rPr lang="de-DE" b="1"/>
                  <a:t>: </a:t>
                </a:r>
                <a:r>
                  <a:rPr lang="en-GB"/>
                  <a:t>model the </a:t>
                </a:r>
                <a:r>
                  <a:rPr lang="en-GB" b="1"/>
                  <a:t>semantic</a:t>
                </a:r>
                <a:r>
                  <a:rPr lang="en-GB"/>
                  <a:t> importance of a word in a numeric form </a:t>
                </a:r>
              </a:p>
              <a:p>
                <a:r>
                  <a:rPr lang="en-GB"/>
                  <a:t>Unsupervised learning approach</a:t>
                </a:r>
              </a:p>
              <a:p>
                <a:r>
                  <a:rPr lang="en-GB" b="1"/>
                  <a:t>Dimensionality reduction</a:t>
                </a:r>
                <a:endParaRPr lang="en-GB" b="1" dirty="0"/>
              </a:p>
              <a:p>
                <a:pPr lvl="1"/>
                <a:r>
                  <a:rPr lang="en-US" dirty="0"/>
                  <a:t>Make use of the co-occurrence matrix </a:t>
                </a:r>
              </a:p>
              <a:p>
                <a:pPr lvl="1"/>
                <a:r>
                  <a:rPr lang="en-US" dirty="0"/>
                  <a:t>Learned </a:t>
                </a:r>
                <a:r>
                  <a:rPr lang="en-US" b="1" dirty="0"/>
                  <a:t>representations</a:t>
                </a:r>
                <a:r>
                  <a:rPr lang="en-US" dirty="0"/>
                  <a:t> for words</a:t>
                </a:r>
                <a:r>
                  <a:rPr lang="en-US"/>
                  <a:t>: </a:t>
                </a:r>
                <a:br>
                  <a:rPr lang="en-US"/>
                </a:br>
                <a:r>
                  <a:rPr lang="en-US"/>
                  <a:t>same </a:t>
                </a:r>
                <a:r>
                  <a:rPr lang="en-US" dirty="0"/>
                  <a:t>meaning = similar representation in the </a:t>
                </a:r>
                <a:r>
                  <a:rPr lang="en-US"/>
                  <a:t>vector space</a:t>
                </a:r>
                <a:endParaRPr lang="en-US" dirty="0"/>
              </a:p>
              <a:p>
                <a:r>
                  <a:rPr lang="en-GB"/>
                  <a:t>Enable </a:t>
                </a:r>
                <a:r>
                  <a:rPr lang="en-GB" dirty="0"/>
                  <a:t>performing mathematical operations on it: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7443131-1CA9-405F-8B23-66FD98AB3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8" y="1990724"/>
                <a:ext cx="10086977" cy="4867275"/>
              </a:xfrm>
              <a:blipFill>
                <a:blip r:embed="rId3"/>
                <a:stretch>
                  <a:fillRect l="-1088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AD4D4-0ED2-43E7-B258-8F3069EB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4248"/>
            <a:ext cx="6970776" cy="4317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404098" y="5681816"/>
            <a:ext cx="2949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/>
              <a:t>https://www.shanelynn.ie/get-busy-with-word-embeddings-introduction/</a:t>
            </a:r>
          </a:p>
        </p:txBody>
      </p:sp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226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Idea</vt:lpstr>
      <vt:lpstr>Part II-3: Sentiment Analysis</vt:lpstr>
      <vt:lpstr>Feature Collection  Task Structure</vt:lpstr>
      <vt:lpstr>Feature Collection  Task Structure</vt:lpstr>
      <vt:lpstr>Part II-3: Sentiment Analysis</vt:lpstr>
      <vt:lpstr>Part II-3: Sentiment Analysis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468</cp:revision>
  <dcterms:created xsi:type="dcterms:W3CDTF">2021-03-26T15:02:43Z</dcterms:created>
  <dcterms:modified xsi:type="dcterms:W3CDTF">2021-04-27T15:56:34Z</dcterms:modified>
</cp:coreProperties>
</file>