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03" r:id="rId2"/>
    <p:sldId id="275" r:id="rId3"/>
    <p:sldId id="271" r:id="rId4"/>
    <p:sldId id="280" r:id="rId5"/>
    <p:sldId id="282" r:id="rId6"/>
    <p:sldId id="300" r:id="rId7"/>
    <p:sldId id="284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5" r:id="rId20"/>
    <p:sldId id="340" r:id="rId21"/>
    <p:sldId id="324" r:id="rId22"/>
    <p:sldId id="326" r:id="rId23"/>
    <p:sldId id="327" r:id="rId24"/>
    <p:sldId id="328" r:id="rId25"/>
    <p:sldId id="329" r:id="rId26"/>
    <p:sldId id="330" r:id="rId27"/>
    <p:sldId id="341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FFFF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03" autoAdjust="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B87F2-13FD-4A24-9F19-39B31C60B53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1429-B750-4047-B563-2878417A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kurz dazu sagen, dass wir hier keine tiefe theoretische </a:t>
            </a:r>
            <a:r>
              <a:rPr lang="de-DE" err="1"/>
              <a:t>einführung</a:t>
            </a:r>
            <a:r>
              <a:rPr lang="de-DE"/>
              <a:t> machen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0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6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01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01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87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36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03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47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24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15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25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über diese </a:t>
            </a:r>
            <a:r>
              <a:rPr lang="de-DE" err="1"/>
              <a:t>aspekte</a:t>
            </a:r>
            <a:r>
              <a:rPr lang="de-DE"/>
              <a:t> (in kursiv) sprechen wir im folgenden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00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357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97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51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34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82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811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852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030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552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73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bildquelle: https://www.lifewire.com/what-is-binary-and-how-does-it-work-4692749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438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19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8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9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81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60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10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23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11BA-6AD9-41A7-B7A2-456C8523519C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4441-C196-4BB0-93EE-AF22360207AB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1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282B-C3CE-4F56-8DD1-5349F982F1D2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3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6D6A-786F-4E85-AF3B-385015383ABA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6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EB0-9C80-4A34-A5C7-72D52D52FC7D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3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67AD-C299-471B-ABA1-D0EA94C7EDCF}" type="datetime1">
              <a:rPr lang="en-US" smtClean="0"/>
              <a:t>4/26/2021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DBC7-10F8-46A1-8CE1-DBB0A6F0EF3E}" type="datetime1">
              <a:rPr lang="en-US" smtClean="0"/>
              <a:t>4/26/2021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4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ED80-8DDA-43A7-A78F-B0542D691D0E}" type="datetime1">
              <a:rPr lang="en-US" smtClean="0"/>
              <a:t>4/26/2021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0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27E6-45BA-40D2-98F2-BE4FFF095577}" type="datetime1">
              <a:rPr lang="en-US" smtClean="0"/>
              <a:t>4/26/2021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3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14C-22EA-4B1A-A45B-ED6465C7BB4E}" type="datetime1">
              <a:rPr lang="en-US" smtClean="0"/>
              <a:t>4/26/2021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8903-38BE-4FD8-98FC-E4EF771B2D8C}" type="datetime1">
              <a:rPr lang="en-US" smtClean="0"/>
              <a:t>4/26/2021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9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AC8C7-9CA9-4E83-8CE3-AD3BE4150B39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8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microsoft.com/office/2007/relationships/hdphoto" Target="../media/hdphoto4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3.wdp"/><Relationship Id="rId4" Type="http://schemas.openxmlformats.org/officeDocument/2006/relationships/image" Target="../media/image14.png"/><Relationship Id="rId9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ndestag.de/abgeordnet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5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5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s.quanteda.io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2FBA02-029D-4A54-8CD7-9868A31BE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06637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AD36-2C74-4310-9046-1C082340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20E683A-1C38-4815-B7A2-BD0EE45D88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89706" l="1481" r="95062">
                        <a14:foregroundMark x1="83951" y1="52941" x2="71111" y2="68627"/>
                        <a14:foregroundMark x1="78765" y1="27451" x2="86173" y2="60784"/>
                        <a14:foregroundMark x1="86173" y1="60784" x2="83951" y2="41176"/>
                        <a14:foregroundMark x1="89136" y1="22549" x2="90370" y2="33824"/>
                        <a14:foregroundMark x1="83951" y1="23529" x2="92099" y2="38235"/>
                        <a14:foregroundMark x1="95062" y1="26471" x2="95062" y2="26471"/>
                        <a14:foregroundMark x1="93827" y1="38725" x2="93827" y2="38725"/>
                        <a14:foregroundMark x1="94568" y1="21078" x2="94568" y2="21078"/>
                        <a14:foregroundMark x1="92346" y1="38235" x2="93580" y2="36765"/>
                        <a14:foregroundMark x1="92346" y1="36765" x2="93086" y2="38235"/>
                        <a14:foregroundMark x1="47654" y1="47059" x2="47654" y2="47059"/>
                        <a14:foregroundMark x1="47654" y1="38725" x2="47654" y2="28431"/>
                        <a14:foregroundMark x1="1481" y1="56863" x2="2963" y2="33333"/>
                        <a14:foregroundMark x1="9136" y1="31373" x2="10123" y2="42647"/>
                        <a14:foregroundMark x1="28395" y1="47549" x2="28889" y2="55392"/>
                        <a14:backgroundMark x1="69383" y1="9804" x2="54321" y2="4902"/>
                        <a14:backgroundMark x1="54321" y1="4902" x2="55802" y2="9314"/>
                        <a14:backgroundMark x1="93528" y1="37546" x2="94568" y2="38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91" y="3761374"/>
            <a:ext cx="2288218" cy="11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3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Computational Techniques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287001" cy="4867275"/>
          </a:xfrm>
        </p:spPr>
        <p:txBody>
          <a:bodyPr>
            <a:normAutofit/>
          </a:bodyPr>
          <a:lstStyle/>
          <a:p>
            <a:r>
              <a:rPr lang="en-US"/>
              <a:t>Available techniques largely depending on the task to solve</a:t>
            </a:r>
          </a:p>
          <a:p>
            <a:pPr lvl="1"/>
            <a:r>
              <a:rPr lang="en-US"/>
              <a:t>Standard </a:t>
            </a:r>
            <a:r>
              <a:rPr lang="en-US" b="1"/>
              <a:t>machine learning </a:t>
            </a:r>
            <a:r>
              <a:rPr lang="en-US"/>
              <a:t>techniques for classification tasks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E.g., sentiment analysis</a:t>
            </a:r>
            <a:endParaRPr lang="en-US"/>
          </a:p>
          <a:p>
            <a:pPr lvl="1"/>
            <a:r>
              <a:rPr lang="en-US" b="1"/>
              <a:t>Generative models </a:t>
            </a:r>
            <a:r>
              <a:rPr lang="en-US"/>
              <a:t>for unsupervised tasks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E.g., topic modeling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Deep learning</a:t>
            </a:r>
            <a:r>
              <a:rPr lang="en-US">
                <a:sym typeface="Symbol" panose="05050102010706020507" pitchFamily="18" charset="2"/>
              </a:rPr>
              <a:t> models for various tasks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 E.g., translation with RNN</a:t>
            </a: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en-US">
                <a:sym typeface="Symbol" panose="05050102010706020507" pitchFamily="18" charset="2"/>
              </a:rPr>
              <a:t>State of the art: </a:t>
            </a:r>
            <a:r>
              <a:rPr lang="en-US" b="1">
                <a:sym typeface="Symbol" panose="05050102010706020507" pitchFamily="18" charset="2"/>
              </a:rPr>
              <a:t>transformer models </a:t>
            </a:r>
            <a:r>
              <a:rPr lang="en-US">
                <a:sym typeface="Symbol" panose="05050102010706020507" pitchFamily="18" charset="2"/>
              </a:rPr>
              <a:t>(BERT, GPT-3)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Idea: teach them as much as possible about the language as a whole 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(pre-training) and fine-tune to specific tasks </a:t>
            </a:r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11" name="Graphic 10" descr="Magnifying glass with solid fill">
            <a:extLst>
              <a:ext uri="{FF2B5EF4-FFF2-40B4-BE49-F238E27FC236}">
                <a16:creationId xmlns:a16="http://schemas.microsoft.com/office/drawing/2014/main" id="{174262ED-D89A-4942-BE76-15FB42C05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9865" y="2470265"/>
            <a:ext cx="478971" cy="478971"/>
          </a:xfrm>
          <a:prstGeom prst="rect">
            <a:avLst/>
          </a:prstGeom>
        </p:spPr>
      </p:pic>
      <p:pic>
        <p:nvPicPr>
          <p:cNvPr id="12" name="Graphic 11" descr="Magnifying glass with solid fill">
            <a:extLst>
              <a:ext uri="{FF2B5EF4-FFF2-40B4-BE49-F238E27FC236}">
                <a16:creationId xmlns:a16="http://schemas.microsoft.com/office/drawing/2014/main" id="{B2B584DD-3266-4DBF-A22E-465D05A1A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1618" y="3189514"/>
            <a:ext cx="478971" cy="478971"/>
          </a:xfrm>
          <a:prstGeom prst="rect">
            <a:avLst/>
          </a:prstGeom>
        </p:spPr>
      </p:pic>
      <p:pic>
        <p:nvPicPr>
          <p:cNvPr id="13" name="Graphic 12" descr="Magnifying glass with solid fill">
            <a:extLst>
              <a:ext uri="{FF2B5EF4-FFF2-40B4-BE49-F238E27FC236}">
                <a16:creationId xmlns:a16="http://schemas.microsoft.com/office/drawing/2014/main" id="{E6A04A2F-C755-45AB-ADA2-7BCFF5726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74828" y="5487876"/>
            <a:ext cx="478971" cy="47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46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Challenges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287001" cy="4867275"/>
          </a:xfrm>
        </p:spPr>
        <p:txBody>
          <a:bodyPr>
            <a:normAutofit/>
          </a:bodyPr>
          <a:lstStyle/>
          <a:p>
            <a:r>
              <a:rPr lang="en-US"/>
              <a:t>Variety of languages</a:t>
            </a:r>
          </a:p>
          <a:p>
            <a:pPr lvl="1"/>
            <a:r>
              <a:rPr lang="en-US"/>
              <a:t>Around 7,000 living tongues</a:t>
            </a:r>
          </a:p>
          <a:p>
            <a:pPr lvl="1"/>
            <a:r>
              <a:rPr lang="en-US"/>
              <a:t>Many low-resource languages</a:t>
            </a:r>
          </a:p>
          <a:p>
            <a:pPr lvl="1"/>
            <a:r>
              <a:rPr lang="en-US"/>
              <a:t>Large differences in grammatical structure, alphabet, scripting systems</a:t>
            </a:r>
          </a:p>
          <a:p>
            <a:r>
              <a:rPr lang="en-US"/>
              <a:t>Irregularities</a:t>
            </a:r>
          </a:p>
          <a:p>
            <a:pPr lvl="1"/>
            <a:r>
              <a:rPr lang="en-US"/>
              <a:t>Synonyms</a:t>
            </a:r>
          </a:p>
          <a:p>
            <a:pPr lvl="1"/>
            <a:r>
              <a:rPr lang="en-US"/>
              <a:t>Homonyms</a:t>
            </a:r>
          </a:p>
          <a:p>
            <a:pPr lvl="1"/>
            <a:r>
              <a:rPr lang="en-US"/>
              <a:t>Genera</a:t>
            </a:r>
          </a:p>
          <a:p>
            <a:pPr lvl="1"/>
            <a:r>
              <a:rPr lang="en-US"/>
              <a:t>Cases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C9F5E8D-7677-49EA-B9FF-828F4AC0B196}"/>
              </a:ext>
            </a:extLst>
          </p:cNvPr>
          <p:cNvSpPr/>
          <p:nvPr/>
        </p:nvSpPr>
        <p:spPr>
          <a:xfrm>
            <a:off x="3752850" y="5851975"/>
            <a:ext cx="54673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i="1">
                <a:solidFill>
                  <a:schemeClr val="tx1"/>
                </a:solidFill>
              </a:rPr>
              <a:t>„das Wachstum“ vs „der Reichtum“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BEA7E5AC-C9E3-40FB-862F-20BFA7678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6199" y="4802637"/>
            <a:ext cx="1049337" cy="10493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36AD10-00B1-43A6-B131-994C484680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59952" y="5632404"/>
            <a:ext cx="720496" cy="66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02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Challenges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5743577" cy="4867275"/>
          </a:xfrm>
        </p:spPr>
        <p:txBody>
          <a:bodyPr>
            <a:normAutofit/>
          </a:bodyPr>
          <a:lstStyle/>
          <a:p>
            <a:r>
              <a:rPr lang="en-US"/>
              <a:t>Contextual dependencies</a:t>
            </a:r>
          </a:p>
          <a:p>
            <a:pPr lvl="1"/>
            <a:r>
              <a:rPr lang="en-US"/>
              <a:t>Ambiguities</a:t>
            </a:r>
          </a:p>
          <a:p>
            <a:pPr lvl="1"/>
            <a:r>
              <a:rPr lang="en-US"/>
              <a:t>Domain-specific vocabulary</a:t>
            </a:r>
          </a:p>
          <a:p>
            <a:pPr lvl="1"/>
            <a:r>
              <a:rPr lang="en-US"/>
              <a:t>Varying formality</a:t>
            </a:r>
          </a:p>
          <a:p>
            <a:r>
              <a:rPr lang="en-US"/>
              <a:t>Complex constructs</a:t>
            </a:r>
          </a:p>
          <a:p>
            <a:pPr lvl="1"/>
            <a:r>
              <a:rPr lang="en-US"/>
              <a:t>Humor</a:t>
            </a:r>
          </a:p>
          <a:p>
            <a:pPr lvl="1"/>
            <a:r>
              <a:rPr lang="en-US"/>
              <a:t>Irony</a:t>
            </a:r>
          </a:p>
          <a:p>
            <a:pPr lvl="1"/>
            <a:r>
              <a:rPr lang="en-US"/>
              <a:t>Sarcasm</a:t>
            </a:r>
          </a:p>
          <a:p>
            <a:pPr lvl="1"/>
            <a:r>
              <a:rPr lang="en-US"/>
              <a:t>Colloquialisms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B24BD7-7318-4BFD-B6D2-4BC63A931A5D}"/>
              </a:ext>
            </a:extLst>
          </p:cNvPr>
          <p:cNvSpPr txBox="1">
            <a:spLocks/>
          </p:cNvSpPr>
          <p:nvPr/>
        </p:nvSpPr>
        <p:spPr>
          <a:xfrm>
            <a:off x="6096001" y="1990725"/>
            <a:ext cx="5743577" cy="4867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Individual expression</a:t>
            </a:r>
          </a:p>
          <a:p>
            <a:pPr lvl="1"/>
            <a:r>
              <a:rPr lang="en-US"/>
              <a:t>Style</a:t>
            </a:r>
          </a:p>
          <a:p>
            <a:pPr lvl="1"/>
            <a:r>
              <a:rPr lang="en-US"/>
              <a:t>Emotion</a:t>
            </a:r>
          </a:p>
          <a:p>
            <a:r>
              <a:rPr lang="en-US"/>
              <a:t>Errors</a:t>
            </a:r>
          </a:p>
          <a:p>
            <a:pPr lvl="1"/>
            <a:r>
              <a:rPr lang="en-US"/>
              <a:t>Transcription/translation errors</a:t>
            </a:r>
          </a:p>
          <a:p>
            <a:pPr lvl="1"/>
            <a:r>
              <a:rPr lang="en-US"/>
              <a:t>Misspelling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9A26F5-1A7F-4D23-B63B-89FC2EA211A1}"/>
              </a:ext>
            </a:extLst>
          </p:cNvPr>
          <p:cNvSpPr txBox="1"/>
          <p:nvPr/>
        </p:nvSpPr>
        <p:spPr>
          <a:xfrm>
            <a:off x="6810375" y="5220027"/>
            <a:ext cx="423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/>
              <a:t>Evaluation of NLP tasks</a:t>
            </a:r>
            <a:endParaRPr lang="en-US" sz="2800" b="1"/>
          </a:p>
        </p:txBody>
      </p:sp>
      <p:pic>
        <p:nvPicPr>
          <p:cNvPr id="13" name="Graphic 12" descr="Add with solid fill">
            <a:extLst>
              <a:ext uri="{FF2B5EF4-FFF2-40B4-BE49-F238E27FC236}">
                <a16:creationId xmlns:a16="http://schemas.microsoft.com/office/drawing/2014/main" id="{828F42E1-BE65-4417-8AB9-EB3A41CB4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5105399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49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Applications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227568-FC74-45CA-8EEF-661B8C736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526" y="2019506"/>
            <a:ext cx="4933950" cy="1838739"/>
          </a:xfrm>
          <a:prstGeom prst="rect">
            <a:avLst/>
          </a:prstGeom>
          <a:ln w="38100"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FEC4CC-9F45-45B0-9339-239602848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6800" y="2004437"/>
            <a:ext cx="2038350" cy="41759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28DEB5-CAEA-4D0B-80D9-7946C3D18E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38526" y="4204759"/>
            <a:ext cx="7915274" cy="19756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1005721-A2AA-4C07-AF98-648197BE63E2}"/>
              </a:ext>
            </a:extLst>
          </p:cNvPr>
          <p:cNvSpPr txBox="1"/>
          <p:nvPr/>
        </p:nvSpPr>
        <p:spPr>
          <a:xfrm>
            <a:off x="9482138" y="3495675"/>
            <a:ext cx="1871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/>
              <a:t>ad, unpaid</a:t>
            </a:r>
            <a:endParaRPr lang="en-US" sz="2800" b="1"/>
          </a:p>
        </p:txBody>
      </p:sp>
      <p:pic>
        <p:nvPicPr>
          <p:cNvPr id="18" name="Graphic 17" descr="Dim (Medium Sun) with solid fill">
            <a:extLst>
              <a:ext uri="{FF2B5EF4-FFF2-40B4-BE49-F238E27FC236}">
                <a16:creationId xmlns:a16="http://schemas.microsoft.com/office/drawing/2014/main" id="{F68E508B-D9B5-46A4-A6F0-E91B78BD9DD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08836" y="3511598"/>
            <a:ext cx="346603" cy="34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43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7750" y="1990724"/>
            <a:ext cx="1029970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7748" y="4876799"/>
            <a:ext cx="1029970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Data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21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Generation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All data generated by </a:t>
            </a:r>
            <a:r>
              <a:rPr lang="en-US" b="1"/>
              <a:t>scraping</a:t>
            </a:r>
            <a:r>
              <a:rPr lang="en-US"/>
              <a:t> the web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  <a:p>
            <a:r>
              <a:rPr lang="en-US"/>
              <a:t>Various sources:</a:t>
            </a:r>
          </a:p>
          <a:p>
            <a:pPr lvl="1"/>
            <a:r>
              <a:rPr lang="en-US">
                <a:hlinkClick r:id="rId3"/>
              </a:rPr>
              <a:t>https://www.bundestag.de/abgeordnete</a:t>
            </a:r>
            <a:endParaRPr lang="en-US"/>
          </a:p>
          <a:p>
            <a:pPr lvl="1"/>
            <a:r>
              <a:rPr lang="en-US"/>
              <a:t>Individual party websites</a:t>
            </a:r>
          </a:p>
          <a:p>
            <a:pPr lvl="1"/>
            <a:r>
              <a:rPr lang="en-US"/>
              <a:t>Twitter API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2D8802D-E734-4B21-853F-0FE44E56BF1B}"/>
              </a:ext>
            </a:extLst>
          </p:cNvPr>
          <p:cNvSpPr/>
          <p:nvPr/>
        </p:nvSpPr>
        <p:spPr>
          <a:xfrm>
            <a:off x="5353050" y="2736849"/>
            <a:ext cx="6515101" cy="941388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scraping is legal so long as it does not involve breaking security barriers explicitly in place to guard against such automatic data extraction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2ACE556E-4908-4CD0-BB94-02B2603C3E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3771899" y="2480470"/>
            <a:ext cx="1028699" cy="119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38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16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Structure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Required information (on MP level)</a:t>
            </a:r>
          </a:p>
          <a:p>
            <a:pPr lvl="1"/>
            <a:r>
              <a:rPr lang="en-US"/>
              <a:t>Name</a:t>
            </a:r>
          </a:p>
          <a:p>
            <a:pPr lvl="1"/>
            <a:r>
              <a:rPr lang="en-US"/>
              <a:t>Party</a:t>
            </a:r>
          </a:p>
          <a:p>
            <a:pPr lvl="1"/>
            <a:r>
              <a:rPr lang="en-US"/>
              <a:t>Electoral district &amp; associated meta data</a:t>
            </a:r>
          </a:p>
          <a:p>
            <a:pPr lvl="1"/>
            <a:r>
              <a:rPr lang="en-US"/>
              <a:t>Twitter username</a:t>
            </a:r>
          </a:p>
          <a:p>
            <a:pPr lvl="1"/>
            <a:r>
              <a:rPr lang="en-US"/>
              <a:t>Posted tweets</a:t>
            </a:r>
          </a:p>
          <a:p>
            <a:pPr lvl="2"/>
            <a:r>
              <a:rPr lang="en-US"/>
              <a:t>Date</a:t>
            </a:r>
          </a:p>
          <a:p>
            <a:pPr lvl="2"/>
            <a:r>
              <a:rPr lang="en-US"/>
              <a:t>Text</a:t>
            </a:r>
          </a:p>
          <a:p>
            <a:pPr lvl="2"/>
            <a:r>
              <a:rPr lang="en-US"/>
              <a:t>Number of likes, retweets</a:t>
            </a:r>
          </a:p>
          <a:p>
            <a:pPr lvl="2"/>
            <a:r>
              <a:rPr lang="en-US"/>
              <a:t>Number of followers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92F590-B4C1-4CD0-A497-B3FEE4B2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990724"/>
            <a:ext cx="3124200" cy="21383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46BDD8-45BA-4F6A-957A-09FACD4B1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898" y="4341813"/>
            <a:ext cx="5449902" cy="140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47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Structure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77048F2B-100F-48B6-A607-04BDCF46E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299059"/>
              </p:ext>
            </p:extLst>
          </p:nvPr>
        </p:nvGraphicFramePr>
        <p:xfrm>
          <a:off x="1066799" y="1990724"/>
          <a:ext cx="10286999" cy="42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4915">
                  <a:extLst>
                    <a:ext uri="{9D8B030D-6E8A-4147-A177-3AD203B41FA5}">
                      <a16:colId xmlns:a16="http://schemas.microsoft.com/office/drawing/2014/main" val="4184305466"/>
                    </a:ext>
                  </a:extLst>
                </a:gridCol>
                <a:gridCol w="975396">
                  <a:extLst>
                    <a:ext uri="{9D8B030D-6E8A-4147-A177-3AD203B41FA5}">
                      <a16:colId xmlns:a16="http://schemas.microsoft.com/office/drawing/2014/main" val="1360365262"/>
                    </a:ext>
                  </a:extLst>
                </a:gridCol>
                <a:gridCol w="7056688">
                  <a:extLst>
                    <a:ext uri="{9D8B030D-6E8A-4147-A177-3AD203B41FA5}">
                      <a16:colId xmlns:a16="http://schemas.microsoft.com/office/drawing/2014/main" val="1649753465"/>
                    </a:ext>
                  </a:extLst>
                </a:gridCol>
              </a:tblGrid>
              <a:tr h="259488">
                <a:tc>
                  <a:txBody>
                    <a:bodyPr/>
                    <a:lstStyle/>
                    <a:p>
                      <a:r>
                        <a:rPr lang="de-DE" sz="1400" b="1"/>
                        <a:t>Variable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/>
                        <a:t>Type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/>
                        <a:t>Description</a:t>
                      </a:r>
                      <a:endParaRPr 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16913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last_name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chr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MP‘s last name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21630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first_name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chr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MP‘s first name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09240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wahlkreis_name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chr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MP‘s electoral district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663055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party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factor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MP‘s political party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779192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bundesland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factor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Federal state of MP‘s electoral district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419261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unemployment_rate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num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Unemployment rate in MP‘s electoral district during 2017 election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35668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share_pop_migration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num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Share of migrant population in MP‘s electoral district during 2017 election 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618036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username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chr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MP‘s username on Twitter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794567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followers_count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num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MP‘s number of followers on Twitter at scraping time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83149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created_at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date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Time stamp of tweet creation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17551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text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chr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Tweet text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134398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favorite_count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num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Number of likes for tweet at scraping time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11712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retweet_count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num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Number of retweets for tweet at scraping time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564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27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9D7B05-9E3E-4718-B338-33FC2878CC35}"/>
              </a:ext>
            </a:extLst>
          </p:cNvPr>
          <p:cNvSpPr/>
          <p:nvPr/>
        </p:nvSpPr>
        <p:spPr>
          <a:xfrm>
            <a:off x="2514600" y="2021568"/>
            <a:ext cx="8839200" cy="2845707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800">
                <a:solidFill>
                  <a:schemeClr val="tx1"/>
                </a:solidFill>
              </a:rPr>
              <a:t>"Merkel-Regierung geht vor Erdogan in die Knie. Auf meine Frage, ob nach Auffassung der Bundesregierung die Ermordung der Armenier 1915/16 ein „Völkermord“ war, eiert sie nur rum. Ihr sei die Position des Bundestages dazu „bekannt“. Sie selbst hat dazu keine. #erbärmlich #feige https://t.co/bkwSflCJan"</a:t>
            </a:r>
          </a:p>
        </p:txBody>
      </p:sp>
      <p:pic>
        <p:nvPicPr>
          <p:cNvPr id="7" name="Graphic 6" descr="Subtitles with solid fill">
            <a:extLst>
              <a:ext uri="{FF2B5EF4-FFF2-40B4-BE49-F238E27FC236}">
                <a16:creationId xmlns:a16="http://schemas.microsoft.com/office/drawing/2014/main" id="{34BA474F-1EBD-4863-85A1-9EF91DFE6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021568"/>
            <a:ext cx="1129164" cy="11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27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Particularities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Twitter idiosyncrasies</a:t>
            </a:r>
          </a:p>
          <a:p>
            <a:pPr lvl="1"/>
            <a:r>
              <a:rPr lang="en-US"/>
              <a:t>Extremely short texts</a:t>
            </a:r>
          </a:p>
          <a:p>
            <a:pPr lvl="1"/>
            <a:r>
              <a:rPr lang="en-US"/>
              <a:t>Often in response to recent event without explicitly naming it</a:t>
            </a:r>
          </a:p>
          <a:p>
            <a:pPr lvl="1"/>
            <a:r>
              <a:rPr lang="en-US"/>
              <a:t>Informal language with tendency to containing spelling mistakes</a:t>
            </a:r>
          </a:p>
          <a:p>
            <a:pPr lvl="1"/>
            <a:r>
              <a:rPr lang="en-US"/>
              <a:t>Special tokens: emojis, hashtags</a:t>
            </a:r>
          </a:p>
          <a:p>
            <a:r>
              <a:rPr lang="en-US"/>
              <a:t>Political context</a:t>
            </a:r>
          </a:p>
          <a:p>
            <a:pPr lvl="1"/>
            <a:r>
              <a:rPr lang="en-US"/>
              <a:t>Specific vocabulary</a:t>
            </a:r>
          </a:p>
          <a:p>
            <a:pPr lvl="1"/>
            <a:r>
              <a:rPr lang="en-US"/>
              <a:t>Sometimes rather formal after all (and few emojis)</a:t>
            </a:r>
          </a:p>
          <a:p>
            <a:pPr lvl="1"/>
            <a:r>
              <a:rPr lang="en-US"/>
              <a:t>Many solely informative tweets</a:t>
            </a:r>
          </a:p>
          <a:p>
            <a:pPr lvl="1"/>
            <a:r>
              <a:rPr lang="en-US"/>
              <a:t>Tendency toward negative sentiment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ECA25-0297-4956-8E80-2E13F0684679}"/>
              </a:ext>
            </a:extLst>
          </p:cNvPr>
          <p:cNvSpPr txBox="1"/>
          <p:nvPr/>
        </p:nvSpPr>
        <p:spPr>
          <a:xfrm>
            <a:off x="7115175" y="5625946"/>
            <a:ext cx="423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i="1"/>
              <a:t>German language</a:t>
            </a:r>
            <a:endParaRPr lang="en-US" sz="2800" i="1"/>
          </a:p>
        </p:txBody>
      </p:sp>
      <p:pic>
        <p:nvPicPr>
          <p:cNvPr id="12" name="Graphic 11" descr="Add with solid fill">
            <a:extLst>
              <a:ext uri="{FF2B5EF4-FFF2-40B4-BE49-F238E27FC236}">
                <a16:creationId xmlns:a16="http://schemas.microsoft.com/office/drawing/2014/main" id="{7190F310-00DA-4075-965E-7F767C721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1932" y="5544001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2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7274" y="552450"/>
            <a:ext cx="10296526" cy="1138238"/>
          </a:xfrm>
        </p:spPr>
        <p:txBody>
          <a:bodyPr/>
          <a:lstStyle/>
          <a:p>
            <a:r>
              <a:rPr lang="en-US" b="1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57274" y="1990725"/>
            <a:ext cx="10296525" cy="4186238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/>
              <a:t>Intro NLP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Working Data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Task at Hand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Quanteda Universe</a:t>
            </a:r>
          </a:p>
          <a:p>
            <a:pPr marL="1028700" lvl="1" indent="-571500">
              <a:buFont typeface="+mj-lt"/>
              <a:buAutoNum type="romanLcPeriod"/>
            </a:pPr>
            <a:endParaRPr lang="en-US"/>
          </a:p>
          <a:p>
            <a:pPr marL="1943100" lvl="3" indent="-571500">
              <a:buFont typeface="+mj-lt"/>
              <a:buAutoNum type="romanLcPeriod"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56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7750" y="1990724"/>
            <a:ext cx="1029970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7748" y="4876799"/>
            <a:ext cx="1029970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at Hand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39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Task  </a:t>
            </a:r>
            <a:r>
              <a:rPr lang="en-US" b="1"/>
              <a:t>Analytical Objective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D82507-D926-444C-86C0-F31042D5B27B}"/>
              </a:ext>
            </a:extLst>
          </p:cNvPr>
          <p:cNvCxnSpPr>
            <a:cxnSpLocks/>
          </p:cNvCxnSpPr>
          <p:nvPr/>
        </p:nvCxnSpPr>
        <p:spPr>
          <a:xfrm>
            <a:off x="4495801" y="1989979"/>
            <a:ext cx="0" cy="2882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776BD945-031E-4C9F-B187-8095385AF8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13"/>
          <a:stretch/>
        </p:blipFill>
        <p:spPr>
          <a:xfrm>
            <a:off x="1103376" y="4872592"/>
            <a:ext cx="784166" cy="794002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8FC2C725-38E3-4DDA-8F25-B795E3449A1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3"/>
          <a:stretch/>
        </p:blipFill>
        <p:spPr>
          <a:xfrm>
            <a:off x="1066800" y="1969929"/>
            <a:ext cx="857252" cy="86800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25FC05A-3080-4B4B-AE2C-308181982927}"/>
              </a:ext>
            </a:extLst>
          </p:cNvPr>
          <p:cNvSpPr/>
          <p:nvPr/>
        </p:nvSpPr>
        <p:spPr>
          <a:xfrm>
            <a:off x="2482949" y="4872592"/>
            <a:ext cx="8877299" cy="720000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>
                <a:solidFill>
                  <a:schemeClr val="bg1"/>
                </a:solidFill>
              </a:rPr>
              <a:t>Sentiment </a:t>
            </a:r>
            <a:r>
              <a:rPr lang="de-DE" sz="2400" b="1" i="1">
                <a:solidFill>
                  <a:schemeClr val="bg1"/>
                </a:solidFill>
              </a:rPr>
              <a:t>s </a:t>
            </a:r>
            <a:r>
              <a:rPr lang="de-DE" sz="2400" b="1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de-DE" sz="2400" b="1">
                <a:solidFill>
                  <a:schemeClr val="bg1"/>
                </a:solidFill>
              </a:rPr>
              <a:t> {positive, negative} toward topic </a:t>
            </a:r>
            <a:r>
              <a:rPr lang="de-DE" sz="2400" b="1" i="1">
                <a:solidFill>
                  <a:schemeClr val="bg1"/>
                </a:solidFill>
              </a:rPr>
              <a:t>k </a:t>
            </a:r>
            <a:r>
              <a:rPr lang="de-DE" sz="2400" b="1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de-DE" sz="2400" b="1">
                <a:solidFill>
                  <a:schemeClr val="bg1"/>
                </a:solidFill>
              </a:rPr>
              <a:t> {1, 2, ... , </a:t>
            </a:r>
            <a:r>
              <a:rPr lang="de-DE" sz="2400" b="1" i="1">
                <a:solidFill>
                  <a:schemeClr val="bg1"/>
                </a:solidFill>
              </a:rPr>
              <a:t>K</a:t>
            </a:r>
            <a:r>
              <a:rPr lang="de-DE" sz="2400" b="1">
                <a:solidFill>
                  <a:schemeClr val="bg1"/>
                </a:solidFill>
              </a:rPr>
              <a:t>} </a:t>
            </a:r>
            <a:endParaRPr lang="en-US" sz="2400" b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009861-AE34-4A89-8208-E78643BBB59B}"/>
              </a:ext>
            </a:extLst>
          </p:cNvPr>
          <p:cNvCxnSpPr>
            <a:cxnSpLocks/>
          </p:cNvCxnSpPr>
          <p:nvPr/>
        </p:nvCxnSpPr>
        <p:spPr>
          <a:xfrm>
            <a:off x="9144001" y="1989979"/>
            <a:ext cx="0" cy="2882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F437915-955F-4495-B1CA-3D934C8111A5}"/>
              </a:ext>
            </a:extLst>
          </p:cNvPr>
          <p:cNvSpPr/>
          <p:nvPr/>
        </p:nvSpPr>
        <p:spPr>
          <a:xfrm>
            <a:off x="2476500" y="1974424"/>
            <a:ext cx="8877299" cy="72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Twitter + socioeconomic data on German MPs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CD0B92-64B6-4753-8320-9FBDE34C9F4B}"/>
              </a:ext>
            </a:extLst>
          </p:cNvPr>
          <p:cNvSpPr/>
          <p:nvPr/>
        </p:nvSpPr>
        <p:spPr>
          <a:xfrm>
            <a:off x="2476499" y="2929599"/>
            <a:ext cx="8877299" cy="72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Pre-processing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8479BB-DD5F-440B-A171-951C0B165173}"/>
              </a:ext>
            </a:extLst>
          </p:cNvPr>
          <p:cNvSpPr/>
          <p:nvPr/>
        </p:nvSpPr>
        <p:spPr>
          <a:xfrm>
            <a:off x="2463902" y="3884774"/>
            <a:ext cx="4356000" cy="7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Topic extraction</a:t>
            </a:r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743095-AF71-4BB7-915E-2C0786806DF0}"/>
              </a:ext>
            </a:extLst>
          </p:cNvPr>
          <p:cNvSpPr/>
          <p:nvPr/>
        </p:nvSpPr>
        <p:spPr>
          <a:xfrm>
            <a:off x="6997798" y="3887396"/>
            <a:ext cx="4356000" cy="7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Sentiment classification</a:t>
            </a:r>
            <a:endParaRPr lang="en-US" sz="240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C54D50-6B2F-44B2-B668-D281790C218A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6819902" y="4244774"/>
            <a:ext cx="177896" cy="26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304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Task  </a:t>
            </a:r>
            <a:r>
              <a:rPr lang="en-US" b="1"/>
              <a:t>Topic Extraction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 b="1"/>
              <a:t>Topic extraction </a:t>
            </a:r>
            <a:r>
              <a:rPr lang="en-US"/>
              <a:t>aka </a:t>
            </a:r>
            <a:r>
              <a:rPr lang="en-US" b="1"/>
              <a:t>topic modeling</a:t>
            </a:r>
            <a:r>
              <a:rPr lang="en-US"/>
              <a:t>: finding latent thematic clusters within a collection of texts</a:t>
            </a:r>
          </a:p>
          <a:p>
            <a:r>
              <a:rPr lang="en-US" b="1"/>
              <a:t>Goal</a:t>
            </a:r>
            <a:r>
              <a:rPr lang="en-US"/>
              <a:t>: assign each document a topic probability vector / topic label</a:t>
            </a:r>
          </a:p>
          <a:p>
            <a:r>
              <a:rPr lang="en-US"/>
              <a:t>Used for</a:t>
            </a:r>
          </a:p>
          <a:p>
            <a:pPr lvl="1"/>
            <a:r>
              <a:rPr lang="en-US"/>
              <a:t>Information retrieval</a:t>
            </a:r>
          </a:p>
          <a:p>
            <a:pPr lvl="1"/>
            <a:r>
              <a:rPr lang="en-US"/>
              <a:t>Clustering</a:t>
            </a:r>
          </a:p>
          <a:p>
            <a:pPr lvl="1"/>
            <a:r>
              <a:rPr lang="en-US"/>
              <a:t>Supporting upstream tasks</a:t>
            </a:r>
            <a:br>
              <a:rPr lang="en-US"/>
            </a:br>
            <a:endParaRPr lang="en-US"/>
          </a:p>
          <a:p>
            <a:r>
              <a:rPr lang="en-US" b="1"/>
              <a:t>Unsupervised task</a:t>
            </a:r>
            <a:r>
              <a:rPr lang="en-US"/>
              <a:t>: both topics and their number unknown</a:t>
            </a:r>
          </a:p>
        </p:txBody>
      </p:sp>
      <p:pic>
        <p:nvPicPr>
          <p:cNvPr id="7" name="Graphic 6" descr="Hourglass Full with solid fill">
            <a:extLst>
              <a:ext uri="{FF2B5EF4-FFF2-40B4-BE49-F238E27FC236}">
                <a16:creationId xmlns:a16="http://schemas.microsoft.com/office/drawing/2014/main" id="{206848B4-393E-4A61-86C1-7B30F72BE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7797" y="873917"/>
            <a:ext cx="596128" cy="596128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1635E66-7FC8-44A5-A4EA-E10F1D54E7C6}"/>
              </a:ext>
            </a:extLst>
          </p:cNvPr>
          <p:cNvSpPr/>
          <p:nvPr/>
        </p:nvSpPr>
        <p:spPr>
          <a:xfrm>
            <a:off x="8610600" y="949731"/>
            <a:ext cx="274320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... more on this later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2C1B2B9-7316-4795-A49E-BCD45767A5D0}"/>
              </a:ext>
            </a:extLst>
          </p:cNvPr>
          <p:cNvSpPr/>
          <p:nvPr/>
        </p:nvSpPr>
        <p:spPr>
          <a:xfrm>
            <a:off x="7109670" y="4194943"/>
            <a:ext cx="424413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for instance, sentiment analysis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42A0752D-5B89-4D6E-9AE7-D5559A89B2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6229350" y="4038654"/>
            <a:ext cx="880320" cy="8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7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Task  </a:t>
            </a:r>
            <a:r>
              <a:rPr lang="en-US" b="1"/>
              <a:t>Sentiment Analysis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 b="1"/>
              <a:t>Sentiment analysis</a:t>
            </a:r>
            <a:r>
              <a:rPr lang="en-US"/>
              <a:t>: identifying and analyzing affective states</a:t>
            </a:r>
          </a:p>
          <a:p>
            <a:r>
              <a:rPr lang="en-US"/>
              <a:t>Relevant subtask: </a:t>
            </a:r>
            <a:r>
              <a:rPr lang="en-US" b="1"/>
              <a:t>polarity detection</a:t>
            </a:r>
          </a:p>
          <a:p>
            <a:r>
              <a:rPr lang="en-US" b="1"/>
              <a:t>Goal</a:t>
            </a:r>
            <a:r>
              <a:rPr lang="en-US"/>
              <a:t>: assign each document a polarity label </a:t>
            </a:r>
            <a:r>
              <a:rPr lang="de-DE" sz="2800" b="1">
                <a:sym typeface="Symbol" panose="05050102010706020507" pitchFamily="18" charset="2"/>
              </a:rPr>
              <a:t></a:t>
            </a:r>
            <a:r>
              <a:rPr lang="en-US"/>
              <a:t> {positive, negative} </a:t>
            </a:r>
          </a:p>
          <a:p>
            <a:r>
              <a:rPr lang="en-US"/>
              <a:t>Used for</a:t>
            </a:r>
          </a:p>
          <a:p>
            <a:pPr lvl="1"/>
            <a:r>
              <a:rPr lang="en-US"/>
              <a:t>Customer relationship management</a:t>
            </a:r>
          </a:p>
          <a:p>
            <a:pPr lvl="1"/>
            <a:r>
              <a:rPr lang="en-US"/>
              <a:t>Social media analysis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  <a:p>
            <a:r>
              <a:rPr lang="en-US" b="1"/>
              <a:t>Supervised task</a:t>
            </a:r>
            <a:r>
              <a:rPr lang="en-US"/>
              <a:t>: requiring labeled training data (typically)</a:t>
            </a:r>
          </a:p>
        </p:txBody>
      </p:sp>
      <p:pic>
        <p:nvPicPr>
          <p:cNvPr id="7" name="Graphic 6" descr="Hourglass Full with solid fill">
            <a:extLst>
              <a:ext uri="{FF2B5EF4-FFF2-40B4-BE49-F238E27FC236}">
                <a16:creationId xmlns:a16="http://schemas.microsoft.com/office/drawing/2014/main" id="{206848B4-393E-4A61-86C1-7B30F72BE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7797" y="873917"/>
            <a:ext cx="596128" cy="596128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1635E66-7FC8-44A5-A4EA-E10F1D54E7C6}"/>
              </a:ext>
            </a:extLst>
          </p:cNvPr>
          <p:cNvSpPr/>
          <p:nvPr/>
        </p:nvSpPr>
        <p:spPr>
          <a:xfrm>
            <a:off x="8610600" y="949731"/>
            <a:ext cx="274320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... more on this later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688AABD9-3118-4C5C-9052-A2E83BD48140}"/>
              </a:ext>
            </a:extLst>
          </p:cNvPr>
          <p:cNvSpPr/>
          <p:nvPr/>
        </p:nvSpPr>
        <p:spPr>
          <a:xfrm>
            <a:off x="5905850" y="4954585"/>
            <a:ext cx="54479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alternative, rule-based approaches exist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6" name="Graphic 15" descr="Back with solid fill">
            <a:extLst>
              <a:ext uri="{FF2B5EF4-FFF2-40B4-BE49-F238E27FC236}">
                <a16:creationId xmlns:a16="http://schemas.microsoft.com/office/drawing/2014/main" id="{8B973E6D-989A-4ED0-8733-83FE30E71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5215680" y="4819704"/>
            <a:ext cx="880320" cy="8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09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Task  </a:t>
            </a:r>
            <a:r>
              <a:rPr lang="en-US" b="1"/>
              <a:t>Topic-Specific Sentiment Analysis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I</a:t>
            </a:r>
            <a:r>
              <a:rPr lang="en-US" b="1"/>
              <a:t>dea: </a:t>
            </a:r>
            <a:r>
              <a:rPr lang="en-US"/>
              <a:t>domain- / topic-dependence of sentiment predictors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 b="1"/>
            </a:br>
            <a:r>
              <a:rPr lang="en-US">
                <a:sym typeface="Symbol" panose="05050102010706020507" pitchFamily="18" charset="2"/>
              </a:rPr>
              <a:t> C</a:t>
            </a:r>
            <a:r>
              <a:rPr lang="en-US"/>
              <a:t>ombine topic extraction (1) and sentiment analysis (2)</a:t>
            </a:r>
          </a:p>
          <a:p>
            <a:r>
              <a:rPr lang="en-US"/>
              <a:t>Implementation</a:t>
            </a:r>
          </a:p>
          <a:p>
            <a:pPr lvl="1"/>
            <a:r>
              <a:rPr lang="en-US" b="1"/>
              <a:t>R</a:t>
            </a:r>
            <a:r>
              <a:rPr lang="en-US"/>
              <a:t>: word embeddings per topic</a:t>
            </a:r>
          </a:p>
          <a:p>
            <a:pPr lvl="1"/>
            <a:r>
              <a:rPr lang="en-US" b="1"/>
              <a:t>BERT</a:t>
            </a:r>
            <a:r>
              <a:rPr lang="en-US"/>
              <a:t>: aspect-based sentiment analysis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1A21BA58-2DDA-4890-83BD-C9649E904926}"/>
              </a:ext>
            </a:extLst>
          </p:cNvPr>
          <p:cNvSpPr/>
          <p:nvPr/>
        </p:nvSpPr>
        <p:spPr>
          <a:xfrm>
            <a:off x="5939405" y="2762250"/>
            <a:ext cx="5414395" cy="902099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e.g., „Sozialleistungen“ possibly positively connotated in social security context but negatively connotated in asylum politics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DEA23B65-54E9-4822-B3F7-3F66E67D7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4848224" y="2511351"/>
            <a:ext cx="915009" cy="1152997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09E991B9-909B-4B21-A01F-609C4E4FAE85}"/>
              </a:ext>
            </a:extLst>
          </p:cNvPr>
          <p:cNvSpPr/>
          <p:nvPr/>
        </p:nvSpPr>
        <p:spPr>
          <a:xfrm>
            <a:off x="4805491" y="5851975"/>
            <a:ext cx="6548309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underlying assumption: one aspect per document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8" name="Graphic 17" descr="Back with solid fill">
            <a:extLst>
              <a:ext uri="{FF2B5EF4-FFF2-40B4-BE49-F238E27FC236}">
                <a16:creationId xmlns:a16="http://schemas.microsoft.com/office/drawing/2014/main" id="{63885273-71CB-49F4-8CDF-30B72183A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 flipV="1">
            <a:off x="7622140" y="4817972"/>
            <a:ext cx="915009" cy="115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12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Pipeline  </a:t>
            </a:r>
            <a:r>
              <a:rPr lang="en-US" b="1"/>
              <a:t>Analytical Sequence (R)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52205DE-A934-490D-8D27-258EE051A565}"/>
              </a:ext>
            </a:extLst>
          </p:cNvPr>
          <p:cNvGrpSpPr/>
          <p:nvPr/>
        </p:nvGrpSpPr>
        <p:grpSpPr>
          <a:xfrm>
            <a:off x="1089868" y="2001663"/>
            <a:ext cx="10449920" cy="724932"/>
            <a:chOff x="1089868" y="2001663"/>
            <a:chExt cx="10449920" cy="7249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AD10036-B5D0-4C9A-BD96-B3ACAEC75C73}"/>
                </a:ext>
              </a:extLst>
            </p:cNvPr>
            <p:cNvSpPr/>
            <p:nvPr/>
          </p:nvSpPr>
          <p:spPr>
            <a:xfrm>
              <a:off x="6534153" y="2006587"/>
              <a:ext cx="914400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C194CD2-1A2D-4416-92F5-9A86AD09170A}"/>
                </a:ext>
              </a:extLst>
            </p:cNvPr>
            <p:cNvSpPr/>
            <p:nvPr/>
          </p:nvSpPr>
          <p:spPr>
            <a:xfrm>
              <a:off x="4171949" y="2006595"/>
              <a:ext cx="914400" cy="72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01D10B-B989-41E0-A971-03D11930FAF6}"/>
                </a:ext>
              </a:extLst>
            </p:cNvPr>
            <p:cNvSpPr/>
            <p:nvPr/>
          </p:nvSpPr>
          <p:spPr>
            <a:xfrm>
              <a:off x="1740192" y="2006587"/>
              <a:ext cx="1140902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Pentagon 21">
              <a:extLst>
                <a:ext uri="{FF2B5EF4-FFF2-40B4-BE49-F238E27FC236}">
                  <a16:creationId xmlns:a16="http://schemas.microsoft.com/office/drawing/2014/main" id="{FFC63AFD-745E-4019-B589-4A1904550271}"/>
                </a:ext>
              </a:extLst>
            </p:cNvPr>
            <p:cNvSpPr/>
            <p:nvPr/>
          </p:nvSpPr>
          <p:spPr>
            <a:xfrm>
              <a:off x="2881094" y="2006580"/>
              <a:ext cx="1752032" cy="720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Labeling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3" name="Arrow: Pentagon 22">
              <a:extLst>
                <a:ext uri="{FF2B5EF4-FFF2-40B4-BE49-F238E27FC236}">
                  <a16:creationId xmlns:a16="http://schemas.microsoft.com/office/drawing/2014/main" id="{DA5FF623-563D-44FC-BAFF-FC093D407ED1}"/>
                </a:ext>
              </a:extLst>
            </p:cNvPr>
            <p:cNvSpPr/>
            <p:nvPr/>
          </p:nvSpPr>
          <p:spPr>
            <a:xfrm>
              <a:off x="1089868" y="2001663"/>
              <a:ext cx="1752033" cy="720000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Scraping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4" name="Arrow: Pentagon 23">
              <a:extLst>
                <a:ext uri="{FF2B5EF4-FFF2-40B4-BE49-F238E27FC236}">
                  <a16:creationId xmlns:a16="http://schemas.microsoft.com/office/drawing/2014/main" id="{8AC9D1DD-A96F-4607-BEEF-AE0696F653E9}"/>
                </a:ext>
              </a:extLst>
            </p:cNvPr>
            <p:cNvSpPr/>
            <p:nvPr/>
          </p:nvSpPr>
          <p:spPr>
            <a:xfrm>
              <a:off x="4640660" y="2006591"/>
              <a:ext cx="2453476" cy="720000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Data cleaning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5" name="Arrow: Pentagon 24">
              <a:extLst>
                <a:ext uri="{FF2B5EF4-FFF2-40B4-BE49-F238E27FC236}">
                  <a16:creationId xmlns:a16="http://schemas.microsoft.com/office/drawing/2014/main" id="{9CD09314-F199-4434-B6D1-444963325AFF}"/>
                </a:ext>
              </a:extLst>
            </p:cNvPr>
            <p:cNvSpPr/>
            <p:nvPr/>
          </p:nvSpPr>
          <p:spPr>
            <a:xfrm>
              <a:off x="7101669" y="2006587"/>
              <a:ext cx="4438119" cy="720000"/>
            </a:xfrm>
            <a:prstGeom prst="homePlate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Twitter tokens</a:t>
              </a:r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72ECF7D-33A9-46FC-9907-D5266B3BF8EE}"/>
              </a:ext>
            </a:extLst>
          </p:cNvPr>
          <p:cNvGrpSpPr/>
          <p:nvPr/>
        </p:nvGrpSpPr>
        <p:grpSpPr>
          <a:xfrm>
            <a:off x="719137" y="3702019"/>
            <a:ext cx="10820654" cy="720016"/>
            <a:chOff x="719137" y="3702019"/>
            <a:chExt cx="10729912" cy="72001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EE6729D-A891-4D19-906D-9BA93A1A9013}"/>
                </a:ext>
              </a:extLst>
            </p:cNvPr>
            <p:cNvSpPr/>
            <p:nvPr/>
          </p:nvSpPr>
          <p:spPr>
            <a:xfrm>
              <a:off x="5172077" y="3702019"/>
              <a:ext cx="1190621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Pentagon 27">
              <a:extLst>
                <a:ext uri="{FF2B5EF4-FFF2-40B4-BE49-F238E27FC236}">
                  <a16:creationId xmlns:a16="http://schemas.microsoft.com/office/drawing/2014/main" id="{4F8C5411-4C2F-4FED-A650-8C77D9DC4660}"/>
                </a:ext>
              </a:extLst>
            </p:cNvPr>
            <p:cNvSpPr/>
            <p:nvPr/>
          </p:nvSpPr>
          <p:spPr>
            <a:xfrm>
              <a:off x="1085850" y="3702035"/>
              <a:ext cx="5181600" cy="720000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unigrams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9" name="Arrow: Pentagon 28">
              <a:extLst>
                <a:ext uri="{FF2B5EF4-FFF2-40B4-BE49-F238E27FC236}">
                  <a16:creationId xmlns:a16="http://schemas.microsoft.com/office/drawing/2014/main" id="{DB5FD5B5-4D14-4EA5-8316-0A44EBE3FCC1}"/>
                </a:ext>
              </a:extLst>
            </p:cNvPr>
            <p:cNvSpPr/>
            <p:nvPr/>
          </p:nvSpPr>
          <p:spPr>
            <a:xfrm>
              <a:off x="6362699" y="3702035"/>
              <a:ext cx="5086350" cy="720000"/>
            </a:xfrm>
            <a:prstGeom prst="homePlate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POS tags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32" name="Arrow: Pentagon 31">
              <a:extLst>
                <a:ext uri="{FF2B5EF4-FFF2-40B4-BE49-F238E27FC236}">
                  <a16:creationId xmlns:a16="http://schemas.microsoft.com/office/drawing/2014/main" id="{8C66AA1F-F8C9-47D5-9512-234793A201D3}"/>
                </a:ext>
              </a:extLst>
            </p:cNvPr>
            <p:cNvSpPr/>
            <p:nvPr/>
          </p:nvSpPr>
          <p:spPr>
            <a:xfrm>
              <a:off x="719137" y="3702019"/>
              <a:ext cx="733425" cy="720000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AE80EF5-51D7-4C81-A316-FDAD53A8EC3F}"/>
              </a:ext>
            </a:extLst>
          </p:cNvPr>
          <p:cNvGrpSpPr/>
          <p:nvPr/>
        </p:nvGrpSpPr>
        <p:grpSpPr>
          <a:xfrm>
            <a:off x="1099635" y="2854250"/>
            <a:ext cx="10841854" cy="720074"/>
            <a:chOff x="1085850" y="2854250"/>
            <a:chExt cx="10841854" cy="72007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B88F07-BFD4-4A93-A0FB-463D40676F84}"/>
                </a:ext>
              </a:extLst>
            </p:cNvPr>
            <p:cNvSpPr/>
            <p:nvPr/>
          </p:nvSpPr>
          <p:spPr>
            <a:xfrm>
              <a:off x="5629279" y="2854313"/>
              <a:ext cx="914400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Pentagon 25">
              <a:extLst>
                <a:ext uri="{FF2B5EF4-FFF2-40B4-BE49-F238E27FC236}">
                  <a16:creationId xmlns:a16="http://schemas.microsoft.com/office/drawing/2014/main" id="{45BA6309-1E55-4B09-8611-71DE3936D983}"/>
                </a:ext>
              </a:extLst>
            </p:cNvPr>
            <p:cNvSpPr/>
            <p:nvPr/>
          </p:nvSpPr>
          <p:spPr>
            <a:xfrm flipH="1">
              <a:off x="5991221" y="2854324"/>
              <a:ext cx="5516495" cy="720000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dictionary features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7" name="Arrow: Pentagon 26">
              <a:extLst>
                <a:ext uri="{FF2B5EF4-FFF2-40B4-BE49-F238E27FC236}">
                  <a16:creationId xmlns:a16="http://schemas.microsoft.com/office/drawing/2014/main" id="{168F4DF7-8626-43B7-ADF2-22B205E57185}"/>
                </a:ext>
              </a:extLst>
            </p:cNvPr>
            <p:cNvSpPr/>
            <p:nvPr/>
          </p:nvSpPr>
          <p:spPr>
            <a:xfrm flipH="1">
              <a:off x="1085850" y="2854324"/>
              <a:ext cx="4905373" cy="720000"/>
            </a:xfrm>
            <a:prstGeom prst="homePlate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lexical features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33" name="Arrow: Pentagon 32">
              <a:extLst>
                <a:ext uri="{FF2B5EF4-FFF2-40B4-BE49-F238E27FC236}">
                  <a16:creationId xmlns:a16="http://schemas.microsoft.com/office/drawing/2014/main" id="{CD69CD10-3922-491E-9E01-B1D934DD2EEF}"/>
                </a:ext>
              </a:extLst>
            </p:cNvPr>
            <p:cNvSpPr/>
            <p:nvPr/>
          </p:nvSpPr>
          <p:spPr>
            <a:xfrm flipH="1">
              <a:off x="11151410" y="2854250"/>
              <a:ext cx="776294" cy="720000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96386DA-F604-4995-BB1F-94FD94A5C166}"/>
              </a:ext>
            </a:extLst>
          </p:cNvPr>
          <p:cNvGrpSpPr/>
          <p:nvPr/>
        </p:nvGrpSpPr>
        <p:grpSpPr>
          <a:xfrm>
            <a:off x="1099635" y="4549683"/>
            <a:ext cx="10458444" cy="720017"/>
            <a:chOff x="1085854" y="4549698"/>
            <a:chExt cx="10458444" cy="72001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3A0A23-3FEC-4F31-AE41-8D2D71EF4A51}"/>
                </a:ext>
              </a:extLst>
            </p:cNvPr>
            <p:cNvSpPr/>
            <p:nvPr/>
          </p:nvSpPr>
          <p:spPr>
            <a:xfrm>
              <a:off x="4105278" y="4549698"/>
              <a:ext cx="914400" cy="720000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AB1223-5C23-4B03-BDE7-C4DC57007D12}"/>
                </a:ext>
              </a:extLst>
            </p:cNvPr>
            <p:cNvSpPr/>
            <p:nvPr/>
          </p:nvSpPr>
          <p:spPr>
            <a:xfrm>
              <a:off x="7753359" y="4549714"/>
              <a:ext cx="914400" cy="72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Pentagon 29">
              <a:extLst>
                <a:ext uri="{FF2B5EF4-FFF2-40B4-BE49-F238E27FC236}">
                  <a16:creationId xmlns:a16="http://schemas.microsoft.com/office/drawing/2014/main" id="{AA0DA784-9F70-47D3-9F78-9CC35F170FD6}"/>
                </a:ext>
              </a:extLst>
            </p:cNvPr>
            <p:cNvSpPr/>
            <p:nvPr/>
          </p:nvSpPr>
          <p:spPr>
            <a:xfrm flipH="1">
              <a:off x="4448180" y="4549714"/>
              <a:ext cx="3590922" cy="720000"/>
            </a:xfrm>
            <a:prstGeom prst="homePlat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bg1"/>
                  </a:solidFill>
                </a:rPr>
                <a:t>Word embeddings</a:t>
              </a:r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Arrow: Pentagon 30">
              <a:extLst>
                <a:ext uri="{FF2B5EF4-FFF2-40B4-BE49-F238E27FC236}">
                  <a16:creationId xmlns:a16="http://schemas.microsoft.com/office/drawing/2014/main" id="{472E70B5-EFE1-4931-B39E-6D9E6C84CA8B}"/>
                </a:ext>
              </a:extLst>
            </p:cNvPr>
            <p:cNvSpPr/>
            <p:nvPr/>
          </p:nvSpPr>
          <p:spPr>
            <a:xfrm flipH="1">
              <a:off x="1085854" y="4549714"/>
              <a:ext cx="3276603" cy="720000"/>
            </a:xfrm>
            <a:prstGeom prst="homePlate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>
                  <a:solidFill>
                    <a:schemeClr val="bg1"/>
                  </a:solidFill>
                </a:rPr>
                <a:t>Sentiment analysis</a:t>
              </a:r>
              <a:endParaRPr 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34" name="Arrow: Pentagon 33">
              <a:extLst>
                <a:ext uri="{FF2B5EF4-FFF2-40B4-BE49-F238E27FC236}">
                  <a16:creationId xmlns:a16="http://schemas.microsoft.com/office/drawing/2014/main" id="{A49C2862-BDE1-4735-9C57-5F47FBA0D2EB}"/>
                </a:ext>
              </a:extLst>
            </p:cNvPr>
            <p:cNvSpPr/>
            <p:nvPr/>
          </p:nvSpPr>
          <p:spPr>
            <a:xfrm flipH="1">
              <a:off x="7953378" y="4549715"/>
              <a:ext cx="3590920" cy="720000"/>
            </a:xfrm>
            <a:prstGeom prst="homePlat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bg1"/>
                  </a:solidFill>
                </a:rPr>
                <a:t>Topic modeling</a:t>
              </a:r>
              <a:endParaRPr 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35" name="Arrow: Pentagon 34">
            <a:extLst>
              <a:ext uri="{FF2B5EF4-FFF2-40B4-BE49-F238E27FC236}">
                <a16:creationId xmlns:a16="http://schemas.microsoft.com/office/drawing/2014/main" id="{07C12E8E-0BDB-4F13-A6D0-FBB531D6E2E7}"/>
              </a:ext>
            </a:extLst>
          </p:cNvPr>
          <p:cNvSpPr/>
          <p:nvPr/>
        </p:nvSpPr>
        <p:spPr>
          <a:xfrm flipH="1">
            <a:off x="11183503" y="4549683"/>
            <a:ext cx="776294" cy="720000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D2D93D2B-8828-4304-AE76-5617A1264F42}"/>
              </a:ext>
            </a:extLst>
          </p:cNvPr>
          <p:cNvSpPr/>
          <p:nvPr/>
        </p:nvSpPr>
        <p:spPr>
          <a:xfrm>
            <a:off x="6960767" y="5804590"/>
            <a:ext cx="2381247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i="1">
                <a:solidFill>
                  <a:schemeClr val="tx1"/>
                </a:solidFill>
              </a:rPr>
              <a:t>Dynamic features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8615D22F-21EB-429A-B7E7-BDBDBF12B720}"/>
              </a:ext>
            </a:extLst>
          </p:cNvPr>
          <p:cNvSpPr/>
          <p:nvPr/>
        </p:nvSpPr>
        <p:spPr>
          <a:xfrm rot="5400000">
            <a:off x="8035713" y="2288012"/>
            <a:ext cx="231356" cy="6587281"/>
          </a:xfrm>
          <a:prstGeom prst="rightBrac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88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26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Pipeline  </a:t>
            </a:r>
            <a:r>
              <a:rPr lang="en-US" b="1"/>
              <a:t>Static vs Dynamic Features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Fundamental principle in machine learning: </a:t>
            </a:r>
            <a:br>
              <a:rPr lang="en-US"/>
            </a:br>
            <a:r>
              <a:rPr lang="en-US"/>
              <a:t>dichotomy between </a:t>
            </a:r>
            <a:r>
              <a:rPr lang="en-US" b="1"/>
              <a:t>training and test sphere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Avoid </a:t>
            </a:r>
            <a:r>
              <a:rPr lang="en-US" b="1">
                <a:sym typeface="Symbol" panose="05050102010706020507" pitchFamily="18" charset="2"/>
              </a:rPr>
              <a:t>bias</a:t>
            </a:r>
            <a:r>
              <a:rPr lang="en-US">
                <a:sym typeface="Symbol" panose="05050102010706020507" pitchFamily="18" charset="2"/>
              </a:rPr>
              <a:t> in performance estimation</a:t>
            </a: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en-US" b="1">
                <a:sym typeface="Symbol" panose="05050102010706020507" pitchFamily="18" charset="2"/>
              </a:rPr>
              <a:t>Static</a:t>
            </a:r>
            <a:r>
              <a:rPr lang="en-US">
                <a:sym typeface="Symbol" panose="05050102010706020507" pitchFamily="18" charset="2"/>
              </a:rPr>
              <a:t> features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Solely determined on single-observation level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E.g., POS tags</a:t>
            </a:r>
          </a:p>
          <a:p>
            <a:r>
              <a:rPr lang="en-US" b="1">
                <a:sym typeface="Symbol" panose="05050102010706020507" pitchFamily="18" charset="2"/>
              </a:rPr>
              <a:t>Dynamic</a:t>
            </a:r>
            <a:r>
              <a:rPr lang="en-US">
                <a:sym typeface="Symbol" panose="05050102010706020507" pitchFamily="18" charset="2"/>
              </a:rPr>
              <a:t> features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Affected by surrounding observations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E.g., topic labels</a:t>
            </a:r>
            <a:br>
              <a:rPr lang="en-US"/>
            </a:br>
            <a:endParaRPr lang="en-US"/>
          </a:p>
        </p:txBody>
      </p:sp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41AE8F8D-445E-4B3A-9BF1-E162EEFF1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84155" y="1990724"/>
            <a:ext cx="1015308" cy="955755"/>
          </a:xfrm>
          <a:prstGeom prst="rect">
            <a:avLst/>
          </a:prstGeom>
        </p:spPr>
      </p:pic>
      <p:pic>
        <p:nvPicPr>
          <p:cNvPr id="12" name="Graphic 11" descr="Database outline">
            <a:extLst>
              <a:ext uri="{FF2B5EF4-FFF2-40B4-BE49-F238E27FC236}">
                <a16:creationId xmlns:a16="http://schemas.microsoft.com/office/drawing/2014/main" id="{1FABE8F4-A5C3-40F6-9EF5-C878BCBC2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46316" y="1987182"/>
            <a:ext cx="1015308" cy="955755"/>
          </a:xfrm>
          <a:prstGeom prst="rect">
            <a:avLst/>
          </a:prstGeom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D779B514-03F0-4C1B-9F21-90C3E7FA0EEE}"/>
              </a:ext>
            </a:extLst>
          </p:cNvPr>
          <p:cNvSpPr/>
          <p:nvPr/>
        </p:nvSpPr>
        <p:spPr>
          <a:xfrm>
            <a:off x="8324850" y="4046457"/>
            <a:ext cx="30289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may be computed before training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037D7C22-CB57-42C4-9016-1999B5347AAC}"/>
              </a:ext>
            </a:extLst>
          </p:cNvPr>
          <p:cNvSpPr/>
          <p:nvPr/>
        </p:nvSpPr>
        <p:spPr>
          <a:xfrm>
            <a:off x="8324850" y="5369423"/>
            <a:ext cx="30289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must be computed during training</a:t>
            </a:r>
            <a:endParaRPr lang="en-US" sz="240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519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7750" y="1990724"/>
            <a:ext cx="1029970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7748" y="4876799"/>
            <a:ext cx="1029970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Quanteda Universe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89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Package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/>
              <a:t>Benoit et al. (2018)</a:t>
            </a:r>
          </a:p>
          <a:p>
            <a:r>
              <a:rPr lang="en-US"/>
              <a:t>Convenient text handling in R</a:t>
            </a:r>
          </a:p>
          <a:p>
            <a:pPr lvl="1"/>
            <a:r>
              <a:rPr lang="en-US"/>
              <a:t>Designated </a:t>
            </a:r>
            <a:r>
              <a:rPr lang="en-US" b="1"/>
              <a:t>classes</a:t>
            </a:r>
            <a:r>
              <a:rPr lang="en-US"/>
              <a:t> for textual data (with easy conversion to and from </a:t>
            </a:r>
            <a:r>
              <a:rPr lang="en-US">
                <a:latin typeface="Consolas" panose="020B0609020204030204" pitchFamily="49" charset="0"/>
              </a:rPr>
              <a:t>data.frame </a:t>
            </a:r>
            <a:r>
              <a:rPr lang="en-US"/>
              <a:t>&amp; friends)</a:t>
            </a:r>
          </a:p>
          <a:p>
            <a:pPr lvl="1"/>
            <a:r>
              <a:rPr lang="en-US" b="1"/>
              <a:t>User-friendly</a:t>
            </a:r>
            <a:r>
              <a:rPr lang="en-US"/>
              <a:t> syntax</a:t>
            </a:r>
          </a:p>
          <a:p>
            <a:pPr lvl="1"/>
            <a:r>
              <a:rPr lang="en-US" b="1"/>
              <a:t>Fast</a:t>
            </a:r>
            <a:r>
              <a:rPr lang="en-US"/>
              <a:t> computation</a:t>
            </a:r>
          </a:p>
          <a:p>
            <a:pPr lvl="1"/>
            <a:r>
              <a:rPr lang="en-US"/>
              <a:t>Compatibility with </a:t>
            </a:r>
            <a:r>
              <a:rPr lang="en-US">
                <a:latin typeface="Consolas" panose="020B0609020204030204" pitchFamily="49" charset="0"/>
              </a:rPr>
              <a:t>spacyr</a:t>
            </a:r>
            <a:r>
              <a:rPr lang="en-US"/>
              <a:t> package (Benoit et al., 2020)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Wrapper for Python’s popular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spaCy</a:t>
            </a:r>
            <a:r>
              <a:rPr lang="en-US">
                <a:sym typeface="Symbol" panose="05050102010706020507" pitchFamily="18" charset="2"/>
              </a:rPr>
              <a:t> package used for, i.a., </a:t>
            </a:r>
            <a:r>
              <a:rPr lang="en-US" b="1">
                <a:sym typeface="Symbol" panose="05050102010706020507" pitchFamily="18" charset="2"/>
              </a:rPr>
              <a:t>POS tagging</a:t>
            </a:r>
            <a:endParaRPr 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BC4387-6D4C-4C45-88DC-C51F207F6950}"/>
              </a:ext>
            </a:extLst>
          </p:cNvPr>
          <p:cNvSpPr txBox="1"/>
          <p:nvPr/>
        </p:nvSpPr>
        <p:spPr>
          <a:xfrm>
            <a:off x="2018555" y="5708252"/>
            <a:ext cx="86406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/>
              <a:t>tutorials for getting started on </a:t>
            </a:r>
            <a:r>
              <a:rPr lang="en-US" sz="2400" i="1">
                <a:hlinkClick r:id="rId3"/>
              </a:rPr>
              <a:t>https://tutorials.quanteda.io/</a:t>
            </a:r>
            <a:r>
              <a:rPr lang="en-US" sz="2400" i="1"/>
              <a:t> </a:t>
            </a:r>
          </a:p>
        </p:txBody>
      </p:sp>
      <p:pic>
        <p:nvPicPr>
          <p:cNvPr id="14" name="Graphic 13" descr="Game controller with solid fill">
            <a:extLst>
              <a:ext uri="{FF2B5EF4-FFF2-40B4-BE49-F238E27FC236}">
                <a16:creationId xmlns:a16="http://schemas.microsoft.com/office/drawing/2014/main" id="{BECCD8FC-DC7F-4367-B889-8E6EF20F5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798" y="5581694"/>
            <a:ext cx="714378" cy="71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97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[Word = smallest entity of text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words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r>
              <a:rPr lang="en-US"/>
              <a:t>[Sentence = sequence of </a:t>
            </a:r>
            <a:r>
              <a:rPr lang="en-US" i="1"/>
              <a:t>w</a:t>
            </a:r>
            <a:r>
              <a:rPr lang="en-US"/>
              <a:t> words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sentences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r>
              <a:rPr lang="en-US"/>
              <a:t>[Paragraph = sequence of </a:t>
            </a:r>
            <a:r>
              <a:rPr lang="en-US" i="1"/>
              <a:t>s</a:t>
            </a:r>
            <a:r>
              <a:rPr lang="en-US"/>
              <a:t> sentences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not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relevant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r>
              <a:rPr lang="en-US"/>
              <a:t>[Document = sequence of </a:t>
            </a:r>
            <a:r>
              <a:rPr lang="en-US" i="1"/>
              <a:t>p</a:t>
            </a:r>
            <a:r>
              <a:rPr lang="en-US"/>
              <a:t> paragraphs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tweets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corpus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Most basic class to handle text data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Collection of documents + document-level variables 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tweets + meta data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5E65BF6-2ACD-4EC9-88EC-4267B0FFDE56}"/>
              </a:ext>
            </a:extLst>
          </p:cNvPr>
          <p:cNvSpPr/>
          <p:nvPr/>
        </p:nvSpPr>
        <p:spPr>
          <a:xfrm>
            <a:off x="2590800" y="5660951"/>
            <a:ext cx="876300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lower-level corpora, e.g., as collections of paragraphs, also possible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8" name="Graphic 7" descr="Back with solid fill">
            <a:extLst>
              <a:ext uri="{FF2B5EF4-FFF2-40B4-BE49-F238E27FC236}">
                <a16:creationId xmlns:a16="http://schemas.microsoft.com/office/drawing/2014/main" id="{0D1544E0-05F2-4A84-A92D-65D379A71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1833171" y="5350180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7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 NLP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96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tokens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Representing documents as a collection of tokens 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tokens per tweet + meta data</a:t>
            </a:r>
            <a:endParaRPr lang="en-US" b="1">
              <a:sym typeface="Symbol" panose="05050102010706020507" pitchFamily="18" charset="2"/>
            </a:endParaRPr>
          </a:p>
          <a:p>
            <a:pPr lvl="1"/>
            <a:r>
              <a:rPr lang="en-US" b="1">
                <a:sym typeface="Symbol" panose="05050102010706020507" pitchFamily="18" charset="2"/>
              </a:rPr>
              <a:t>Token</a:t>
            </a:r>
            <a:r>
              <a:rPr lang="en-US">
                <a:sym typeface="Symbol" panose="05050102010706020507" pitchFamily="18" charset="2"/>
              </a:rPr>
              <a:t>: sequence of characters grouped together as a useful semantic unit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 Single words, n-grams, ...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During tokenization, we will often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Remove punctuation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Remove stopwords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Omit cases (e.g., lowercase everything)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Perform stemming / lemmatization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Goal</a:t>
            </a:r>
            <a:r>
              <a:rPr lang="en-US">
                <a:sym typeface="Symbol" panose="05050102010706020507" pitchFamily="18" charset="2"/>
              </a:rPr>
              <a:t>: representation of texts by tokens that co-occur across documents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B7B8591-78F1-4886-AE68-E57DAEC3AA2D}"/>
              </a:ext>
            </a:extLst>
          </p:cNvPr>
          <p:cNvSpPr/>
          <p:nvPr/>
        </p:nvSpPr>
        <p:spPr>
          <a:xfrm>
            <a:off x="6819625" y="3937426"/>
            <a:ext cx="120671" cy="1658702"/>
          </a:xfrm>
          <a:prstGeom prst="rightBrac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F27D15A-2FCB-4844-8681-F99A5867D109}"/>
              </a:ext>
            </a:extLst>
          </p:cNvPr>
          <p:cNvSpPr/>
          <p:nvPr/>
        </p:nvSpPr>
        <p:spPr>
          <a:xfrm>
            <a:off x="6620827" y="4544526"/>
            <a:ext cx="3279648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text normalization – </a:t>
            </a:r>
            <a:br>
              <a:rPr lang="de-DE" sz="2400" i="1">
                <a:solidFill>
                  <a:schemeClr val="tx1"/>
                </a:solidFill>
              </a:rPr>
            </a:br>
            <a:r>
              <a:rPr lang="de-DE" sz="2400" i="1">
                <a:solidFill>
                  <a:schemeClr val="tx1"/>
                </a:solidFill>
              </a:rPr>
              <a:t>to be continued</a:t>
            </a:r>
            <a:endParaRPr lang="en-US" sz="240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64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96A1B5-C978-4E85-BA86-E04BC3780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1996046"/>
            <a:ext cx="10287000" cy="9462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47A53E-6EA9-4D10-A862-71B9EF71F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6486" y="3008975"/>
            <a:ext cx="5570239" cy="15251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B544-05A9-426D-BB39-4089E40D30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2952" y="4600791"/>
            <a:ext cx="6239746" cy="1543265"/>
          </a:xfrm>
          <a:prstGeom prst="rect">
            <a:avLst/>
          </a:prstGeom>
        </p:spPr>
      </p:pic>
      <p:pic>
        <p:nvPicPr>
          <p:cNvPr id="12" name="Graphic 11" descr="Back with solid fill">
            <a:extLst>
              <a:ext uri="{FF2B5EF4-FFF2-40B4-BE49-F238E27FC236}">
                <a16:creationId xmlns:a16="http://schemas.microsoft.com/office/drawing/2014/main" id="{280698BE-89CB-41C5-AA57-2BD90355D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1320917" y="3247701"/>
            <a:ext cx="829550" cy="946296"/>
          </a:xfrm>
          <a:prstGeom prst="rect">
            <a:avLst/>
          </a:prstGeom>
        </p:spPr>
      </p:pic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951C7968-DFF7-465D-8065-D7CD9ED5A6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2759192" y="4899275"/>
            <a:ext cx="829550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96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dfm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Document-feature matrix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Token count per document 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word occurrence per tweet + meta data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Methods</a:t>
            </a:r>
          </a:p>
          <a:p>
            <a:pPr lvl="2"/>
            <a:r>
              <a:rPr lang="en-US" b="1">
                <a:sym typeface="Symbol" panose="05050102010706020507" pitchFamily="18" charset="2"/>
              </a:rPr>
              <a:t>Weighting</a:t>
            </a:r>
            <a:r>
              <a:rPr lang="en-US">
                <a:sym typeface="Symbol" panose="05050102010706020507" pitchFamily="18" charset="2"/>
              </a:rPr>
              <a:t> schemes, such as tf-idf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Counting </a:t>
            </a:r>
            <a:r>
              <a:rPr lang="en-US" b="1">
                <a:sym typeface="Symbol" panose="05050102010706020507" pitchFamily="18" charset="2"/>
              </a:rPr>
              <a:t>matches</a:t>
            </a:r>
            <a:r>
              <a:rPr lang="en-US">
                <a:sym typeface="Symbol" panose="05050102010706020507" pitchFamily="18" charset="2"/>
              </a:rPr>
              <a:t> with a list of words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Extracting </a:t>
            </a:r>
            <a:r>
              <a:rPr lang="en-US" b="1">
                <a:sym typeface="Symbol" panose="05050102010706020507" pitchFamily="18" charset="2"/>
              </a:rPr>
              <a:t>top</a:t>
            </a:r>
            <a:r>
              <a:rPr lang="en-US">
                <a:sym typeface="Symbol" panose="05050102010706020507" pitchFamily="18" charset="2"/>
              </a:rPr>
              <a:t> features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Performing dictionary </a:t>
            </a:r>
            <a:r>
              <a:rPr lang="en-US" b="1">
                <a:sym typeface="Symbol" panose="05050102010706020507" pitchFamily="18" charset="2"/>
              </a:rPr>
              <a:t>look-ups</a:t>
            </a:r>
            <a:endParaRPr lang="en-US">
              <a:sym typeface="Symbol" panose="05050102010706020507" pitchFamily="18" charset="2"/>
            </a:endParaRPr>
          </a:p>
          <a:p>
            <a:pPr lvl="2"/>
            <a:endParaRPr lang="en-US">
              <a:sym typeface="Symbol" panose="05050102010706020507" pitchFamily="18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6B280-901B-42D7-80EC-223EE66FE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48" y="5129987"/>
            <a:ext cx="7934327" cy="116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7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fcm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Feature co-occurrence matrix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Tokens co-occurrence count across corpus 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co-occurrence across tweets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0AEF3-07E5-47D8-8C2F-E5CDE7B66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877" y="3429001"/>
            <a:ext cx="9950923" cy="256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784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dictionary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Essentially, named list 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Specifying dimensions with associated items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Look-up on document level 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dictionary item count per tweet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BF5188-E596-4EC4-8877-4ED7B2129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189" y="3915574"/>
            <a:ext cx="3688534" cy="983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44801F-70C1-4909-9F6B-3CC93B47F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808" y="5102562"/>
            <a:ext cx="8368991" cy="1193914"/>
          </a:xfrm>
          <a:prstGeom prst="rect">
            <a:avLst/>
          </a:prstGeom>
        </p:spPr>
      </p:pic>
      <p:pic>
        <p:nvPicPr>
          <p:cNvPr id="12" name="Graphic 11" descr="Back with solid fill">
            <a:extLst>
              <a:ext uri="{FF2B5EF4-FFF2-40B4-BE49-F238E27FC236}">
                <a16:creationId xmlns:a16="http://schemas.microsoft.com/office/drawing/2014/main" id="{FC22397C-DAA5-4A67-8F6A-3BC709DA34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1755482" y="5199219"/>
            <a:ext cx="829550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82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Scope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/>
              <a:t>Purpose of </a:t>
            </a:r>
            <a:r>
              <a:rPr lang="en-US">
                <a:latin typeface="Consolas" panose="020B0609020204030204" pitchFamily="49" charset="0"/>
              </a:rPr>
              <a:t>quanteda</a:t>
            </a:r>
            <a:r>
              <a:rPr lang="en-US"/>
              <a:t>: handling text corpora and performing basic analysis of their components</a:t>
            </a:r>
            <a:br>
              <a:rPr lang="en-US"/>
            </a:br>
            <a:endParaRPr lang="en-US"/>
          </a:p>
          <a:p>
            <a:r>
              <a:rPr lang="en-US" b="1"/>
              <a:t>Within scope</a:t>
            </a:r>
          </a:p>
          <a:p>
            <a:pPr lvl="1"/>
            <a:r>
              <a:rPr lang="en-US"/>
              <a:t>Organizing text documents</a:t>
            </a:r>
          </a:p>
          <a:p>
            <a:pPr lvl="1"/>
            <a:r>
              <a:rPr lang="en-US"/>
              <a:t>Tokenization</a:t>
            </a:r>
          </a:p>
          <a:p>
            <a:pPr lvl="1"/>
            <a:r>
              <a:rPr lang="en-US"/>
              <a:t>Descriptive analyses</a:t>
            </a:r>
          </a:p>
          <a:p>
            <a:r>
              <a:rPr lang="en-US" b="1"/>
              <a:t>Out of scope</a:t>
            </a:r>
          </a:p>
          <a:p>
            <a:pPr lvl="1"/>
            <a:r>
              <a:rPr lang="en-US"/>
              <a:t>Higher-level text analysis, such as </a:t>
            </a:r>
            <a:br>
              <a:rPr lang="en-US"/>
            </a:br>
            <a:r>
              <a:rPr lang="en-US"/>
              <a:t>topic modeling or sentiment analysis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71EA391-3186-44F9-8589-62D586469312}"/>
              </a:ext>
            </a:extLst>
          </p:cNvPr>
          <p:cNvSpPr/>
          <p:nvPr/>
        </p:nvSpPr>
        <p:spPr>
          <a:xfrm>
            <a:off x="6829308" y="3408948"/>
            <a:ext cx="175861" cy="1391652"/>
          </a:xfrm>
          <a:prstGeom prst="rightBrac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6C20934-DBBB-42EB-B978-015A0D06BFB7}"/>
              </a:ext>
            </a:extLst>
          </p:cNvPr>
          <p:cNvSpPr/>
          <p:nvPr/>
        </p:nvSpPr>
        <p:spPr>
          <a:xfrm>
            <a:off x="6828769" y="5100636"/>
            <a:ext cx="176400" cy="973869"/>
          </a:xfrm>
          <a:prstGeom prst="rightBrac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5EB5DD5D-A1BC-4713-8B87-C2AFB35E5BD9}"/>
              </a:ext>
            </a:extLst>
          </p:cNvPr>
          <p:cNvSpPr/>
          <p:nvPr/>
        </p:nvSpPr>
        <p:spPr>
          <a:xfrm>
            <a:off x="7520756" y="3882523"/>
            <a:ext cx="3493317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pre-processing with </a:t>
            </a:r>
            <a:r>
              <a:rPr lang="de-DE" sz="2400">
                <a:solidFill>
                  <a:schemeClr val="tx1"/>
                </a:solidFill>
                <a:latin typeface="Consolas" panose="020B0609020204030204" pitchFamily="49" charset="0"/>
              </a:rPr>
              <a:t>quanteda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27B4DC97-AF99-42ED-B8C6-E1496EB97E01}"/>
              </a:ext>
            </a:extLst>
          </p:cNvPr>
          <p:cNvSpPr/>
          <p:nvPr/>
        </p:nvSpPr>
        <p:spPr>
          <a:xfrm>
            <a:off x="7520756" y="5391628"/>
            <a:ext cx="3095539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downstream analyses with other tools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Graphic 15" descr="End with solid fill">
            <a:extLst>
              <a:ext uri="{FF2B5EF4-FFF2-40B4-BE49-F238E27FC236}">
                <a16:creationId xmlns:a16="http://schemas.microsoft.com/office/drawing/2014/main" id="{6397EBB0-5D98-426C-A7BE-3A6EA3D73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74349" y="5274154"/>
            <a:ext cx="679451" cy="679451"/>
          </a:xfrm>
          <a:prstGeom prst="rect">
            <a:avLst/>
          </a:prstGeom>
        </p:spPr>
      </p:pic>
      <p:pic>
        <p:nvPicPr>
          <p:cNvPr id="17" name="Graphic 16" descr="Play with solid fill">
            <a:extLst>
              <a:ext uri="{FF2B5EF4-FFF2-40B4-BE49-F238E27FC236}">
                <a16:creationId xmlns:a16="http://schemas.microsoft.com/office/drawing/2014/main" id="{D51000BD-EE7E-4CA2-A731-BBF01F23B4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92876" y="3683576"/>
            <a:ext cx="842394" cy="84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15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7750" y="1990724"/>
            <a:ext cx="1029970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7748" y="4876799"/>
            <a:ext cx="1029970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and 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726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390B1-7E9D-43A0-87DA-DCA86641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48640"/>
            <a:ext cx="10287000" cy="5628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Eisenstein, J. (2019): Introduction to Natural Language Processing, MIT Press.</a:t>
            </a:r>
          </a:p>
          <a:p>
            <a:pPr marL="0" indent="0">
              <a:buNone/>
            </a:pPr>
            <a:r>
              <a:rPr lang="en-US" sz="2000"/>
              <a:t>Liddy, E.D. (2001): Natural Language Processing, </a:t>
            </a:r>
            <a:r>
              <a:rPr lang="en-US" sz="2000" i="1"/>
              <a:t>in</a:t>
            </a:r>
            <a:r>
              <a:rPr lang="en-US" sz="2000"/>
              <a:t>: Encyclopedia of Library and Information Science, 2</a:t>
            </a:r>
            <a:r>
              <a:rPr lang="en-US" sz="2000" baseline="30000"/>
              <a:t>nd</a:t>
            </a:r>
            <a:r>
              <a:rPr lang="en-US" sz="2000"/>
              <a:t> ed., NY. Marcel Decker, Inc.</a:t>
            </a:r>
          </a:p>
          <a:p>
            <a:pPr marL="0" indent="0">
              <a:buNone/>
            </a:pPr>
            <a:r>
              <a:rPr lang="en-US" sz="2000"/>
              <a:t>Nadkarni, P. M., Ohno-Machado, L., and Chapman W. (2011): Natural Language Processing: An Introduction. </a:t>
            </a:r>
            <a:r>
              <a:rPr lang="en-US" sz="2000" i="1"/>
              <a:t>Journal of the American Medical Informatics Association</a:t>
            </a:r>
            <a:r>
              <a:rPr lang="en-US" sz="2000"/>
              <a:t> </a:t>
            </a:r>
            <a:r>
              <a:rPr lang="en-US" sz="2000" i="1"/>
              <a:t>18(5)</a:t>
            </a:r>
            <a:r>
              <a:rPr lang="en-US" sz="2000"/>
              <a:t>, 544–551, https://doi.org/10.1136/amiajnl-2011-000464. </a:t>
            </a:r>
          </a:p>
          <a:p>
            <a:pPr marL="0" indent="0">
              <a:buNone/>
            </a:pPr>
            <a:r>
              <a:rPr lang="en-US" sz="2000"/>
              <a:t>Vayansky, I., and Kumar S.A.P. (2020): A Review of Ttopic Modeling Methods. </a:t>
            </a:r>
            <a:r>
              <a:rPr lang="en-US" sz="2000" i="1"/>
              <a:t>Information Systems</a:t>
            </a:r>
            <a:r>
              <a:rPr lang="en-US" sz="2000"/>
              <a:t>, doi: https://doi.org/10.1016/j.is.2020.101582.</a:t>
            </a:r>
          </a:p>
          <a:p>
            <a:pPr marL="0" indent="0">
              <a:buNone/>
            </a:pPr>
            <a:r>
              <a:rPr lang="en-US" sz="2000"/>
              <a:t>Benoit, K., Watanabe, K., Wang, H., Nulty, P., Obeng, A., Müller, S., and Matsuo, A. (2018): quanteda: An R package for the Quantitative Analysis of Textual Data. </a:t>
            </a:r>
            <a:r>
              <a:rPr lang="en-US" sz="2000" i="1"/>
              <a:t>Journal of Open Source Software</a:t>
            </a:r>
            <a:r>
              <a:rPr lang="en-US" sz="2000"/>
              <a:t> </a:t>
            </a:r>
            <a:r>
              <a:rPr lang="en-US" sz="2000" i="1"/>
              <a:t>3(30)</a:t>
            </a:r>
            <a:r>
              <a:rPr lang="en-US" sz="2000"/>
              <a:t>, 774,  https://doi.org/10.21105/joss.00774.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55CD9-AF86-42B8-87B9-3C611402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5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What is NLP?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7230F4-BACB-4187-8322-40DCF056CFF0}"/>
              </a:ext>
            </a:extLst>
          </p:cNvPr>
          <p:cNvSpPr/>
          <p:nvPr/>
        </p:nvSpPr>
        <p:spPr>
          <a:xfrm>
            <a:off x="2495550" y="2004786"/>
            <a:ext cx="8858249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>
                <a:solidFill>
                  <a:schemeClr val="tx1"/>
                </a:solidFill>
              </a:rPr>
              <a:t>Natural Language Processing (NLP) </a:t>
            </a:r>
            <a:r>
              <a:rPr lang="en-US" sz="2800">
                <a:solidFill>
                  <a:schemeClr val="tx1"/>
                </a:solidFill>
              </a:rPr>
              <a:t>is a theoretically motivated range of </a:t>
            </a:r>
            <a:r>
              <a:rPr lang="en-US" sz="2800" i="1">
                <a:solidFill>
                  <a:schemeClr val="tx1"/>
                </a:solidFill>
              </a:rPr>
              <a:t>computational techniques</a:t>
            </a:r>
            <a:r>
              <a:rPr lang="en-US" sz="2800">
                <a:solidFill>
                  <a:schemeClr val="tx1"/>
                </a:solidFill>
              </a:rPr>
              <a:t> for analyzing and representing </a:t>
            </a:r>
            <a:r>
              <a:rPr lang="en-US" sz="2800" i="1">
                <a:solidFill>
                  <a:schemeClr val="tx1"/>
                </a:solidFill>
              </a:rPr>
              <a:t>naturally occurring texts </a:t>
            </a:r>
            <a:r>
              <a:rPr lang="en-US" sz="2800">
                <a:solidFill>
                  <a:schemeClr val="tx1"/>
                </a:solidFill>
              </a:rPr>
              <a:t>at one or more </a:t>
            </a:r>
            <a:r>
              <a:rPr lang="en-US" sz="2800" i="1">
                <a:solidFill>
                  <a:schemeClr val="tx1"/>
                </a:solidFill>
              </a:rPr>
              <a:t>levels of linguistic analysis </a:t>
            </a:r>
            <a:r>
              <a:rPr lang="en-US" sz="2800">
                <a:solidFill>
                  <a:schemeClr val="tx1"/>
                </a:solidFill>
              </a:rPr>
              <a:t>for the purpose of achieving </a:t>
            </a:r>
            <a:r>
              <a:rPr lang="en-US" sz="2800" i="1">
                <a:solidFill>
                  <a:schemeClr val="tx1"/>
                </a:solidFill>
              </a:rPr>
              <a:t>human-like language processing </a:t>
            </a:r>
            <a:r>
              <a:rPr lang="en-US" sz="2800">
                <a:solidFill>
                  <a:schemeClr val="tx1"/>
                </a:solidFill>
              </a:rPr>
              <a:t>for a </a:t>
            </a:r>
            <a:r>
              <a:rPr lang="en-US" sz="2800" i="1">
                <a:solidFill>
                  <a:schemeClr val="tx1"/>
                </a:solidFill>
              </a:rPr>
              <a:t>range of tasks or applications </a:t>
            </a:r>
            <a:r>
              <a:rPr lang="en-US" sz="2800">
                <a:solidFill>
                  <a:schemeClr val="tx1"/>
                </a:solidFill>
              </a:rPr>
              <a:t>(Liddy, 2001).</a:t>
            </a:r>
          </a:p>
        </p:txBody>
      </p:sp>
      <p:pic>
        <p:nvPicPr>
          <p:cNvPr id="8" name="Graphic 7" descr="Quotes with solid fill">
            <a:extLst>
              <a:ext uri="{FF2B5EF4-FFF2-40B4-BE49-F238E27FC236}">
                <a16:creationId xmlns:a16="http://schemas.microsoft.com/office/drawing/2014/main" id="{C28FF1A4-7700-40B4-9304-B687C29BA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004787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8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/>
              <a:t>How to make human language comprehensible to machines?</a:t>
            </a:r>
          </a:p>
          <a:p>
            <a:pPr lvl="1"/>
            <a:r>
              <a:rPr lang="en-US"/>
              <a:t>Numerical </a:t>
            </a:r>
            <a:r>
              <a:rPr lang="en-US" b="1"/>
              <a:t>vector</a:t>
            </a:r>
            <a:r>
              <a:rPr lang="en-US"/>
              <a:t> representation</a:t>
            </a:r>
          </a:p>
          <a:p>
            <a:pPr lvl="1"/>
            <a:r>
              <a:rPr lang="en-US"/>
              <a:t>Characterization by </a:t>
            </a:r>
            <a:r>
              <a:rPr lang="en-US" b="1"/>
              <a:t>probabilities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787009-7D66-48CC-9116-3B84CA75BB2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33358" y="4152900"/>
            <a:ext cx="2939488" cy="1428750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89BADBDE-B86E-4EE1-8B27-5E938C636FFB}"/>
              </a:ext>
            </a:extLst>
          </p:cNvPr>
          <p:cNvSpPr/>
          <p:nvPr/>
        </p:nvSpPr>
        <p:spPr>
          <a:xfrm>
            <a:off x="1762125" y="4152900"/>
            <a:ext cx="2920353" cy="1428750"/>
          </a:xfrm>
          <a:prstGeom prst="wedgeRectCallout">
            <a:avLst>
              <a:gd name="adj1" fmla="val -32978"/>
              <a:gd name="adj2" fmla="val 83475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b="1">
                <a:solidFill>
                  <a:schemeClr val="tx1"/>
                </a:solidFill>
              </a:rPr>
              <a:t>...</a:t>
            </a:r>
            <a:endParaRPr lang="en-US" sz="9600" b="1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B0D76C45-646E-4B43-93B7-023D02CA1265}"/>
              </a:ext>
            </a:extLst>
          </p:cNvPr>
          <p:cNvSpPr/>
          <p:nvPr/>
        </p:nvSpPr>
        <p:spPr>
          <a:xfrm rot="8059677">
            <a:off x="4885418" y="4368303"/>
            <a:ext cx="1022464" cy="997944"/>
          </a:xfrm>
          <a:prstGeom prst="halfFrame">
            <a:avLst>
              <a:gd name="adj1" fmla="val 6022"/>
              <a:gd name="adj2" fmla="val 6672"/>
            </a:avLst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Human-like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89124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6</a:t>
            </a:fld>
            <a:endParaRPr lang="en-US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DFD17A34-9106-40ED-A9DF-891BA0E67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Naturally Occurring Texts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92DBD2C-6498-4CD3-BD7A-B27915CB9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/>
              <a:t>Basically, any form of human communication</a:t>
            </a:r>
          </a:p>
          <a:p>
            <a:pPr lvl="1"/>
            <a:r>
              <a:rPr lang="en-US"/>
              <a:t>Written text</a:t>
            </a:r>
          </a:p>
          <a:p>
            <a:pPr lvl="1"/>
            <a:r>
              <a:rPr lang="en-US"/>
              <a:t>Speech</a:t>
            </a:r>
          </a:p>
          <a:p>
            <a:r>
              <a:rPr lang="en-US"/>
              <a:t>Different types in different levels of formality</a:t>
            </a:r>
          </a:p>
          <a:p>
            <a:pPr lvl="1"/>
            <a:r>
              <a:rPr lang="en-US"/>
              <a:t>News articles</a:t>
            </a:r>
          </a:p>
          <a:p>
            <a:pPr lvl="1"/>
            <a:r>
              <a:rPr lang="en-US"/>
              <a:t>Customer reviews</a:t>
            </a:r>
          </a:p>
          <a:p>
            <a:pPr lvl="1"/>
            <a:r>
              <a:rPr lang="en-US"/>
              <a:t>Social media posts</a:t>
            </a:r>
          </a:p>
          <a:p>
            <a:pPr lvl="1"/>
            <a:r>
              <a:rPr lang="en-US"/>
              <a:t>...</a:t>
            </a:r>
          </a:p>
          <a:p>
            <a:r>
              <a:rPr lang="en-US"/>
              <a:t>Different languages</a:t>
            </a:r>
          </a:p>
        </p:txBody>
      </p:sp>
    </p:spTree>
    <p:extLst>
      <p:ext uri="{BB962C8B-B14F-4D97-AF65-F5344CB8AC3E}">
        <p14:creationId xmlns:p14="http://schemas.microsoft.com/office/powerpoint/2010/main" val="210426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Levels of Linguistic Analysis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 b="1"/>
              <a:t>Morphological</a:t>
            </a:r>
            <a:r>
              <a:rPr lang="en-US"/>
              <a:t> – how are words composed?</a:t>
            </a:r>
          </a:p>
          <a:p>
            <a:r>
              <a:rPr lang="en-US" b="1"/>
              <a:t>Lexical</a:t>
            </a:r>
            <a:r>
              <a:rPr lang="en-US"/>
              <a:t> – what do single words mean?</a:t>
            </a:r>
          </a:p>
          <a:p>
            <a:r>
              <a:rPr lang="en-US" b="1"/>
              <a:t>Syntactic</a:t>
            </a:r>
            <a:r>
              <a:rPr lang="en-US"/>
              <a:t> – what is the grammatical structure of a sentence?</a:t>
            </a:r>
          </a:p>
          <a:p>
            <a:r>
              <a:rPr lang="en-US" b="1"/>
              <a:t>Semantic</a:t>
            </a:r>
            <a:r>
              <a:rPr lang="en-US"/>
              <a:t> – what meaning does a sentence convey?</a:t>
            </a:r>
          </a:p>
          <a:p>
            <a:r>
              <a:rPr lang="en-US" b="1"/>
              <a:t>Discourse</a:t>
            </a:r>
            <a:r>
              <a:rPr lang="en-US"/>
              <a:t> – how do sentences interact to form a text?</a:t>
            </a:r>
          </a:p>
          <a:p>
            <a:r>
              <a:rPr lang="en-US" b="1"/>
              <a:t>Pragmatic</a:t>
            </a:r>
            <a:r>
              <a:rPr lang="en-US"/>
              <a:t> – what is there between the lines?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7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Tasks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/>
              <a:t>High-level tasks</a:t>
            </a:r>
          </a:p>
          <a:p>
            <a:pPr lvl="1"/>
            <a:r>
              <a:rPr lang="en-US"/>
              <a:t>Speech recognition</a:t>
            </a:r>
          </a:p>
          <a:p>
            <a:pPr lvl="1"/>
            <a:r>
              <a:rPr lang="en-US"/>
              <a:t>Word-sense disambiguation (WSD)</a:t>
            </a:r>
          </a:p>
          <a:p>
            <a:pPr lvl="1"/>
            <a:r>
              <a:rPr lang="en-US"/>
              <a:t>Named entity recognition (NER)</a:t>
            </a:r>
          </a:p>
          <a:p>
            <a:pPr lvl="1"/>
            <a:r>
              <a:rPr lang="en-US"/>
              <a:t>Relationship extraction</a:t>
            </a:r>
          </a:p>
          <a:p>
            <a:pPr lvl="1"/>
            <a:r>
              <a:rPr lang="en-US"/>
              <a:t>Error identification and recovery</a:t>
            </a:r>
          </a:p>
          <a:p>
            <a:pPr lvl="1"/>
            <a:r>
              <a:rPr lang="en-US"/>
              <a:t>Automatic summarization</a:t>
            </a:r>
          </a:p>
          <a:p>
            <a:pPr lvl="1"/>
            <a:r>
              <a:rPr lang="en-US"/>
              <a:t>Machine translation</a:t>
            </a:r>
          </a:p>
          <a:p>
            <a:pPr lvl="1"/>
            <a:r>
              <a:rPr lang="en-US" b="1"/>
              <a:t>Topic extraction</a:t>
            </a:r>
          </a:p>
          <a:p>
            <a:pPr lvl="1"/>
            <a:r>
              <a:rPr lang="en-US" b="1"/>
              <a:t>Sentiment analysis	</a:t>
            </a:r>
            <a:r>
              <a:rPr lang="en-US" b="1" i="1"/>
              <a:t>		</a:t>
            </a:r>
            <a:r>
              <a:rPr lang="en-US" sz="2400" i="1"/>
              <a:t>many more</a:t>
            </a:r>
          </a:p>
        </p:txBody>
      </p:sp>
      <p:pic>
        <p:nvPicPr>
          <p:cNvPr id="5" name="Graphic 4" descr="Add with solid fill">
            <a:extLst>
              <a:ext uri="{FF2B5EF4-FFF2-40B4-BE49-F238E27FC236}">
                <a16:creationId xmlns:a16="http://schemas.microsoft.com/office/drawing/2014/main" id="{79DE25FD-E5AE-4211-A31A-FA5CC48F0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9762" y="5424487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4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Tasks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/>
              <a:t>Low-level tasks</a:t>
            </a:r>
          </a:p>
          <a:p>
            <a:pPr lvl="1"/>
            <a:r>
              <a:rPr lang="en-US"/>
              <a:t>Sentence boundary detection</a:t>
            </a:r>
          </a:p>
          <a:p>
            <a:pPr lvl="1"/>
            <a:r>
              <a:rPr lang="en-US"/>
              <a:t>Tokenization</a:t>
            </a:r>
          </a:p>
          <a:p>
            <a:pPr lvl="1"/>
            <a:r>
              <a:rPr lang="en-US"/>
              <a:t>Part-of-speech (POS) tagging</a:t>
            </a:r>
          </a:p>
          <a:p>
            <a:pPr lvl="1"/>
            <a:r>
              <a:rPr lang="en-US"/>
              <a:t>Stemming</a:t>
            </a:r>
          </a:p>
          <a:p>
            <a:pPr lvl="1"/>
            <a:r>
              <a:rPr lang="en-US"/>
              <a:t>Lemmatization</a:t>
            </a:r>
          </a:p>
          <a:p>
            <a:pPr lvl="1"/>
            <a:r>
              <a:rPr lang="en-US"/>
              <a:t>Shallow parsing</a:t>
            </a:r>
          </a:p>
          <a:p>
            <a:pPr lvl="1"/>
            <a:r>
              <a:rPr lang="en-US"/>
              <a:t>...</a:t>
            </a:r>
          </a:p>
          <a:p>
            <a:pPr marL="457200" lvl="1" indent="0">
              <a:buNone/>
            </a:pPr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5CA0E2-78A2-4478-97A1-CFDDD994252B}"/>
              </a:ext>
            </a:extLst>
          </p:cNvPr>
          <p:cNvGrpSpPr/>
          <p:nvPr/>
        </p:nvGrpSpPr>
        <p:grpSpPr>
          <a:xfrm>
            <a:off x="8039100" y="1981199"/>
            <a:ext cx="3095626" cy="3019426"/>
            <a:chOff x="8175024" y="1825625"/>
            <a:chExt cx="3178776" cy="301851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11C8E05-3C61-4388-9237-FC74CA078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8227479" y="1825625"/>
              <a:ext cx="3126321" cy="301851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990E18-21F4-4EE0-84DD-9F9B3FBD3236}"/>
                </a:ext>
              </a:extLst>
            </p:cNvPr>
            <p:cNvSpPr/>
            <p:nvPr/>
          </p:nvSpPr>
          <p:spPr>
            <a:xfrm>
              <a:off x="8175024" y="4575696"/>
              <a:ext cx="346745" cy="2684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860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1819</Words>
  <Application>Microsoft Office PowerPoint</Application>
  <PresentationFormat>Widescreen</PresentationFormat>
  <Paragraphs>358</Paragraphs>
  <Slides>37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Office</vt:lpstr>
      <vt:lpstr>Part I: Intro NLP &amp; Task at Hand</vt:lpstr>
      <vt:lpstr>Outline</vt:lpstr>
      <vt:lpstr>Part I: Intro NLP &amp; Task at Hand</vt:lpstr>
      <vt:lpstr>Intro NLP  What is NLP?</vt:lpstr>
      <vt:lpstr>Intro NLP  Human-like Language Processing</vt:lpstr>
      <vt:lpstr>Intro NLP  Naturally Occurring Texts</vt:lpstr>
      <vt:lpstr>Intro NLP  Levels of Linguistic Analysis</vt:lpstr>
      <vt:lpstr>Intro NLP  Tasks</vt:lpstr>
      <vt:lpstr>Intro NLP  Tasks</vt:lpstr>
      <vt:lpstr>Intro NLP  Computational Techniques</vt:lpstr>
      <vt:lpstr>Intro NLP  Challenges</vt:lpstr>
      <vt:lpstr>Intro NLP  Challenges</vt:lpstr>
      <vt:lpstr>Intro NLP  Applications</vt:lpstr>
      <vt:lpstr>Part I: Intro NLP &amp; Task at Hand</vt:lpstr>
      <vt:lpstr>Working Data  Generation</vt:lpstr>
      <vt:lpstr>Working Data  Structure</vt:lpstr>
      <vt:lpstr>Working Data  Structure</vt:lpstr>
      <vt:lpstr>Working Data  Example</vt:lpstr>
      <vt:lpstr>Working Data  Particularities</vt:lpstr>
      <vt:lpstr>Part I: Intro NLP &amp; Task at Hand</vt:lpstr>
      <vt:lpstr>Task  Analytical Objective</vt:lpstr>
      <vt:lpstr>Task  Topic Extraction</vt:lpstr>
      <vt:lpstr>Task  Sentiment Analysis</vt:lpstr>
      <vt:lpstr>Task  Topic-Specific Sentiment Analysis</vt:lpstr>
      <vt:lpstr>ML Pipeline  Analytical Sequence (R)</vt:lpstr>
      <vt:lpstr>ML Pipeline  Static vs Dynamic Features</vt:lpstr>
      <vt:lpstr>Part I: Intro NLP &amp; Task at Hand</vt:lpstr>
      <vt:lpstr>Quanteda Universe  Package</vt:lpstr>
      <vt:lpstr>Quanteda Universe  Basic Classes</vt:lpstr>
      <vt:lpstr>Quanteda Universe  Basic Classes</vt:lpstr>
      <vt:lpstr>Quanteda Universe  Basic Classes</vt:lpstr>
      <vt:lpstr>Quanteda Universe  Basic Classes</vt:lpstr>
      <vt:lpstr>Quanteda Universe  Basic Classes</vt:lpstr>
      <vt:lpstr>Quanteda Universe  Basic Classes</vt:lpstr>
      <vt:lpstr>Quanteda Universe  Scope</vt:lpstr>
      <vt:lpstr>Part I: Intro NLP &amp; Task at Hand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NALMPI</dc:creator>
  <cp:lastModifiedBy>Lisa Wimmer</cp:lastModifiedBy>
  <cp:revision>389</cp:revision>
  <dcterms:created xsi:type="dcterms:W3CDTF">2021-03-26T15:02:43Z</dcterms:created>
  <dcterms:modified xsi:type="dcterms:W3CDTF">2021-04-26T13:15:25Z</dcterms:modified>
</cp:coreProperties>
</file>