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61" r:id="rId10"/>
    <p:sldId id="354" r:id="rId11"/>
    <p:sldId id="355" r:id="rId12"/>
    <p:sldId id="357" r:id="rId13"/>
    <p:sldId id="358" r:id="rId14"/>
    <p:sldId id="359" r:id="rId15"/>
    <p:sldId id="369" r:id="rId16"/>
    <p:sldId id="343" r:id="rId17"/>
    <p:sldId id="347" r:id="rId18"/>
    <p:sldId id="328" r:id="rId19"/>
    <p:sldId id="362" r:id="rId20"/>
    <p:sldId id="363" r:id="rId21"/>
    <p:sldId id="364" r:id="rId22"/>
    <p:sldId id="365" r:id="rId23"/>
    <p:sldId id="366" r:id="rId24"/>
    <p:sldId id="367" r:id="rId25"/>
    <p:sldId id="311" r:id="rId26"/>
    <p:sldId id="370" r:id="rId27"/>
    <p:sldId id="374" r:id="rId28"/>
    <p:sldId id="372" r:id="rId29"/>
    <p:sldId id="375" r:id="rId30"/>
    <p:sldId id="371" r:id="rId31"/>
    <p:sldId id="323" r:id="rId32"/>
    <p:sldId id="373" r:id="rId33"/>
    <p:sldId id="344" r:id="rId34"/>
    <p:sldId id="377" r:id="rId35"/>
    <p:sldId id="376" r:id="rId36"/>
    <p:sldId id="346" r:id="rId37"/>
    <p:sldId id="3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0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6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0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6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4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9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to-machine-learning.netlify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r3book.mlr-or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torials.quanteda.io/" TargetMode="Externa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138160" y="4078799"/>
            <a:ext cx="321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https://towardsdatascience.com/the-magic-behind-embedding-models-c3af62f71fb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/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i="1"/>
                  <a:t>Enabling mathematical </a:t>
                </a:r>
                <a:r>
                  <a:rPr lang="en-GB" i="1" dirty="0"/>
                  <a:t>operations </a:t>
                </a:r>
                <a:r>
                  <a:rPr lang="en-GB" i="1"/>
                  <a:t>on the vocabulary: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blipFill>
                <a:blip r:embed="rId3"/>
                <a:stretch>
                  <a:fillRect l="-911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31FF3E61-F5F3-4EEC-A9ED-2B0ABB5B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12605" y="5101573"/>
            <a:ext cx="757629" cy="946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93EF7-5BCC-48A6-A89D-CD9E9E90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08" y="2038323"/>
            <a:ext cx="6608218" cy="25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Approaches</a:t>
            </a:r>
            <a:r>
              <a:rPr lang="de-DE"/>
              <a:t>: various possibilities, often adopted from general dimensionality reduction</a:t>
            </a:r>
          </a:p>
          <a:p>
            <a:pPr lvl="1"/>
            <a:r>
              <a:rPr lang="de-DE"/>
              <a:t>Unifying idea: data observed in (extremely) high-dimensional space but truly much lower-dimensional  </a:t>
            </a:r>
            <a:r>
              <a:rPr lang="de-DE">
                <a:sym typeface="Symbol" panose="05050102010706020507" pitchFamily="18" charset="2"/>
              </a:rPr>
              <a:t>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  </a:t>
            </a:r>
            <a:r>
              <a:rPr lang="de-DE">
                <a:sym typeface="Symbol" panose="05050102010706020507" pitchFamily="18" charset="2"/>
              </a:rPr>
              <a:t>retrieve principal dimensions</a:t>
            </a:r>
          </a:p>
          <a:p>
            <a:pPr lvl="1"/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GloVe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Word2vec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fastText</a:t>
            </a:r>
          </a:p>
          <a:p>
            <a:pPr lvl="1"/>
            <a:r>
              <a:rPr lang="en-US"/>
              <a:t>t-distributed stochastic neighbor embedding (t-SNE)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GloVe</a:t>
            </a:r>
            <a:r>
              <a:rPr lang="de-DE"/>
              <a:t>: </a:t>
            </a:r>
            <a:r>
              <a:rPr lang="de-DE" b="1"/>
              <a:t>Glo</a:t>
            </a:r>
            <a:r>
              <a:rPr lang="de-DE"/>
              <a:t>bal </a:t>
            </a:r>
            <a:r>
              <a:rPr lang="de-DE" b="1"/>
              <a:t>Ve</a:t>
            </a:r>
            <a:r>
              <a:rPr lang="de-DE"/>
              <a:t>ctors</a:t>
            </a:r>
          </a:p>
          <a:p>
            <a:r>
              <a:rPr lang="de-DE"/>
              <a:t>Developed by Stanford University (2014)</a:t>
            </a:r>
          </a:p>
          <a:p>
            <a:r>
              <a:rPr lang="de-DE"/>
              <a:t>Based on word co-occurrence matrix</a:t>
            </a:r>
          </a:p>
          <a:p>
            <a:pPr lvl="1"/>
            <a:r>
              <a:rPr lang="de-DE"/>
              <a:t>Studying neighborhood relations between words</a:t>
            </a:r>
          </a:p>
          <a:p>
            <a:pPr lvl="1"/>
            <a:r>
              <a:rPr lang="de-DE"/>
              <a:t>Defined via window size (symmetric/asymmetric)</a:t>
            </a:r>
            <a:endParaRPr lang="en-US"/>
          </a:p>
          <a:p>
            <a:pPr lvl="1"/>
            <a:r>
              <a:rPr lang="en-US"/>
              <a:t>Underlying assumption: close-lying words are more strongly linked</a:t>
            </a:r>
          </a:p>
          <a:p>
            <a:pPr lvl="1"/>
            <a:r>
              <a:rPr lang="en-US"/>
              <a:t>Entry in </a:t>
            </a:r>
            <a:r>
              <a:rPr lang="en-US" i="1"/>
              <a:t>i</a:t>
            </a:r>
            <a:r>
              <a:rPr lang="en-US"/>
              <a:t>-th row &amp; </a:t>
            </a:r>
            <a:r>
              <a:rPr lang="en-US" i="1"/>
              <a:t>j</a:t>
            </a:r>
            <a:r>
              <a:rPr lang="en-US"/>
              <a:t>-th column: how likely is word </a:t>
            </a:r>
            <a:r>
              <a:rPr lang="en-US" i="1"/>
              <a:t>i</a:t>
            </a:r>
            <a:r>
              <a:rPr lang="en-US"/>
              <a:t> to appear in the context of word </a:t>
            </a:r>
            <a:r>
              <a:rPr lang="en-US" i="1"/>
              <a:t>j</a:t>
            </a:r>
            <a:r>
              <a:rPr lang="en-US"/>
              <a:t>?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9B4-7E7E-4686-9550-25B44F7E850D}"/>
              </a:ext>
            </a:extLst>
          </p:cNvPr>
          <p:cNvSpPr txBox="1"/>
          <p:nvPr/>
        </p:nvSpPr>
        <p:spPr>
          <a:xfrm>
            <a:off x="3255264" y="5652369"/>
            <a:ext cx="840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The  quick brown </a:t>
            </a:r>
            <a:r>
              <a:rPr lang="en-US" sz="2400" b="1" i="1">
                <a:solidFill>
                  <a:srgbClr val="66CCFF"/>
                </a:solidFill>
              </a:rPr>
              <a:t>fox</a:t>
            </a:r>
            <a:r>
              <a:rPr lang="en-US" sz="2400" i="1"/>
              <a:t> jumps over  the lazy dog.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FCAD2CAB-B1CB-4C23-B55C-D675A4576E4B}"/>
              </a:ext>
            </a:extLst>
          </p:cNvPr>
          <p:cNvSpPr/>
          <p:nvPr/>
        </p:nvSpPr>
        <p:spPr>
          <a:xfrm>
            <a:off x="3866388" y="5652369"/>
            <a:ext cx="3593592" cy="461665"/>
          </a:xfrm>
          <a:prstGeom prst="parallelogram">
            <a:avLst>
              <a:gd name="adj" fmla="val 17077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A21F10E5-3485-4392-8235-4DE528DF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Computation</a:t>
            </a:r>
            <a:endParaRPr lang="de-DE"/>
          </a:p>
          <a:p>
            <a:pPr lvl="1"/>
            <a:r>
              <a:rPr lang="de-DE"/>
              <a:t>R: package </a:t>
            </a:r>
            <a:r>
              <a:rPr lang="de-DE">
                <a:latin typeface="Consolas" panose="020B0609020204030204" pitchFamily="49" charset="0"/>
              </a:rPr>
              <a:t>text2vec</a:t>
            </a:r>
          </a:p>
          <a:p>
            <a:pPr lvl="1"/>
            <a:r>
              <a:rPr lang="de-DE"/>
              <a:t>Most important hyperparameters: number of embedding dimensions &amp; skip-gram window size</a:t>
            </a:r>
          </a:p>
          <a:p>
            <a:r>
              <a:rPr lang="de-DE"/>
              <a:t>Alternatively: pre-trained embeddings</a:t>
            </a:r>
          </a:p>
          <a:p>
            <a:r>
              <a:rPr lang="de-DE"/>
              <a:t>Here: </a:t>
            </a:r>
            <a:r>
              <a:rPr lang="de-DE" b="1"/>
              <a:t>topic-specific</a:t>
            </a:r>
            <a:r>
              <a:rPr lang="de-DE"/>
              <a:t> embeddings</a:t>
            </a:r>
          </a:p>
          <a:p>
            <a:pPr lvl="1"/>
            <a:r>
              <a:rPr lang="de-DE"/>
              <a:t>Subset corpus by topic labels</a:t>
            </a:r>
          </a:p>
          <a:p>
            <a:pPr lvl="1"/>
            <a:r>
              <a:rPr lang="de-DE"/>
              <a:t>Compute embeddings for subsets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2FB7F-C51C-445D-96DA-BD0AEE805B96}"/>
              </a:ext>
            </a:extLst>
          </p:cNvPr>
          <p:cNvSpPr txBox="1"/>
          <p:nvPr/>
        </p:nvSpPr>
        <p:spPr>
          <a:xfrm>
            <a:off x="3255264" y="564178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words have different meanings in different contexts</a:t>
            </a:r>
            <a:endParaRPr lang="en-US" sz="2400" i="1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E4E75B13-5E5B-451D-9240-4640C20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9F19B-AEAB-477B-8A75-91A2B4611553}"/>
              </a:ext>
            </a:extLst>
          </p:cNvPr>
          <p:cNvGrpSpPr/>
          <p:nvPr/>
        </p:nvGrpSpPr>
        <p:grpSpPr>
          <a:xfrm>
            <a:off x="6524555" y="4251960"/>
            <a:ext cx="1467302" cy="1019469"/>
            <a:chOff x="7744962" y="3383312"/>
            <a:chExt cx="1723325" cy="1129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038D4-944A-4123-A7CC-1220F81685F9}"/>
                </a:ext>
              </a:extLst>
            </p:cNvPr>
            <p:cNvGrpSpPr/>
            <p:nvPr/>
          </p:nvGrpSpPr>
          <p:grpSpPr>
            <a:xfrm>
              <a:off x="7744962" y="3383312"/>
              <a:ext cx="1723325" cy="1129165"/>
              <a:chOff x="7744962" y="3383312"/>
              <a:chExt cx="2073600" cy="13298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09B534-A855-4078-824B-641E9A2236AB}"/>
                  </a:ext>
                </a:extLst>
              </p:cNvPr>
              <p:cNvSpPr/>
              <p:nvPr/>
            </p:nvSpPr>
            <p:spPr>
              <a:xfrm>
                <a:off x="7744964" y="3383312"/>
                <a:ext cx="2073598" cy="132950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4D25D8-FE5E-4A9B-BF75-438112780203}"/>
                  </a:ext>
                </a:extLst>
              </p:cNvPr>
              <p:cNvSpPr/>
              <p:nvPr/>
            </p:nvSpPr>
            <p:spPr>
              <a:xfrm>
                <a:off x="7744962" y="3386488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6408BA-ED28-4E5E-901A-97AC9B5F095E}"/>
                  </a:ext>
                </a:extLst>
              </p:cNvPr>
              <p:cNvSpPr/>
              <p:nvPr/>
            </p:nvSpPr>
            <p:spPr>
              <a:xfrm>
                <a:off x="8436162" y="3833835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E626A9-0882-4B4A-8E3D-3D65A76F4C9B}"/>
                  </a:ext>
                </a:extLst>
              </p:cNvPr>
              <p:cNvSpPr/>
              <p:nvPr/>
            </p:nvSpPr>
            <p:spPr>
              <a:xfrm>
                <a:off x="9127362" y="4270313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11F432-09E3-4DD6-A6E5-0A615D9B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8029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9D3749-D547-40C8-8C6F-2C38CCAD2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3109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4E9DC-52E1-45C3-8098-1D2D2EE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30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59123E-0144-4024-ADB0-E744C6C9743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38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79D89A-1029-4F3B-AD0E-001BA69D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538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E7C5F7-61D3-4CC5-BE81-AE1BFE6A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49692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97AED-9EA1-4F0A-BEC8-319A92F1B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845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8AB9B1-48F0-4D50-B771-70AAA36F2AA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511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E1478D-9AED-4AE7-9291-9E75C2E7A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6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3DC50-1494-47AA-A87B-C48F1D77F3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3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163B9-A275-4DD3-B848-7F3BD814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13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Embeddings vs BOW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Both result </a:t>
            </a:r>
            <a:r>
              <a:rPr lang="en-US"/>
              <a:t>in vector representations for each word in a corpus.</a:t>
            </a:r>
          </a:p>
          <a:p>
            <a:pPr lvl="1"/>
            <a:r>
              <a:rPr lang="en-US" b="1"/>
              <a:t>BOW</a:t>
            </a:r>
          </a:p>
          <a:p>
            <a:pPr lvl="2"/>
            <a:r>
              <a:rPr lang="en-US"/>
              <a:t> 	Easy to understand and implement</a:t>
            </a:r>
          </a:p>
          <a:p>
            <a:pPr lvl="2"/>
            <a:r>
              <a:rPr lang="de-DE"/>
              <a:t>       	Feasible for any corpus</a:t>
            </a:r>
          </a:p>
          <a:p>
            <a:pPr lvl="2"/>
            <a:r>
              <a:rPr lang="de-DE"/>
              <a:t>       	No accounting for order, semantics</a:t>
            </a:r>
          </a:p>
          <a:p>
            <a:pPr lvl="2"/>
            <a:r>
              <a:rPr lang="de-DE"/>
              <a:t>       	High-dimensional representations</a:t>
            </a:r>
          </a:p>
          <a:p>
            <a:pPr lvl="1"/>
            <a:r>
              <a:rPr lang="de-DE" b="1"/>
              <a:t>Embeddings</a:t>
            </a:r>
          </a:p>
          <a:p>
            <a:pPr lvl="2"/>
            <a:r>
              <a:rPr lang="de-DE"/>
              <a:t>       	Capturing semantics and heeding word order</a:t>
            </a:r>
          </a:p>
          <a:p>
            <a:pPr lvl="2"/>
            <a:r>
              <a:rPr lang="de-DE"/>
              <a:t>       	Low-dimensional representations</a:t>
            </a:r>
          </a:p>
          <a:p>
            <a:pPr lvl="2"/>
            <a:r>
              <a:rPr lang="de-DE"/>
              <a:t>       	Large and „high-quality“ corpus required for meaningful embeddings</a:t>
            </a:r>
          </a:p>
          <a:p>
            <a:pPr lvl="2"/>
            <a:r>
              <a:rPr lang="de-DE"/>
              <a:t>       	Pre-trained models often computationally demanding and not applicable    </a:t>
            </a:r>
            <a:br>
              <a:rPr lang="de-DE"/>
            </a:br>
            <a:r>
              <a:rPr lang="de-DE"/>
              <a:t>       	to tasks with different domain (</a:t>
            </a:r>
            <a:r>
              <a:rPr lang="en-US"/>
              <a:t>zero vector for unknown words)</a:t>
            </a:r>
            <a:endParaRPr lang="de-DE"/>
          </a:p>
          <a:p>
            <a:pPr lvl="1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E4E0D-C4CE-4090-A83A-CB4BEB3F0332}"/>
              </a:ext>
            </a:extLst>
          </p:cNvPr>
          <p:cNvSpPr txBox="1"/>
          <p:nvPr/>
        </p:nvSpPr>
        <p:spPr>
          <a:xfrm>
            <a:off x="8610600" y="3758039"/>
            <a:ext cx="274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both suffer from the cold-start problem</a:t>
            </a:r>
          </a:p>
        </p:txBody>
      </p:sp>
      <p:pic>
        <p:nvPicPr>
          <p:cNvPr id="3" name="Graphic 2" descr="Lightning bolt with solid fill">
            <a:extLst>
              <a:ext uri="{FF2B5EF4-FFF2-40B4-BE49-F238E27FC236}">
                <a16:creationId xmlns:a16="http://schemas.microsoft.com/office/drawing/2014/main" id="{C8450D8E-5339-4AB8-92D8-B1C50FF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360" y="3716337"/>
            <a:ext cx="914400" cy="914400"/>
          </a:xfrm>
          <a:prstGeom prst="rect">
            <a:avLst/>
          </a:prstGeom>
        </p:spPr>
      </p:pic>
      <p:pic>
        <p:nvPicPr>
          <p:cNvPr id="8" name="Graphic 7" descr="Badge Follow with solid fill">
            <a:extLst>
              <a:ext uri="{FF2B5EF4-FFF2-40B4-BE49-F238E27FC236}">
                <a16:creationId xmlns:a16="http://schemas.microsoft.com/office/drawing/2014/main" id="{C9DBFFF4-1628-4654-8CEF-D567E7C3C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018" y="2857704"/>
            <a:ext cx="288000" cy="288000"/>
          </a:xfrm>
          <a:prstGeom prst="rect">
            <a:avLst/>
          </a:prstGeom>
        </p:spPr>
      </p:pic>
      <p:pic>
        <p:nvPicPr>
          <p:cNvPr id="12" name="Graphic 11" descr="Forbidden with solid fill">
            <a:extLst>
              <a:ext uri="{FF2B5EF4-FFF2-40B4-BE49-F238E27FC236}">
                <a16:creationId xmlns:a16="http://schemas.microsoft.com/office/drawing/2014/main" id="{5D930E14-899A-44F9-B223-B98AAAADA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525652"/>
            <a:ext cx="288000" cy="288000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C2FD5166-81F6-4822-89EF-CB4CEEDA4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3204691"/>
            <a:ext cx="288000" cy="288000"/>
          </a:xfrm>
          <a:prstGeom prst="rect">
            <a:avLst/>
          </a:prstGeom>
        </p:spPr>
      </p:pic>
      <p:pic>
        <p:nvPicPr>
          <p:cNvPr id="39" name="Graphic 38" descr="Forbidden with solid fill">
            <a:extLst>
              <a:ext uri="{FF2B5EF4-FFF2-40B4-BE49-F238E27FC236}">
                <a16:creationId xmlns:a16="http://schemas.microsoft.com/office/drawing/2014/main" id="{8064103C-9EE5-44FF-BB93-1E2746454D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018" y="3859626"/>
            <a:ext cx="288000" cy="288000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6EA0442F-5687-42F1-9875-C54976E9A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611566"/>
            <a:ext cx="288000" cy="288000"/>
          </a:xfrm>
          <a:prstGeom prst="rect">
            <a:avLst/>
          </a:prstGeom>
        </p:spPr>
      </p:pic>
      <p:pic>
        <p:nvPicPr>
          <p:cNvPr id="41" name="Graphic 40" descr="Forbidden with solid fill">
            <a:extLst>
              <a:ext uri="{FF2B5EF4-FFF2-40B4-BE49-F238E27FC236}">
                <a16:creationId xmlns:a16="http://schemas.microsoft.com/office/drawing/2014/main" id="{B0D81DE2-7789-4C92-8056-017763A70F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279514"/>
            <a:ext cx="288000" cy="288000"/>
          </a:xfrm>
          <a:prstGeom prst="rect">
            <a:avLst/>
          </a:prstGeom>
        </p:spPr>
      </p:pic>
      <p:pic>
        <p:nvPicPr>
          <p:cNvPr id="42" name="Graphic 41" descr="Badge Follow with solid fill">
            <a:extLst>
              <a:ext uri="{FF2B5EF4-FFF2-40B4-BE49-F238E27FC236}">
                <a16:creationId xmlns:a16="http://schemas.microsoft.com/office/drawing/2014/main" id="{43320A35-5283-41C3-B9A6-4DBF53EE6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984" y="4945540"/>
            <a:ext cx="288000" cy="288000"/>
          </a:xfrm>
          <a:prstGeom prst="rect">
            <a:avLst/>
          </a:prstGeom>
        </p:spPr>
      </p:pic>
      <p:pic>
        <p:nvPicPr>
          <p:cNvPr id="43" name="Graphic 42" descr="Forbidden with solid fill">
            <a:extLst>
              <a:ext uri="{FF2B5EF4-FFF2-40B4-BE49-F238E27FC236}">
                <a16:creationId xmlns:a16="http://schemas.microsoft.com/office/drawing/2014/main" id="{083D364B-93F0-4060-B750-FBE1E71DAC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984" y="56134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Word Embeddings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5DD79-D548-4341-A41F-E4BAC63991B5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Training &amp; Prediction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Performance 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Machine Learning (ML)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Supervised learning</a:t>
            </a:r>
          </a:p>
          <a:p>
            <a:pPr lvl="1"/>
            <a:r>
              <a:rPr lang="de-DE"/>
              <a:t>Unsupervised learning</a:t>
            </a:r>
          </a:p>
          <a:p>
            <a:pPr lvl="1"/>
            <a:r>
              <a:rPr lang="de-DE"/>
              <a:t>Reinforcement learning</a:t>
            </a:r>
          </a:p>
          <a:p>
            <a:pPr lvl="1"/>
            <a:r>
              <a:rPr lang="de-DE"/>
              <a:t>Deep learning methods for all three</a:t>
            </a:r>
            <a:br>
              <a:rPr lang="de-DE"/>
            </a:br>
            <a:endParaRPr lang="de-DE"/>
          </a:p>
          <a:p>
            <a:r>
              <a:rPr lang="de-DE"/>
              <a:t>Supervised learning</a:t>
            </a:r>
          </a:p>
          <a:p>
            <a:pPr lvl="1"/>
            <a:r>
              <a:rPr lang="de-DE"/>
              <a:t>Learn feature-target relationship from labeled data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Classification</a:t>
            </a:r>
            <a:r>
              <a:rPr lang="de-DE"/>
              <a:t>: predict class label from data features</a:t>
            </a:r>
          </a:p>
          <a:p>
            <a:pPr lvl="1"/>
            <a:r>
              <a:rPr lang="de-DE" b="1"/>
              <a:t>Regression</a:t>
            </a:r>
            <a:r>
              <a:rPr lang="de-DE"/>
              <a:t>: predict continuous response from data features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02C6-66DE-47A8-A88D-C21851DD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728" y="1990724"/>
            <a:ext cx="3457072" cy="2008899"/>
          </a:xfrm>
          <a:prstGeom prst="rect">
            <a:avLst/>
          </a:prstGeom>
        </p:spPr>
      </p:pic>
      <p:pic>
        <p:nvPicPr>
          <p:cNvPr id="44" name="Graphic 43" descr="Back with solid fill">
            <a:extLst>
              <a:ext uri="{FF2B5EF4-FFF2-40B4-BE49-F238E27FC236}">
                <a16:creationId xmlns:a16="http://schemas.microsoft.com/office/drawing/2014/main" id="{18FFA9CB-BC75-4B5F-A598-61033B72E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 flipV="1">
            <a:off x="9322262" y="382651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mlr3 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>
                <a:latin typeface="Consolas" panose="020B0609020204030204" pitchFamily="49" charset="0"/>
              </a:rPr>
              <a:t>mlr3</a:t>
            </a:r>
          </a:p>
          <a:p>
            <a:pPr lvl="1"/>
            <a:r>
              <a:rPr lang="de-DE"/>
              <a:t>Very extensive, all-purpose ML package developed and maintained by LMU‘s Statistical Learning &amp; Data Science chair</a:t>
            </a:r>
          </a:p>
          <a:p>
            <a:pPr lvl="1"/>
            <a:r>
              <a:rPr lang="de-DE" b="1"/>
              <a:t>Unifying framework</a:t>
            </a:r>
            <a:r>
              <a:rPr lang="de-DE"/>
              <a:t> for many ML functionalities</a:t>
            </a:r>
          </a:p>
          <a:p>
            <a:pPr lvl="1"/>
            <a:r>
              <a:rPr lang="de-DE"/>
              <a:t>End-to-end programming from feature generation to prediction</a:t>
            </a:r>
          </a:p>
          <a:p>
            <a:r>
              <a:rPr lang="de-DE"/>
              <a:t>Useful sources</a:t>
            </a:r>
          </a:p>
          <a:p>
            <a:pPr lvl="1"/>
            <a:r>
              <a:rPr lang="de-DE"/>
              <a:t>Introduction to Machine Learning lecture </a:t>
            </a:r>
            <a:br>
              <a:rPr lang="de-DE"/>
            </a:br>
            <a:r>
              <a:rPr lang="de-DE" i="1">
                <a:hlinkClick r:id="rId3"/>
              </a:rPr>
              <a:t>https://introduction-to-machine-learning.netlify.app/</a:t>
            </a:r>
            <a:endParaRPr lang="de-DE" i="1"/>
          </a:p>
          <a:p>
            <a:pPr lvl="1"/>
            <a:r>
              <a:rPr lang="de-DE">
                <a:latin typeface="Consolas" panose="020B0609020204030204" pitchFamily="49" charset="0"/>
              </a:rPr>
              <a:t>mlr3</a:t>
            </a:r>
            <a:r>
              <a:rPr lang="de-DE"/>
              <a:t> book </a:t>
            </a:r>
            <a:r>
              <a:rPr lang="de-DE" i="1">
                <a:hlinkClick r:id="rId4"/>
              </a:rPr>
              <a:t>https://mlr3book.mlr-org.com/</a:t>
            </a:r>
            <a:endParaRPr lang="de-DE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Components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ML components</a:t>
            </a:r>
          </a:p>
          <a:p>
            <a:pPr lvl="1"/>
            <a:r>
              <a:rPr lang="de-DE"/>
              <a:t>Task</a:t>
            </a:r>
          </a:p>
          <a:p>
            <a:pPr lvl="2"/>
            <a:r>
              <a:rPr lang="de-DE"/>
              <a:t>Train set</a:t>
            </a:r>
          </a:p>
          <a:p>
            <a:pPr lvl="2"/>
            <a:r>
              <a:rPr lang="de-DE"/>
              <a:t>Test set</a:t>
            </a:r>
          </a:p>
          <a:p>
            <a:pPr lvl="1"/>
            <a:r>
              <a:rPr lang="de-DE"/>
              <a:t>Learner</a:t>
            </a:r>
          </a:p>
          <a:p>
            <a:pPr lvl="2"/>
            <a:r>
              <a:rPr lang="de-DE"/>
              <a:t>Hypothesis space</a:t>
            </a:r>
          </a:p>
          <a:p>
            <a:pPr lvl="2"/>
            <a:r>
              <a:rPr lang="de-DE"/>
              <a:t>Risk</a:t>
            </a:r>
          </a:p>
          <a:p>
            <a:pPr lvl="2"/>
            <a:r>
              <a:rPr lang="de-DE"/>
              <a:t>Optimization</a:t>
            </a:r>
          </a:p>
          <a:p>
            <a:pPr lvl="1"/>
            <a:r>
              <a:rPr lang="de-DE"/>
              <a:t>Performance measure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54FB-8266-4723-83F6-78B800C0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36" y="1990724"/>
            <a:ext cx="4904764" cy="330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625CC-42D4-47A0-AE63-47919594ED3E}"/>
              </a:ext>
            </a:extLst>
          </p:cNvPr>
          <p:cNvSpPr txBox="1"/>
          <p:nvPr/>
        </p:nvSpPr>
        <p:spPr>
          <a:xfrm>
            <a:off x="5948218" y="5294376"/>
            <a:ext cx="2662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sz="1200" i="1"/>
              <a:t>https://mlr3book.mlr-org.com/</a:t>
            </a:r>
          </a:p>
        </p:txBody>
      </p:sp>
    </p:spTree>
    <p:extLst>
      <p:ext uri="{BB962C8B-B14F-4D97-AF65-F5344CB8AC3E}">
        <p14:creationId xmlns:p14="http://schemas.microsoft.com/office/powerpoint/2010/main" val="32129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Training &amp; Prediction  </a:t>
            </a:r>
            <a:r>
              <a:rPr lang="en-US" b="1"/>
              <a:t>Classification</a:t>
            </a:r>
            <a:r>
              <a:rPr lang="en-US"/>
              <a:t>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(classification) task</a:t>
            </a:r>
          </a:p>
          <a:p>
            <a:pPr lvl="1"/>
            <a:r>
              <a:rPr lang="de-DE" b="1"/>
              <a:t>Features X</a:t>
            </a:r>
            <a:r>
              <a:rPr lang="de-DE"/>
              <a:t>: all (numeric) variables describing our observations</a:t>
            </a:r>
          </a:p>
          <a:p>
            <a:pPr lvl="1"/>
            <a:r>
              <a:rPr lang="de-DE" b="1"/>
              <a:t>Target </a:t>
            </a:r>
            <a:r>
              <a:rPr lang="de-DE" b="1" i="1"/>
              <a:t>y</a:t>
            </a:r>
            <a:r>
              <a:rPr lang="de-DE"/>
              <a:t>: class label, here </a:t>
            </a:r>
            <a:r>
              <a:rPr lang="de-DE">
                <a:sym typeface="Symbol" panose="05050102010706020507" pitchFamily="18" charset="2"/>
              </a:rPr>
              <a:t></a:t>
            </a:r>
            <a:r>
              <a:rPr lang="de-DE"/>
              <a:t> {positive, negative}</a:t>
            </a:r>
            <a:br>
              <a:rPr lang="de-DE"/>
            </a:br>
            <a:endParaRPr lang="de-DE"/>
          </a:p>
          <a:p>
            <a:r>
              <a:rPr lang="de-DE"/>
              <a:t>Train-test split</a:t>
            </a:r>
          </a:p>
          <a:p>
            <a:pPr lvl="1"/>
            <a:r>
              <a:rPr lang="en-US"/>
              <a:t>Fundamental ML principle: </a:t>
            </a:r>
            <a:r>
              <a:rPr lang="en-US" b="1"/>
              <a:t>dichotomy</a:t>
            </a:r>
            <a:r>
              <a:rPr lang="en-US"/>
              <a:t> </a:t>
            </a:r>
            <a:br>
              <a:rPr lang="en-US"/>
            </a:br>
            <a:r>
              <a:rPr lang="en-US"/>
              <a:t>between 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</a:t>
            </a:r>
            <a:r>
              <a:rPr lang="en-US"/>
              <a:t> Avoid bias in performance estimation</a:t>
            </a:r>
          </a:p>
          <a:p>
            <a:pPr lvl="1"/>
            <a:r>
              <a:rPr lang="en-US"/>
              <a:t>Train on training data, evaluate on test data</a:t>
            </a:r>
          </a:p>
          <a:p>
            <a:pPr lvl="1"/>
            <a:r>
              <a:rPr lang="en-US"/>
              <a:t>Possibly create repeated splits (</a:t>
            </a:r>
            <a:r>
              <a:rPr lang="en-US" b="1"/>
              <a:t>resampling</a:t>
            </a:r>
            <a:r>
              <a:rPr lang="en-US"/>
              <a:t>)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13B164-9526-41AD-B5C6-B2D27F18CEC1}"/>
              </a:ext>
            </a:extLst>
          </p:cNvPr>
          <p:cNvGrpSpPr/>
          <p:nvPr/>
        </p:nvGrpSpPr>
        <p:grpSpPr>
          <a:xfrm>
            <a:off x="8610600" y="4400963"/>
            <a:ext cx="3075432" cy="1615789"/>
            <a:chOff x="8283860" y="3693889"/>
            <a:chExt cx="1853147" cy="959297"/>
          </a:xfrm>
        </p:grpSpPr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680CC440-94F5-4A20-B64C-1061114C3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1699" y="3697431"/>
              <a:ext cx="1015308" cy="955755"/>
            </a:xfrm>
            <a:prstGeom prst="rect">
              <a:avLst/>
            </a:prstGeom>
          </p:spPr>
        </p:pic>
        <p:pic>
          <p:nvPicPr>
            <p:cNvPr id="7" name="Graphic 6" descr="Database outline">
              <a:extLst>
                <a:ext uri="{FF2B5EF4-FFF2-40B4-BE49-F238E27FC236}">
                  <a16:creationId xmlns:a16="http://schemas.microsoft.com/office/drawing/2014/main" id="{CE8B9A9B-7971-4D2B-A673-3CB802DC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3860" y="3693889"/>
              <a:ext cx="1015308" cy="955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51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learner</a:t>
            </a:r>
          </a:p>
          <a:p>
            <a:pPr lvl="1"/>
            <a:r>
              <a:rPr lang="de-DE" b="1"/>
              <a:t>Hypothesis space</a:t>
            </a:r>
            <a:r>
              <a:rPr lang="de-DE"/>
              <a:t>: </a:t>
            </a:r>
            <a:r>
              <a:rPr lang="en-US"/>
              <a:t>defines what kind of model can be learned</a:t>
            </a:r>
            <a:r>
              <a:rPr lang="de-DE"/>
              <a:t>, e.g.,</a:t>
            </a:r>
          </a:p>
          <a:p>
            <a:pPr lvl="2"/>
            <a:r>
              <a:rPr lang="de-DE"/>
              <a:t>Logistic regression model</a:t>
            </a:r>
          </a:p>
          <a:p>
            <a:pPr lvl="2"/>
            <a:r>
              <a:rPr lang="de-DE"/>
              <a:t>Decision tree</a:t>
            </a:r>
          </a:p>
          <a:p>
            <a:pPr lvl="2"/>
            <a:r>
              <a:rPr lang="de-DE"/>
              <a:t>Random forest</a:t>
            </a:r>
          </a:p>
          <a:p>
            <a:pPr lvl="1"/>
            <a:r>
              <a:rPr lang="de-DE" b="1"/>
              <a:t>Risk</a:t>
            </a:r>
            <a:r>
              <a:rPr lang="de-DE"/>
              <a:t>: </a:t>
            </a:r>
            <a:r>
              <a:rPr lang="en-US"/>
              <a:t>quantifies by how much our predictions deviate from the true target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To be minimized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Optimization</a:t>
            </a:r>
            <a:r>
              <a:rPr lang="en-US">
                <a:sym typeface="Symbol" panose="05050102010706020507" pitchFamily="18" charset="2"/>
              </a:rPr>
              <a:t>: defines how to search for the best model</a:t>
            </a:r>
          </a:p>
          <a:p>
            <a:r>
              <a:rPr lang="en-US" b="1">
                <a:sym typeface="Symbol" panose="05050102010706020507" pitchFamily="18" charset="2"/>
              </a:rPr>
              <a:t>Empirical risk minimization (ERM)</a:t>
            </a:r>
          </a:p>
          <a:p>
            <a:r>
              <a:rPr lang="en-US" b="1">
                <a:sym typeface="Symbol" panose="05050102010706020507" pitchFamily="18" charset="2"/>
              </a:rPr>
              <a:t>Result</a:t>
            </a:r>
            <a:r>
              <a:rPr lang="en-US">
                <a:sym typeface="Symbol" panose="05050102010706020507" pitchFamily="18" charset="2"/>
              </a:rPr>
              <a:t>: model with trained parameters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9: Sentiment Analysis -   Training &amp; Prediction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How well does our model </a:t>
            </a:r>
            <a:r>
              <a:rPr lang="de-DE" b="1"/>
              <a:t>perform</a:t>
            </a:r>
            <a:r>
              <a:rPr lang="de-DE"/>
              <a:t> on unseen data?</a:t>
            </a:r>
            <a:br>
              <a:rPr lang="de-DE"/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ym typeface="Symbol" panose="05050102010706020507" pitchFamily="18" charset="2"/>
              </a:rPr>
              <a:t>Generalization</a:t>
            </a:r>
            <a:r>
              <a:rPr lang="en-US">
                <a:sym typeface="Symbol" panose="05050102010706020507" pitchFamily="18" charset="2"/>
              </a:rPr>
              <a:t> ability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de-DE"/>
              <a:t>Measured on test set(s)</a:t>
            </a:r>
          </a:p>
          <a:p>
            <a:r>
              <a:rPr lang="de-DE" i="1"/>
              <a:t>Aka</a:t>
            </a:r>
            <a:r>
              <a:rPr lang="de-DE"/>
              <a:t> </a:t>
            </a:r>
            <a:r>
              <a:rPr lang="de-DE" b="1"/>
              <a:t>outer loss </a:t>
            </a:r>
            <a:r>
              <a:rPr lang="de-DE">
                <a:sym typeface="Symbol" panose="05050102010706020507" pitchFamily="18" charset="2"/>
              </a:rPr>
              <a:t> inner loss used for training the model via ERM  </a:t>
            </a:r>
            <a:endParaRPr lang="de-DE"/>
          </a:p>
          <a:p>
            <a:pPr lvl="1"/>
            <a:r>
              <a:rPr lang="de-DE"/>
              <a:t>We might or might not use the same metric for both.</a:t>
            </a:r>
          </a:p>
          <a:p>
            <a:pPr lvl="1"/>
            <a:r>
              <a:rPr lang="de-DE"/>
              <a:t>Various evaluation metrics exist.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30520-10CC-4C0E-B112-A1610A6EE2C7}"/>
              </a:ext>
            </a:extLst>
          </p:cNvPr>
          <p:cNvSpPr txBox="1"/>
          <p:nvPr/>
        </p:nvSpPr>
        <p:spPr>
          <a:xfrm>
            <a:off x="3090672" y="3198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typically, test error &gt; training error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8032317C-9E76-46E7-B8E8-CCA72BA1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075307" y="2919339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1" name="Rechteck 5">
            <a:extLst>
              <a:ext uri="{FF2B5EF4-FFF2-40B4-BE49-F238E27FC236}">
                <a16:creationId xmlns:a16="http://schemas.microsoft.com/office/drawing/2014/main" id="{9B3E5722-DFCC-4433-AC81-537989B2E352}"/>
              </a:ext>
            </a:extLst>
          </p:cNvPr>
          <p:cNvSpPr/>
          <p:nvPr/>
        </p:nvSpPr>
        <p:spPr>
          <a:xfrm>
            <a:off x="1066800" y="20130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6">
            <a:extLst>
              <a:ext uri="{FF2B5EF4-FFF2-40B4-BE49-F238E27FC236}">
                <a16:creationId xmlns:a16="http://schemas.microsoft.com/office/drawing/2014/main" id="{E47CC077-DA36-41E5-863D-544A47978CDE}"/>
              </a:ext>
            </a:extLst>
          </p:cNvPr>
          <p:cNvSpPr/>
          <p:nvPr/>
        </p:nvSpPr>
        <p:spPr>
          <a:xfrm>
            <a:off x="1219200" y="2165490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7">
            <a:extLst>
              <a:ext uri="{FF2B5EF4-FFF2-40B4-BE49-F238E27FC236}">
                <a16:creationId xmlns:a16="http://schemas.microsoft.com/office/drawing/2014/main" id="{BCAF1833-9E9D-4181-81CC-A2AA587DF1FF}"/>
              </a:ext>
            </a:extLst>
          </p:cNvPr>
          <p:cNvSpPr/>
          <p:nvPr/>
        </p:nvSpPr>
        <p:spPr>
          <a:xfrm>
            <a:off x="1371600" y="2314786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87EC206F-44BD-41DD-BC54-2A39A8EAA5DA}"/>
              </a:ext>
            </a:extLst>
          </p:cNvPr>
          <p:cNvSpPr/>
          <p:nvPr/>
        </p:nvSpPr>
        <p:spPr>
          <a:xfrm>
            <a:off x="1053723" y="35438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9A9C3C71-578C-464A-8B98-B242867D19E6}"/>
              </a:ext>
            </a:extLst>
          </p:cNvPr>
          <p:cNvSpPr/>
          <p:nvPr/>
        </p:nvSpPr>
        <p:spPr>
          <a:xfrm>
            <a:off x="1206123" y="36962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7">
            <a:extLst>
              <a:ext uri="{FF2B5EF4-FFF2-40B4-BE49-F238E27FC236}">
                <a16:creationId xmlns:a16="http://schemas.microsoft.com/office/drawing/2014/main" id="{CA538402-0907-460B-8807-CD809ACC7945}"/>
              </a:ext>
            </a:extLst>
          </p:cNvPr>
          <p:cNvSpPr/>
          <p:nvPr/>
        </p:nvSpPr>
        <p:spPr>
          <a:xfrm>
            <a:off x="1358523" y="3848693"/>
            <a:ext cx="1427747" cy="936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BEADEC-F3AA-492F-B998-B01ECFFB8578}"/>
              </a:ext>
            </a:extLst>
          </p:cNvPr>
          <p:cNvSpPr txBox="1"/>
          <p:nvPr/>
        </p:nvSpPr>
        <p:spPr>
          <a:xfrm>
            <a:off x="1358524" y="2850907"/>
            <a:ext cx="1149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Train</a:t>
            </a:r>
            <a:endParaRPr lang="en-US" sz="24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B1B79-892D-4203-B785-77D4522F9971}"/>
              </a:ext>
            </a:extLst>
          </p:cNvPr>
          <p:cNvSpPr txBox="1"/>
          <p:nvPr/>
        </p:nvSpPr>
        <p:spPr>
          <a:xfrm>
            <a:off x="1358522" y="4368433"/>
            <a:ext cx="1149097" cy="93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Test</a:t>
            </a:r>
            <a:endParaRPr lang="en-US" sz="2400" i="1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EE68004-E003-40AE-BB32-BF1699A776E2}"/>
              </a:ext>
            </a:extLst>
          </p:cNvPr>
          <p:cNvSpPr/>
          <p:nvPr/>
        </p:nvSpPr>
        <p:spPr>
          <a:xfrm flipH="1">
            <a:off x="2786270" y="2598120"/>
            <a:ext cx="14980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14C0DE24-A822-4AB3-B828-46E7B1D55A64}"/>
              </a:ext>
            </a:extLst>
          </p:cNvPr>
          <p:cNvSpPr/>
          <p:nvPr/>
        </p:nvSpPr>
        <p:spPr>
          <a:xfrm flipH="1">
            <a:off x="2773192" y="4183767"/>
            <a:ext cx="1498091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63218D-6E40-4417-8723-71DFD1FB2CCB}"/>
              </a:ext>
            </a:extLst>
          </p:cNvPr>
          <p:cNvGrpSpPr/>
          <p:nvPr/>
        </p:nvGrpSpPr>
        <p:grpSpPr>
          <a:xfrm>
            <a:off x="4284360" y="2314786"/>
            <a:ext cx="2256647" cy="936000"/>
            <a:chOff x="6096000" y="2090365"/>
            <a:chExt cx="5257801" cy="34537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BB3546-0684-43B9-85B8-D2E9E76F48A5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D75E69-459E-4102-930E-8C2D5EFE1C05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4006C3-7846-4D22-9AF7-1073D907367E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D29756-9797-4DE1-BC60-0F79635FBA0D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04316D-6B24-41C2-9C3D-274106818FE8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CD5A32-149D-4170-AF93-E704298CF31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CE589A8-62A5-456D-AEAA-93DC309C5177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DF69D8-FC13-4BF1-A740-ECCAF491526C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3D9BB7D-35C1-416C-B59E-4C9AA81E46ED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55AB935-3EE8-4B50-82C4-128DD2E89CD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FF1708-A62C-43DC-8E63-1456E677C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DB5959-5408-4823-ADF1-34B5A4751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518185B-10D8-4839-9BEF-46FC1D27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4FB8A8-1960-4F76-9AB7-802D2C6F2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D4DB8B-64FA-4748-998E-0AC2F8039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EE8F57-7991-48CB-A7A8-633FF0295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3B73CD-830B-4C61-B5C6-73E8328F9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D690094-80C9-47B9-A8BE-3A6D7E431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228D67C-025C-48B8-B3F1-CC8E14262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7252C7C-CB1F-49A5-9EF2-CDE955A97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BAAB7AC-632A-4D82-BE9A-4EC63CC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1405A1-9485-4A24-A3E4-6FF6CAEF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E35DEA-ACCA-4571-B63A-DB79E8A4C135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F9FA3D-D07E-42C8-964C-4994616AF85E}"/>
              </a:ext>
            </a:extLst>
          </p:cNvPr>
          <p:cNvGrpSpPr/>
          <p:nvPr/>
        </p:nvGrpSpPr>
        <p:grpSpPr>
          <a:xfrm>
            <a:off x="4277536" y="3854990"/>
            <a:ext cx="2256647" cy="936000"/>
            <a:chOff x="6096000" y="2090365"/>
            <a:chExt cx="5257801" cy="345374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83E433-C484-4A0F-B2B4-DE9450D7B76C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5D26A3-31B5-4CA0-BDD6-396F02C74B92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84C121-7EFC-443C-92B8-3A04AB5836AC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44CEE1-A653-4C5B-83F6-48D9A204A9D2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1B54E26-FE17-4B84-949E-89BFA0B555AF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8AB3B04-D235-4551-AC22-537C2B60CAAE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56A8520-1AF6-4727-9CA5-805AEFF9EE4E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7853371-FEBD-4B61-B7C0-9228640AF2E1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4E83B87-C052-4010-89AC-01BE86576934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496CFE-1FDB-480D-A419-DCE0E38AD52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65103C-3CF6-4FDF-99F2-37CF77FE4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B626533-0E5A-4731-A850-B31602CAB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491E374-94F2-4ED2-A4AA-69398006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C95798-828F-40A4-BA03-31828D066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B369E0-C667-4F9E-8281-3B1966CFB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93C7360-AB43-4304-9650-8C03F69A9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C3B6E98-574B-43B1-93F2-3231E87D4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1C27894-2D76-4677-BC58-518F01A30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F251B5-86A9-4F9E-A8AD-34A023D1E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65C04F0-8357-42D0-BC94-24CBB3213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22AB375-90FB-463E-9D3A-EBCD9E9AF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85EA7CC-14CB-404A-B775-4EA0E25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1B9499-AADB-48FE-A17E-F5C1E6DBBE5D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Graphic 73" descr="Single gear with solid fill">
            <a:extLst>
              <a:ext uri="{FF2B5EF4-FFF2-40B4-BE49-F238E27FC236}">
                <a16:creationId xmlns:a16="http://schemas.microsoft.com/office/drawing/2014/main" id="{AF6A644D-C1A9-4446-A8A8-B2514ED3D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881" y="2326261"/>
            <a:ext cx="914400" cy="914400"/>
          </a:xfrm>
          <a:prstGeom prst="rect">
            <a:avLst/>
          </a:prstGeom>
        </p:spPr>
      </p:pic>
      <p:pic>
        <p:nvPicPr>
          <p:cNvPr id="75" name="Graphic 74" descr="Single gear with solid fill">
            <a:extLst>
              <a:ext uri="{FF2B5EF4-FFF2-40B4-BE49-F238E27FC236}">
                <a16:creationId xmlns:a16="http://schemas.microsoft.com/office/drawing/2014/main" id="{0F17B916-1B64-4851-9BB8-A08A38E00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1061" y="3922033"/>
            <a:ext cx="914400" cy="914400"/>
          </a:xfrm>
          <a:prstGeom prst="rect">
            <a:avLst/>
          </a:prstGeom>
        </p:spPr>
      </p:pic>
      <p:sp>
        <p:nvSpPr>
          <p:cNvPr id="76" name="Arrow: Left 75">
            <a:extLst>
              <a:ext uri="{FF2B5EF4-FFF2-40B4-BE49-F238E27FC236}">
                <a16:creationId xmlns:a16="http://schemas.microsoft.com/office/drawing/2014/main" id="{1E271C1E-5670-4BC1-9F3E-9E9145292ED2}"/>
              </a:ext>
            </a:extLst>
          </p:cNvPr>
          <p:cNvSpPr/>
          <p:nvPr/>
        </p:nvSpPr>
        <p:spPr>
          <a:xfrm rot="20911762" flipH="1">
            <a:off x="6520562" y="2447256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C21626D-A65D-4A84-A139-D174A386353F}"/>
              </a:ext>
            </a:extLst>
          </p:cNvPr>
          <p:cNvSpPr/>
          <p:nvPr/>
        </p:nvSpPr>
        <p:spPr>
          <a:xfrm>
            <a:off x="8045050" y="2013090"/>
            <a:ext cx="2116836" cy="96100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Learner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F2D26B5F-E6EA-48C6-B94B-B9A742ED904F}"/>
              </a:ext>
            </a:extLst>
          </p:cNvPr>
          <p:cNvSpPr/>
          <p:nvPr/>
        </p:nvSpPr>
        <p:spPr>
          <a:xfrm rot="5400000" flipH="1">
            <a:off x="8834981" y="3093658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FB51C3-7F01-494F-8627-369ED00A575F}"/>
              </a:ext>
            </a:extLst>
          </p:cNvPr>
          <p:cNvSpPr/>
          <p:nvPr/>
        </p:nvSpPr>
        <p:spPr>
          <a:xfrm>
            <a:off x="8097142" y="3562341"/>
            <a:ext cx="2116836" cy="9610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Model</a:t>
            </a:r>
            <a:endParaRPr lang="de-DE" b="1">
              <a:solidFill>
                <a:schemeClr val="bg1"/>
              </a:solidFill>
            </a:endParaRPr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758EA8EE-4F3E-466F-AAA8-D087D54C01EB}"/>
              </a:ext>
            </a:extLst>
          </p:cNvPr>
          <p:cNvSpPr/>
          <p:nvPr/>
        </p:nvSpPr>
        <p:spPr>
          <a:xfrm rot="5400000" flipH="1">
            <a:off x="8860472" y="4636947"/>
            <a:ext cx="590175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2E813967-E9C6-4254-B7C8-C32351CF937E}"/>
              </a:ext>
            </a:extLst>
          </p:cNvPr>
          <p:cNvSpPr/>
          <p:nvPr/>
        </p:nvSpPr>
        <p:spPr>
          <a:xfrm rot="20911762" flipH="1">
            <a:off x="6535882" y="4035751"/>
            <a:ext cx="1564190" cy="369332"/>
          </a:xfrm>
          <a:prstGeom prst="leftArrow">
            <a:avLst>
              <a:gd name="adj1" fmla="val 16038"/>
              <a:gd name="adj2" fmla="val 6650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AA34F3E-37F5-40DC-B6BA-966931D7C517}"/>
              </a:ext>
            </a:extLst>
          </p:cNvPr>
          <p:cNvSpPr/>
          <p:nvPr/>
        </p:nvSpPr>
        <p:spPr>
          <a:xfrm>
            <a:off x="8097141" y="5119883"/>
            <a:ext cx="2116836" cy="961002"/>
          </a:xfrm>
          <a:prstGeom prst="round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Evaluation</a:t>
            </a:r>
            <a:endParaRPr lang="de-DE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0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Many different ones, reflecting what kind of error we wish to </a:t>
            </a:r>
            <a:br>
              <a:rPr lang="de-DE"/>
            </a:br>
            <a:r>
              <a:rPr lang="de-DE"/>
              <a:t>keep small</a:t>
            </a:r>
          </a:p>
          <a:p>
            <a:r>
              <a:rPr lang="de-DE"/>
              <a:t>Special metrics for binary classification: </a:t>
            </a:r>
            <a:r>
              <a:rPr lang="de-DE" b="1"/>
              <a:t>ROC</a:t>
            </a:r>
            <a:r>
              <a:rPr lang="de-DE"/>
              <a:t>-based</a:t>
            </a:r>
          </a:p>
          <a:p>
            <a:pPr marL="457200" lvl="1" indent="0">
              <a:buNone/>
            </a:pP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CE108B06-A8A2-4508-B8EF-C37FC8B0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2096"/>
              </p:ext>
            </p:extLst>
          </p:nvPr>
        </p:nvGraphicFramePr>
        <p:xfrm>
          <a:off x="1383416" y="3941065"/>
          <a:ext cx="6809607" cy="191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869">
                  <a:extLst>
                    <a:ext uri="{9D8B030D-6E8A-4147-A177-3AD203B41FA5}">
                      <a16:colId xmlns:a16="http://schemas.microsoft.com/office/drawing/2014/main" val="2887603973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2331717474"/>
                    </a:ext>
                  </a:extLst>
                </a:gridCol>
                <a:gridCol w="2269869">
                  <a:extLst>
                    <a:ext uri="{9D8B030D-6E8A-4147-A177-3AD203B41FA5}">
                      <a16:colId xmlns:a16="http://schemas.microsoft.com/office/drawing/2014/main" val="999555329"/>
                    </a:ext>
                  </a:extLst>
                </a:gridCol>
              </a:tblGrid>
              <a:tr h="637032"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Actual:</a:t>
                      </a:r>
                      <a:r>
                        <a:rPr lang="en-US" sz="2000" b="1" baseline="0"/>
                        <a:t> 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49267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Predicted: YES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Positive (TP)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</a:t>
                      </a:r>
                      <a:r>
                        <a:rPr lang="en-US" sz="2000" b="0" baseline="0"/>
                        <a:t> Positive (FP)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931016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/>
                        <a:t>Predicted: </a:t>
                      </a:r>
                      <a:r>
                        <a:rPr lang="en-US" sz="2000" b="1" baseline="0"/>
                        <a:t>NO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False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(FN)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/>
                        <a:t>True </a:t>
                      </a:r>
                      <a:r>
                        <a:rPr lang="en-US" sz="2000" b="0" baseline="0"/>
                        <a:t>Negative</a:t>
                      </a:r>
                      <a:r>
                        <a:rPr lang="en-US" sz="2000" b="0"/>
                        <a:t> (TN)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95225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EAF9EBE6-682D-4485-A252-0B083EC60D49}"/>
              </a:ext>
            </a:extLst>
          </p:cNvPr>
          <p:cNvGrpSpPr/>
          <p:nvPr/>
        </p:nvGrpSpPr>
        <p:grpSpPr>
          <a:xfrm>
            <a:off x="9064200" y="4032506"/>
            <a:ext cx="1836000" cy="1819655"/>
            <a:chOff x="8988552" y="3968497"/>
            <a:chExt cx="1836000" cy="181965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31DAB6-56F9-4D5F-8417-0983E87235BC}"/>
                </a:ext>
              </a:extLst>
            </p:cNvPr>
            <p:cNvCxnSpPr/>
            <p:nvPr/>
          </p:nvCxnSpPr>
          <p:spPr>
            <a:xfrm>
              <a:off x="8988552" y="5788152"/>
              <a:ext cx="1836000" cy="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0FFB5A-967A-4BC3-8EA6-1D7C2C39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8552" y="3968497"/>
              <a:ext cx="0" cy="1800000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F23DB1-F42C-4F76-B2C2-92084B1C2BEC}"/>
                </a:ext>
              </a:extLst>
            </p:cNvPr>
            <p:cNvSpPr/>
            <p:nvPr/>
          </p:nvSpPr>
          <p:spPr>
            <a:xfrm>
              <a:off x="8988552" y="4200081"/>
              <a:ext cx="1737360" cy="1588071"/>
            </a:xfrm>
            <a:custGeom>
              <a:avLst/>
              <a:gdLst>
                <a:gd name="connsiteX0" fmla="*/ 0 w 1737360"/>
                <a:gd name="connsiteY0" fmla="*/ 1588071 h 1588071"/>
                <a:gd name="connsiteX1" fmla="*/ 137160 w 1737360"/>
                <a:gd name="connsiteY1" fmla="*/ 554799 h 1588071"/>
                <a:gd name="connsiteX2" fmla="*/ 356616 w 1737360"/>
                <a:gd name="connsiteY2" fmla="*/ 70167 h 1588071"/>
                <a:gd name="connsiteX3" fmla="*/ 1042416 w 1737360"/>
                <a:gd name="connsiteY3" fmla="*/ 6159 h 1588071"/>
                <a:gd name="connsiteX4" fmla="*/ 1737360 w 1737360"/>
                <a:gd name="connsiteY4" fmla="*/ 6159 h 158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360" h="1588071">
                  <a:moveTo>
                    <a:pt x="0" y="1588071"/>
                  </a:moveTo>
                  <a:cubicBezTo>
                    <a:pt x="38862" y="1197927"/>
                    <a:pt x="77724" y="807783"/>
                    <a:pt x="137160" y="554799"/>
                  </a:cubicBezTo>
                  <a:cubicBezTo>
                    <a:pt x="196596" y="301815"/>
                    <a:pt x="205740" y="161607"/>
                    <a:pt x="356616" y="70167"/>
                  </a:cubicBezTo>
                  <a:cubicBezTo>
                    <a:pt x="507492" y="-21273"/>
                    <a:pt x="812292" y="16827"/>
                    <a:pt x="1042416" y="6159"/>
                  </a:cubicBezTo>
                  <a:cubicBezTo>
                    <a:pt x="1272540" y="-4509"/>
                    <a:pt x="1504950" y="825"/>
                    <a:pt x="1737360" y="6159"/>
                  </a:cubicBezTo>
                </a:path>
              </a:pathLst>
            </a:cu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A7E2B885-0E2A-4BB1-BDD6-66D21F0B6AF8}"/>
                </a:ext>
              </a:extLst>
            </p:cNvPr>
            <p:cNvSpPr/>
            <p:nvPr/>
          </p:nvSpPr>
          <p:spPr>
            <a:xfrm rot="16200000">
              <a:off x="9064996" y="4121983"/>
              <a:ext cx="1588070" cy="1733758"/>
            </a:xfrm>
            <a:prstGeom prst="rtTriangle">
              <a:avLst/>
            </a:prstGeom>
            <a:solidFill>
              <a:srgbClr val="66C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00EFEC-A584-48F5-ACEE-A1C29B6EA0B0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 flipV="1">
              <a:off x="8992152" y="4194827"/>
              <a:ext cx="1733758" cy="1588070"/>
            </a:xfrm>
            <a:prstGeom prst="line">
              <a:avLst/>
            </a:prstGeom>
            <a:ln w="28575">
              <a:solidFill>
                <a:srgbClr val="66CC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10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2E9D0-9A2C-47AE-8969-AF11BAF7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43464"/>
            <a:ext cx="8363527" cy="4353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A5EEA-5DA5-4F63-B2E4-CD7224D03BFC}"/>
              </a:ext>
            </a:extLst>
          </p:cNvPr>
          <p:cNvSpPr txBox="1"/>
          <p:nvPr/>
        </p:nvSpPr>
        <p:spPr>
          <a:xfrm>
            <a:off x="9347200" y="5834811"/>
            <a:ext cx="200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https://en.wikipedia.org/wiki/F-score#Diagnostic_testing</a:t>
            </a:r>
          </a:p>
        </p:txBody>
      </p:sp>
    </p:spTree>
    <p:extLst>
      <p:ext uri="{BB962C8B-B14F-4D97-AF65-F5344CB8AC3E}">
        <p14:creationId xmlns:p14="http://schemas.microsoft.com/office/powerpoint/2010/main" val="216561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Performance Evaluation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10: ML Evaluation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1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5: ML Pipeline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Visualization  </a:t>
            </a:r>
            <a:r>
              <a:rPr lang="en-US" b="1"/>
              <a:t>Plotting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11: Visualizing Results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</a:t>
            </a:r>
            <a:r>
              <a:rPr lang="de-DE"/>
              <a:t>: static vs dynamic features</a:t>
            </a:r>
          </a:p>
          <a:p>
            <a:r>
              <a:rPr lang="de-DE"/>
              <a:t>Frequently, we are in situations where</a:t>
            </a:r>
          </a:p>
          <a:p>
            <a:pPr lvl="1"/>
            <a:r>
              <a:rPr lang="de-DE"/>
              <a:t>we tune/evaluate multiple learners, and/or</a:t>
            </a:r>
          </a:p>
          <a:p>
            <a:pPr lvl="1"/>
            <a:r>
              <a:rPr lang="de-DE"/>
              <a:t>feature generation affects surrounding </a:t>
            </a:r>
            <a:br>
              <a:rPr lang="de-DE"/>
            </a:br>
            <a:r>
              <a:rPr lang="de-DE"/>
              <a:t>observations.</a:t>
            </a:r>
          </a:p>
          <a:p>
            <a:r>
              <a:rPr lang="de-DE"/>
              <a:t>These steps typically call for repeated train-test splits </a:t>
            </a:r>
            <a:br>
              <a:rPr lang="de-DE"/>
            </a:br>
            <a:r>
              <a:rPr lang="de-DE"/>
              <a:t>(</a:t>
            </a:r>
            <a:r>
              <a:rPr lang="de-DE" b="1"/>
              <a:t>resampling</a:t>
            </a:r>
            <a:r>
              <a:rPr lang="de-DE"/>
              <a:t>, nested resampling).</a:t>
            </a:r>
          </a:p>
          <a:p>
            <a:r>
              <a:rPr lang="de-DE"/>
              <a:t>For predictions to remain unbiased this requires</a:t>
            </a:r>
            <a:br>
              <a:rPr lang="de-DE"/>
            </a:br>
            <a:r>
              <a:rPr lang="de-DE"/>
              <a:t>training &amp; evaluation of the entire (AutoML) </a:t>
            </a:r>
            <a:r>
              <a:rPr lang="de-DE" b="1"/>
              <a:t>pipeline</a:t>
            </a:r>
            <a:r>
              <a:rPr lang="de-DE"/>
              <a:t>.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80344-D94B-4C16-9FA2-AA35585A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96" y="2100452"/>
            <a:ext cx="3549604" cy="1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AutoML Pipeline  </a:t>
            </a:r>
            <a:r>
              <a:rPr lang="en-US" b="1"/>
              <a:t>Graph 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Building pipelines via </a:t>
            </a:r>
            <a:r>
              <a:rPr lang="de-DE" b="1"/>
              <a:t>graph learners</a:t>
            </a:r>
          </a:p>
          <a:p>
            <a:pPr lvl="1"/>
            <a:r>
              <a:rPr lang="de-DE"/>
              <a:t>Encompassing all steps from </a:t>
            </a:r>
            <a:br>
              <a:rPr lang="de-DE"/>
            </a:br>
            <a:r>
              <a:rPr lang="de-DE"/>
              <a:t>pre-processing to evaluation</a:t>
            </a:r>
          </a:p>
          <a:p>
            <a:pPr lvl="1"/>
            <a:r>
              <a:rPr lang="de-DE"/>
              <a:t>Modular building approach</a:t>
            </a:r>
          </a:p>
          <a:p>
            <a:pPr lvl="1"/>
            <a:r>
              <a:rPr lang="de-DE"/>
              <a:t>All methods (training, prediction, tuning, ...) </a:t>
            </a:r>
            <a:br>
              <a:rPr lang="de-DE"/>
            </a:br>
            <a:r>
              <a:rPr lang="de-DE"/>
              <a:t>applicable as usual</a:t>
            </a:r>
          </a:p>
          <a:p>
            <a:r>
              <a:rPr lang="de-DE"/>
              <a:t>Automatization of entire procedure </a:t>
            </a:r>
            <a:br>
              <a:rPr lang="de-DE"/>
            </a:br>
            <a:r>
              <a:rPr lang="de-DE"/>
              <a:t>possible to large extent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0B926-8518-480C-BF7D-4BD16FA2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7" y="2186969"/>
            <a:ext cx="3448453" cy="2942815"/>
          </a:xfrm>
          <a:prstGeom prst="rect">
            <a:avLst/>
          </a:prstGeom>
        </p:spPr>
      </p:pic>
      <p:pic>
        <p:nvPicPr>
          <p:cNvPr id="16" name="Graphic 15" descr="Game controller with solid fill">
            <a:extLst>
              <a:ext uri="{FF2B5EF4-FFF2-40B4-BE49-F238E27FC236}">
                <a16:creationId xmlns:a16="http://schemas.microsoft.com/office/drawing/2014/main" id="{3D3A7CA9-86FD-4425-A768-35D92A476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8E379A-DA4E-4E75-B43B-77A1268C388D}"/>
              </a:ext>
            </a:extLst>
          </p:cNvPr>
          <p:cNvSpPr txBox="1"/>
          <p:nvPr/>
        </p:nvSpPr>
        <p:spPr>
          <a:xfrm>
            <a:off x="2018554" y="5708252"/>
            <a:ext cx="9411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 on creating AutoML systems on </a:t>
            </a:r>
            <a:r>
              <a:rPr lang="en-US" sz="2400" i="1">
                <a:hlinkClick r:id="rId6"/>
              </a:rPr>
              <a:t>https://mlr3gallery.mlr-org.com/</a:t>
            </a:r>
            <a:r>
              <a:rPr lang="en-US" sz="24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374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Bishop, C. (2006): Pattern Recognition and Machine Learning, Springer.</a:t>
            </a:r>
          </a:p>
          <a:p>
            <a:pPr marL="0" indent="0">
              <a:buNone/>
            </a:pPr>
            <a:r>
              <a:rPr lang="en-US" sz="2000"/>
              <a:t>Hastie, T., Tibshirani, R, and Friedman, J. (2017): The Elements of Statistical Learning. Data Mining, Inference, and Prediction, 2</a:t>
            </a:r>
            <a:r>
              <a:rPr lang="en-US" sz="2000" baseline="30000"/>
              <a:t>nd</a:t>
            </a:r>
            <a:r>
              <a:rPr lang="en-US" sz="2000"/>
              <a:t> ed., Springer.</a:t>
            </a:r>
          </a:p>
          <a:p>
            <a:pPr marL="0" indent="0">
              <a:buNone/>
            </a:pPr>
            <a:r>
              <a:rPr lang="en-US" sz="2000"/>
              <a:t>Japkowicz, N., and Shah, M. (2011): Evaluationg Learning Algorithms. A Classification Perspective, Cambridge University Press.</a:t>
            </a:r>
          </a:p>
          <a:p>
            <a:pPr marL="0" indent="0">
              <a:buNone/>
            </a:pPr>
            <a:r>
              <a:rPr lang="en-US" sz="2000"/>
              <a:t>Mikolov, T., Chen, K., Corrado, G., and Dean, J. (2013): Efficient Estimation of Word Representations in Vector Space, arXiv:1301.3781.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GloVe: Global Vectors for Word Representation</a:t>
            </a:r>
          </a:p>
          <a:p>
            <a:pPr marL="0" indent="0">
              <a:buNone/>
            </a:pPr>
            <a:r>
              <a:rPr lang="en-US" sz="2000"/>
              <a:t>https://introduction-to-machine-learning.netlify.app/</a:t>
            </a:r>
          </a:p>
          <a:p>
            <a:pPr marL="0" indent="0">
              <a:buNone/>
            </a:pPr>
            <a:r>
              <a:rPr lang="en-US" sz="2000"/>
              <a:t>https://mlr3book.mlr-org.com/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</a:t>
            </a:r>
            <a:r>
              <a:rPr lang="en-US" b="1"/>
              <a:t>term frequency vector </a:t>
            </a:r>
            <a:r>
              <a:rPr lang="en-US"/>
              <a:t>(occurrence of all distinct words present in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Word embeddings </a:t>
            </a:r>
            <a:r>
              <a:rPr lang="de-DE" i="1"/>
              <a:t>aka </a:t>
            </a:r>
            <a:r>
              <a:rPr lang="de-DE"/>
              <a:t>word vectors </a:t>
            </a:r>
            <a:r>
              <a:rPr lang="de-DE" i="1"/>
              <a:t>aka</a:t>
            </a:r>
            <a:r>
              <a:rPr lang="de-DE"/>
              <a:t> word representations</a:t>
            </a:r>
          </a:p>
          <a:p>
            <a:r>
              <a:rPr lang="de-DE" b="1"/>
              <a:t>Idea: </a:t>
            </a:r>
            <a:r>
              <a:rPr lang="en-GB"/>
              <a:t>model semantic importance of words in numeric form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Unsupervised learning task</a:t>
            </a:r>
            <a:endParaRPr lang="de-DE"/>
          </a:p>
          <a:p>
            <a:r>
              <a:rPr lang="de-DE"/>
              <a:t>Also achieved by BOW/TF-IDF, but: </a:t>
            </a:r>
            <a:r>
              <a:rPr lang="de-DE" b="1"/>
              <a:t>high dimensionality</a:t>
            </a:r>
          </a:p>
          <a:p>
            <a:r>
              <a:rPr lang="de-DE" b="1"/>
              <a:t>Goal: </a:t>
            </a:r>
            <a:r>
              <a:rPr lang="de-DE"/>
              <a:t>dense representation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8FF-1418-4DFC-B73B-AC2DFEB1D7CD}"/>
              </a:ext>
            </a:extLst>
          </p:cNvPr>
          <p:cNvSpPr txBox="1"/>
          <p:nvPr/>
        </p:nvSpPr>
        <p:spPr>
          <a:xfrm>
            <a:off x="2834640" y="331953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wish to embed words into the continuous space of real numbers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DF7E8ADD-34C2-4EB5-869A-9750931B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691259" y="3077222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GB" b="1"/>
              <a:t>Dimensionality reduction</a:t>
            </a:r>
          </a:p>
          <a:p>
            <a:r>
              <a:rPr lang="en-US" b="1"/>
              <a:t>Embeddings</a:t>
            </a:r>
            <a:r>
              <a:rPr lang="en-US"/>
              <a:t> / factor loadings</a:t>
            </a:r>
          </a:p>
          <a:p>
            <a:pPr lvl="1"/>
            <a:r>
              <a:rPr lang="en-US"/>
              <a:t>Characterize words by their surrounding context</a:t>
            </a:r>
          </a:p>
          <a:p>
            <a:pPr lvl="1"/>
            <a:r>
              <a:rPr lang="en-US"/>
              <a:t>Latent dimensions by which words can be represented</a:t>
            </a:r>
          </a:p>
          <a:p>
            <a:pPr lvl="1"/>
            <a:r>
              <a:rPr lang="en-US"/>
              <a:t>Similar </a:t>
            </a:r>
            <a:r>
              <a:rPr lang="en-US" dirty="0"/>
              <a:t>meaning = similar representation in the </a:t>
            </a:r>
            <a:r>
              <a:rPr lang="en-US"/>
              <a:t>vector space</a:t>
            </a:r>
          </a:p>
        </p:txBody>
      </p:sp>
      <p:graphicFrame>
        <p:nvGraphicFramePr>
          <p:cNvPr id="5" name="Tabelle 14">
            <a:extLst>
              <a:ext uri="{FF2B5EF4-FFF2-40B4-BE49-F238E27FC236}">
                <a16:creationId xmlns:a16="http://schemas.microsoft.com/office/drawing/2014/main" id="{99E0E39E-6231-4B5C-A6B3-A63FBE98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15269"/>
              </p:ext>
            </p:extLst>
          </p:nvPr>
        </p:nvGraphicFramePr>
        <p:xfrm>
          <a:off x="1590099" y="4845628"/>
          <a:ext cx="810254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847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</a:tblGrid>
              <a:tr h="190104">
                <a:tc>
                  <a:txBody>
                    <a:bodyPr/>
                    <a:lstStyle/>
                    <a:p>
                      <a:r>
                        <a:rPr lang="de-DE" sz="1600"/>
                        <a:t>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de-DE" sz="1600" b="1"/>
                        <a:t>king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0.87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</a:t>
                      </a:r>
                      <a:r>
                        <a:rPr lang="en-US" sz="1600"/>
                        <a:t>.73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queen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-0.12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0.75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woman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-</a:t>
                      </a:r>
                      <a:r>
                        <a:rPr lang="en-US" sz="1600"/>
                        <a:t>0.08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C8DDDF-5F84-4BAD-8A4B-B32B3D824B45}"/>
              </a:ext>
            </a:extLst>
          </p:cNvPr>
          <p:cNvSpPr txBox="1"/>
          <p:nvPr/>
        </p:nvSpPr>
        <p:spPr>
          <a:xfrm>
            <a:off x="4516657" y="446874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masculinity?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39C56-2F86-473A-AFD6-F2E5F593BF48}"/>
              </a:ext>
            </a:extLst>
          </p:cNvPr>
          <p:cNvSpPr txBox="1"/>
          <p:nvPr/>
        </p:nvSpPr>
        <p:spPr>
          <a:xfrm>
            <a:off x="7275097" y="446607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royalty?</a:t>
            </a:r>
          </a:p>
        </p:txBody>
      </p:sp>
      <p:pic>
        <p:nvPicPr>
          <p:cNvPr id="3" name="Graphic 2" descr="Lightbulb with solid fill">
            <a:extLst>
              <a:ext uri="{FF2B5EF4-FFF2-40B4-BE49-F238E27FC236}">
                <a16:creationId xmlns:a16="http://schemas.microsoft.com/office/drawing/2014/main" id="{345A5C82-2453-4DB0-8BB1-247973305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673" y="4449125"/>
            <a:ext cx="338555" cy="338555"/>
          </a:xfrm>
          <a:prstGeom prst="rect">
            <a:avLst/>
          </a:prstGeom>
        </p:spPr>
      </p:pic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2FE8A40D-CD7F-4D4F-A200-B5637E8C1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9065" y="4449125"/>
            <a:ext cx="338555" cy="3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Microsoft Office PowerPoint</Application>
  <PresentationFormat>Widescreen</PresentationFormat>
  <Paragraphs>421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Example</vt:lpstr>
      <vt:lpstr>Word Embeddings  Approaches</vt:lpstr>
      <vt:lpstr>Word Embeddings  GloVe</vt:lpstr>
      <vt:lpstr>Word Embeddings  GloVe</vt:lpstr>
      <vt:lpstr>Word Embeddings  Embeddings vs BOW</vt:lpstr>
      <vt:lpstr>Word Embeddings  Example</vt:lpstr>
      <vt:lpstr>Part II-3: Sentiment Analysis</vt:lpstr>
      <vt:lpstr>Feature Collection  Recall: Task Structure</vt:lpstr>
      <vt:lpstr>Feature Collection  Recall: Task Structure</vt:lpstr>
      <vt:lpstr>Part II-3: Sentiment Analysis</vt:lpstr>
      <vt:lpstr>ML Background  Overview</vt:lpstr>
      <vt:lpstr>ML Background  mlr3 Package</vt:lpstr>
      <vt:lpstr>ML Background  Components</vt:lpstr>
      <vt:lpstr>Training &amp; Prediction  Classification Tasks</vt:lpstr>
      <vt:lpstr>Training &amp; Prediction  Learners</vt:lpstr>
      <vt:lpstr>Training &amp; Prediction  Example</vt:lpstr>
      <vt:lpstr>Performance Evaluation  Idea</vt:lpstr>
      <vt:lpstr>Performance Evaluation  Idea</vt:lpstr>
      <vt:lpstr>Performance Evaluation  Metrics</vt:lpstr>
      <vt:lpstr>Performance Evaluation  Metrics</vt:lpstr>
      <vt:lpstr>Performance Evaluation  Example</vt:lpstr>
      <vt:lpstr>ML Pipeline  Exercise</vt:lpstr>
      <vt:lpstr>Visualization  Plotting Results</vt:lpstr>
      <vt:lpstr>Part II-3: Sentiment Analysis</vt:lpstr>
      <vt:lpstr>AutoML Pipeline  Motivation</vt:lpstr>
      <vt:lpstr>AutoML Pipeline  Graph Learners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725</cp:revision>
  <dcterms:created xsi:type="dcterms:W3CDTF">2021-03-26T15:02:43Z</dcterms:created>
  <dcterms:modified xsi:type="dcterms:W3CDTF">2021-05-04T13:40:14Z</dcterms:modified>
</cp:coreProperties>
</file>