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3" r:id="rId2"/>
    <p:sldId id="275" r:id="rId3"/>
    <p:sldId id="271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40" r:id="rId21"/>
    <p:sldId id="324" r:id="rId22"/>
    <p:sldId id="326" r:id="rId23"/>
    <p:sldId id="327" r:id="rId24"/>
    <p:sldId id="328" r:id="rId25"/>
    <p:sldId id="329" r:id="rId26"/>
    <p:sldId id="330" r:id="rId27"/>
    <p:sldId id="343" r:id="rId28"/>
    <p:sldId id="341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059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k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domain- / topic-dependence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 (R)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F4882D-02B4-44D4-A6BA-F96F99335952}"/>
              </a:ext>
            </a:extLst>
          </p:cNvPr>
          <p:cNvGrpSpPr/>
          <p:nvPr/>
        </p:nvGrpSpPr>
        <p:grpSpPr>
          <a:xfrm>
            <a:off x="719137" y="2001663"/>
            <a:ext cx="11240660" cy="4247428"/>
            <a:chOff x="719137" y="2001663"/>
            <a:chExt cx="11240660" cy="42474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2205DE-A934-490D-8D27-258EE051A565}"/>
                </a:ext>
              </a:extLst>
            </p:cNvPr>
            <p:cNvGrpSpPr/>
            <p:nvPr/>
          </p:nvGrpSpPr>
          <p:grpSpPr>
            <a:xfrm>
              <a:off x="1089868" y="2001663"/>
              <a:ext cx="10449920" cy="724932"/>
              <a:chOff x="1089868" y="2001663"/>
              <a:chExt cx="10449920" cy="7249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D10036-B5D0-4C9A-BD96-B3ACAEC75C73}"/>
                  </a:ext>
                </a:extLst>
              </p:cNvPr>
              <p:cNvSpPr/>
              <p:nvPr/>
            </p:nvSpPr>
            <p:spPr>
              <a:xfrm>
                <a:off x="6534153" y="2006587"/>
                <a:ext cx="914400" cy="72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194CD2-1A2D-4416-92F5-9A86AD09170A}"/>
                  </a:ext>
                </a:extLst>
              </p:cNvPr>
              <p:cNvSpPr/>
              <p:nvPr/>
            </p:nvSpPr>
            <p:spPr>
              <a:xfrm>
                <a:off x="4171949" y="2006595"/>
                <a:ext cx="9144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01D10B-B989-41E0-A971-03D11930FAF6}"/>
                  </a:ext>
                </a:extLst>
              </p:cNvPr>
              <p:cNvSpPr/>
              <p:nvPr/>
            </p:nvSpPr>
            <p:spPr>
              <a:xfrm>
                <a:off x="1740192" y="2006587"/>
                <a:ext cx="1140902" cy="72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Pentagon 21">
                <a:extLst>
                  <a:ext uri="{FF2B5EF4-FFF2-40B4-BE49-F238E27FC236}">
                    <a16:creationId xmlns:a16="http://schemas.microsoft.com/office/drawing/2014/main" id="{FFC63AFD-745E-4019-B589-4A1904550271}"/>
                  </a:ext>
                </a:extLst>
              </p:cNvPr>
              <p:cNvSpPr/>
              <p:nvPr/>
            </p:nvSpPr>
            <p:spPr>
              <a:xfrm>
                <a:off x="2881094" y="2006580"/>
                <a:ext cx="1752032" cy="720000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Labeling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Pentagon 22">
                <a:extLst>
                  <a:ext uri="{FF2B5EF4-FFF2-40B4-BE49-F238E27FC236}">
                    <a16:creationId xmlns:a16="http://schemas.microsoft.com/office/drawing/2014/main" id="{DA5FF623-563D-44FC-BAFF-FC093D407ED1}"/>
                  </a:ext>
                </a:extLst>
              </p:cNvPr>
              <p:cNvSpPr/>
              <p:nvPr/>
            </p:nvSpPr>
            <p:spPr>
              <a:xfrm>
                <a:off x="1089868" y="2001663"/>
                <a:ext cx="1752033" cy="7200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Scraping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Pentagon 23">
                <a:extLst>
                  <a:ext uri="{FF2B5EF4-FFF2-40B4-BE49-F238E27FC236}">
                    <a16:creationId xmlns:a16="http://schemas.microsoft.com/office/drawing/2014/main" id="{8AC9D1DD-A96F-4607-BEEF-AE0696F653E9}"/>
                  </a:ext>
                </a:extLst>
              </p:cNvPr>
              <p:cNvSpPr/>
              <p:nvPr/>
            </p:nvSpPr>
            <p:spPr>
              <a:xfrm>
                <a:off x="4640660" y="2006591"/>
                <a:ext cx="2453476" cy="7200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Data cleaning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9CD09314-F199-4434-B6D1-444963325AFF}"/>
                  </a:ext>
                </a:extLst>
              </p:cNvPr>
              <p:cNvSpPr/>
              <p:nvPr/>
            </p:nvSpPr>
            <p:spPr>
              <a:xfrm>
                <a:off x="7101669" y="2006587"/>
                <a:ext cx="4438119" cy="720000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Extraction of Twitter tokens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2ECF7D-33A9-46FC-9907-D5266B3BF8EE}"/>
                </a:ext>
              </a:extLst>
            </p:cNvPr>
            <p:cNvGrpSpPr/>
            <p:nvPr/>
          </p:nvGrpSpPr>
          <p:grpSpPr>
            <a:xfrm>
              <a:off x="719137" y="3702019"/>
              <a:ext cx="10820654" cy="720016"/>
              <a:chOff x="719137" y="3702019"/>
              <a:chExt cx="10729912" cy="72001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E6729D-A891-4D19-906D-9BA93A1A9013}"/>
                  </a:ext>
                </a:extLst>
              </p:cNvPr>
              <p:cNvSpPr/>
              <p:nvPr/>
            </p:nvSpPr>
            <p:spPr>
              <a:xfrm>
                <a:off x="5172077" y="3702019"/>
                <a:ext cx="1190621" cy="72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Pentagon 27">
                <a:extLst>
                  <a:ext uri="{FF2B5EF4-FFF2-40B4-BE49-F238E27FC236}">
                    <a16:creationId xmlns:a16="http://schemas.microsoft.com/office/drawing/2014/main" id="{4F8C5411-4C2F-4FED-A650-8C77D9DC4660}"/>
                  </a:ext>
                </a:extLst>
              </p:cNvPr>
              <p:cNvSpPr/>
              <p:nvPr/>
            </p:nvSpPr>
            <p:spPr>
              <a:xfrm>
                <a:off x="1085850" y="3702035"/>
                <a:ext cx="5181600" cy="7200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Extraction of unigrams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Arrow: Pentagon 28">
                <a:extLst>
                  <a:ext uri="{FF2B5EF4-FFF2-40B4-BE49-F238E27FC236}">
                    <a16:creationId xmlns:a16="http://schemas.microsoft.com/office/drawing/2014/main" id="{DB5FD5B5-4D14-4EA5-8316-0A44EBE3FCC1}"/>
                  </a:ext>
                </a:extLst>
              </p:cNvPr>
              <p:cNvSpPr/>
              <p:nvPr/>
            </p:nvSpPr>
            <p:spPr>
              <a:xfrm>
                <a:off x="6362699" y="3702035"/>
                <a:ext cx="5086350" cy="720000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Extraction of POS tags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Arrow: Pentagon 31">
                <a:extLst>
                  <a:ext uri="{FF2B5EF4-FFF2-40B4-BE49-F238E27FC236}">
                    <a16:creationId xmlns:a16="http://schemas.microsoft.com/office/drawing/2014/main" id="{8C66AA1F-F8C9-47D5-9512-234793A201D3}"/>
                  </a:ext>
                </a:extLst>
              </p:cNvPr>
              <p:cNvSpPr/>
              <p:nvPr/>
            </p:nvSpPr>
            <p:spPr>
              <a:xfrm>
                <a:off x="719137" y="3702019"/>
                <a:ext cx="733425" cy="720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E80EF5-51D7-4C81-A316-FDAD53A8EC3F}"/>
                </a:ext>
              </a:extLst>
            </p:cNvPr>
            <p:cNvGrpSpPr/>
            <p:nvPr/>
          </p:nvGrpSpPr>
          <p:grpSpPr>
            <a:xfrm>
              <a:off x="1099635" y="2854250"/>
              <a:ext cx="10841854" cy="720074"/>
              <a:chOff x="1085850" y="2854250"/>
              <a:chExt cx="10841854" cy="72007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B88F07-BFD4-4A93-A0FB-463D40676F84}"/>
                  </a:ext>
                </a:extLst>
              </p:cNvPr>
              <p:cNvSpPr/>
              <p:nvPr/>
            </p:nvSpPr>
            <p:spPr>
              <a:xfrm>
                <a:off x="5629279" y="2854313"/>
                <a:ext cx="914400" cy="72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Pentagon 25">
                <a:extLst>
                  <a:ext uri="{FF2B5EF4-FFF2-40B4-BE49-F238E27FC236}">
                    <a16:creationId xmlns:a16="http://schemas.microsoft.com/office/drawing/2014/main" id="{45BA6309-1E55-4B09-8611-71DE3936D983}"/>
                  </a:ext>
                </a:extLst>
              </p:cNvPr>
              <p:cNvSpPr/>
              <p:nvPr/>
            </p:nvSpPr>
            <p:spPr>
              <a:xfrm flipH="1">
                <a:off x="5991221" y="2854324"/>
                <a:ext cx="5516495" cy="720000"/>
              </a:xfrm>
              <a:prstGeom prst="homePlat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Extraction of dictionary features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Pentagon 26">
                <a:extLst>
                  <a:ext uri="{FF2B5EF4-FFF2-40B4-BE49-F238E27FC236}">
                    <a16:creationId xmlns:a16="http://schemas.microsoft.com/office/drawing/2014/main" id="{168F4DF7-8626-43B7-ADF2-22B205E57185}"/>
                  </a:ext>
                </a:extLst>
              </p:cNvPr>
              <p:cNvSpPr/>
              <p:nvPr/>
            </p:nvSpPr>
            <p:spPr>
              <a:xfrm flipH="1">
                <a:off x="1085850" y="2854324"/>
                <a:ext cx="4905373" cy="720000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tx1"/>
                    </a:solidFill>
                  </a:rPr>
                  <a:t>Extraction of lexical features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Arrow: Pentagon 32">
                <a:extLst>
                  <a:ext uri="{FF2B5EF4-FFF2-40B4-BE49-F238E27FC236}">
                    <a16:creationId xmlns:a16="http://schemas.microsoft.com/office/drawing/2014/main" id="{CD69CD10-3922-491E-9E01-B1D934DD2EEF}"/>
                  </a:ext>
                </a:extLst>
              </p:cNvPr>
              <p:cNvSpPr/>
              <p:nvPr/>
            </p:nvSpPr>
            <p:spPr>
              <a:xfrm flipH="1">
                <a:off x="11151410" y="2854250"/>
                <a:ext cx="776294" cy="720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6386DA-F604-4995-BB1F-94FD94A5C166}"/>
                </a:ext>
              </a:extLst>
            </p:cNvPr>
            <p:cNvGrpSpPr/>
            <p:nvPr/>
          </p:nvGrpSpPr>
          <p:grpSpPr>
            <a:xfrm>
              <a:off x="1099635" y="4549683"/>
              <a:ext cx="10458444" cy="720017"/>
              <a:chOff x="1085854" y="4549698"/>
              <a:chExt cx="10458444" cy="7200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3A0A23-3FEC-4F31-AE41-8D2D71EF4A51}"/>
                  </a:ext>
                </a:extLst>
              </p:cNvPr>
              <p:cNvSpPr/>
              <p:nvPr/>
            </p:nvSpPr>
            <p:spPr>
              <a:xfrm>
                <a:off x="4105278" y="4549698"/>
                <a:ext cx="9144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AB1223-5C23-4B03-BDE7-C4DC57007D12}"/>
                  </a:ext>
                </a:extLst>
              </p:cNvPr>
              <p:cNvSpPr/>
              <p:nvPr/>
            </p:nvSpPr>
            <p:spPr>
              <a:xfrm>
                <a:off x="7753359" y="4549714"/>
                <a:ext cx="914400" cy="72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Pentagon 29">
                <a:extLst>
                  <a:ext uri="{FF2B5EF4-FFF2-40B4-BE49-F238E27FC236}">
                    <a16:creationId xmlns:a16="http://schemas.microsoft.com/office/drawing/2014/main" id="{AA0DA784-9F70-47D3-9F78-9CC35F170FD6}"/>
                  </a:ext>
                </a:extLst>
              </p:cNvPr>
              <p:cNvSpPr/>
              <p:nvPr/>
            </p:nvSpPr>
            <p:spPr>
              <a:xfrm flipH="1">
                <a:off x="4448180" y="4549714"/>
                <a:ext cx="3590922" cy="720000"/>
              </a:xfrm>
              <a:prstGeom prst="homePlat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bg1"/>
                    </a:solidFill>
                  </a:rPr>
                  <a:t>Word embeddings</a:t>
                </a:r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Arrow: Pentagon 30">
                <a:extLst>
                  <a:ext uri="{FF2B5EF4-FFF2-40B4-BE49-F238E27FC236}">
                    <a16:creationId xmlns:a16="http://schemas.microsoft.com/office/drawing/2014/main" id="{472E70B5-EFE1-4931-B39E-6D9E6C84CA8B}"/>
                  </a:ext>
                </a:extLst>
              </p:cNvPr>
              <p:cNvSpPr/>
              <p:nvPr/>
            </p:nvSpPr>
            <p:spPr>
              <a:xfrm flipH="1">
                <a:off x="1085854" y="4549714"/>
                <a:ext cx="3276603" cy="720000"/>
              </a:xfrm>
              <a:prstGeom prst="homePlate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>
                    <a:solidFill>
                      <a:schemeClr val="bg1"/>
                    </a:solidFill>
                  </a:rPr>
                  <a:t>Sentiment analysis</a:t>
                </a:r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Arrow: Pentagon 33">
                <a:extLst>
                  <a:ext uri="{FF2B5EF4-FFF2-40B4-BE49-F238E27FC236}">
                    <a16:creationId xmlns:a16="http://schemas.microsoft.com/office/drawing/2014/main" id="{A49C2862-BDE1-4735-9C57-5F47FBA0D2EB}"/>
                  </a:ext>
                </a:extLst>
              </p:cNvPr>
              <p:cNvSpPr/>
              <p:nvPr/>
            </p:nvSpPr>
            <p:spPr>
              <a:xfrm flipH="1">
                <a:off x="7953378" y="4549715"/>
                <a:ext cx="3590920" cy="720000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>
                    <a:solidFill>
                      <a:schemeClr val="bg1"/>
                    </a:solidFill>
                  </a:rPr>
                  <a:t>Topic modeling</a:t>
                </a:r>
                <a:endParaRPr 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07C12E8E-0BDB-4F13-A6D0-FBB531D6E2E7}"/>
                </a:ext>
              </a:extLst>
            </p:cNvPr>
            <p:cNvSpPr/>
            <p:nvPr/>
          </p:nvSpPr>
          <p:spPr>
            <a:xfrm flipH="1">
              <a:off x="11183503" y="4549683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peech Bubble: Rectangle 35">
              <a:extLst>
                <a:ext uri="{FF2B5EF4-FFF2-40B4-BE49-F238E27FC236}">
                  <a16:creationId xmlns:a16="http://schemas.microsoft.com/office/drawing/2014/main" id="{D2D93D2B-8828-4304-AE76-5617A1264F42}"/>
                </a:ext>
              </a:extLst>
            </p:cNvPr>
            <p:cNvSpPr/>
            <p:nvPr/>
          </p:nvSpPr>
          <p:spPr>
            <a:xfrm>
              <a:off x="6960767" y="5804590"/>
              <a:ext cx="2381247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i="1">
                  <a:solidFill>
                    <a:schemeClr val="tx1"/>
                  </a:solidFill>
                </a:rPr>
                <a:t>Dynamic features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8615D22F-21EB-429A-B7E7-BDBDBF12B720}"/>
                </a:ext>
              </a:extLst>
            </p:cNvPr>
            <p:cNvSpPr/>
            <p:nvPr/>
          </p:nvSpPr>
          <p:spPr>
            <a:xfrm rot="5400000">
              <a:off x="8035713" y="2288012"/>
              <a:ext cx="231356" cy="6587281"/>
            </a:xfrm>
            <a:prstGeom prst="rightBrac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771660-91D5-4EAC-B3B3-4CF5AC423CED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Quanteda Universe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analysis,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876" y="3683576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Eisenstein, J. (2019): Introduction to Natural Language Processing, MIT Press.</a:t>
            </a:r>
          </a:p>
          <a:p>
            <a:pPr marL="0" indent="0">
              <a:buNone/>
            </a:pPr>
            <a:r>
              <a:rPr lang="en-US" sz="2000"/>
              <a:t>Liddy, E.D. (2001): Natural Language Processing, </a:t>
            </a:r>
            <a:r>
              <a:rPr lang="en-US" sz="2000" i="1"/>
              <a:t>in</a:t>
            </a:r>
            <a:r>
              <a:rPr lang="en-US" sz="2000"/>
              <a:t>: Encyclopedia of Library and Information Science, 2</a:t>
            </a:r>
            <a:r>
              <a:rPr lang="en-US" sz="2000" baseline="30000"/>
              <a:t>nd</a:t>
            </a:r>
            <a:r>
              <a:rPr lang="en-US" sz="2000"/>
              <a:t> ed., NY. Marcel Decker, Inc.</a:t>
            </a:r>
          </a:p>
          <a:p>
            <a:pPr marL="0" indent="0">
              <a:buNone/>
            </a:pPr>
            <a:r>
              <a:rPr lang="en-US" sz="2000"/>
              <a:t>Nadkarni, P. M., Ohno-Machado, L., and Chapman W. (2011): Natural Language Processing: An Introduction. </a:t>
            </a:r>
            <a:r>
              <a:rPr lang="en-US" sz="2000" i="1"/>
              <a:t>Journal of the American Medical Informatics Association</a:t>
            </a:r>
            <a:r>
              <a:rPr lang="en-US" sz="2000"/>
              <a:t> </a:t>
            </a:r>
            <a:r>
              <a:rPr lang="en-US" sz="2000" i="1"/>
              <a:t>18(5)</a:t>
            </a:r>
            <a:r>
              <a:rPr lang="en-US" sz="2000"/>
              <a:t>, 544–551, https://doi.org/10.1136/amiajnl-2011-000464. 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Methods.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r>
              <a:rPr lang="en-US" sz="2000"/>
              <a:t>Benoit, K., Watanabe, K., Wang, H., Nulty, P., Obeng, A., Müller, S., and Matsuo, A. (2018): quanteda: An R package for the Quantitative Analysis of Textual Data. </a:t>
            </a:r>
            <a:r>
              <a:rPr lang="en-US" sz="2000" i="1"/>
              <a:t>Journal of Open Source Software</a:t>
            </a:r>
            <a:r>
              <a:rPr lang="en-US" sz="2000"/>
              <a:t> </a:t>
            </a:r>
            <a:r>
              <a:rPr lang="en-US" sz="2000" i="1"/>
              <a:t>3(30)</a:t>
            </a:r>
            <a:r>
              <a:rPr lang="en-US" sz="2000"/>
              <a:t>, 774,  https://doi.org/10.21105/joss.00774.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sentences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Office PowerPoint</Application>
  <PresentationFormat>Widescreen</PresentationFormat>
  <Paragraphs>367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</vt:lpstr>
      <vt:lpstr>Part I: Intro NLP &amp; Task at Hand</vt:lpstr>
      <vt:lpstr>Outline</vt:lpstr>
      <vt:lpstr>Part I: Intro NLP &amp; Task at Hand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Part I: Intro NLP &amp; Task at Hand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 (R)</vt:lpstr>
      <vt:lpstr>ML Pipeline  Static vs Dynamic Features</vt:lpstr>
      <vt:lpstr>ML Pipeline  Static vs Dynamic Features</vt:lpstr>
      <vt:lpstr>Part I: Intro NLP &amp; Task at Hand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414</cp:revision>
  <dcterms:created xsi:type="dcterms:W3CDTF">2021-03-26T15:02:43Z</dcterms:created>
  <dcterms:modified xsi:type="dcterms:W3CDTF">2021-05-03T14:03:24Z</dcterms:modified>
</cp:coreProperties>
</file>