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303" r:id="rId2"/>
    <p:sldId id="275" r:id="rId3"/>
    <p:sldId id="271" r:id="rId4"/>
    <p:sldId id="348" r:id="rId5"/>
    <p:sldId id="349" r:id="rId6"/>
    <p:sldId id="351" r:id="rId7"/>
    <p:sldId id="352" r:id="rId8"/>
    <p:sldId id="353" r:id="rId9"/>
    <p:sldId id="361" r:id="rId10"/>
    <p:sldId id="354" r:id="rId11"/>
    <p:sldId id="355" r:id="rId12"/>
    <p:sldId id="357" r:id="rId13"/>
    <p:sldId id="358" r:id="rId14"/>
    <p:sldId id="359" r:id="rId15"/>
    <p:sldId id="369" r:id="rId16"/>
    <p:sldId id="343" r:id="rId17"/>
    <p:sldId id="347" r:id="rId18"/>
    <p:sldId id="328" r:id="rId19"/>
    <p:sldId id="362" r:id="rId20"/>
    <p:sldId id="363" r:id="rId21"/>
    <p:sldId id="364" r:id="rId22"/>
    <p:sldId id="365" r:id="rId23"/>
    <p:sldId id="366" r:id="rId24"/>
    <p:sldId id="367" r:id="rId25"/>
    <p:sldId id="370" r:id="rId26"/>
    <p:sldId id="374" r:id="rId27"/>
    <p:sldId id="372" r:id="rId28"/>
    <p:sldId id="375" r:id="rId29"/>
    <p:sldId id="311" r:id="rId30"/>
    <p:sldId id="323" r:id="rId31"/>
    <p:sldId id="373" r:id="rId32"/>
    <p:sldId id="344" r:id="rId33"/>
    <p:sldId id="377" r:id="rId34"/>
    <p:sldId id="376" r:id="rId35"/>
    <p:sldId id="346" r:id="rId36"/>
    <p:sldId id="34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FFFF"/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903" autoAdjust="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B87F2-13FD-4A24-9F19-39B31C60B536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41429-B750-4047-B563-2878417A7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7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kurz dazu sagen, dass wir hier keine tiefe theoretische </a:t>
            </a:r>
            <a:r>
              <a:rPr lang="de-DE" err="1"/>
              <a:t>einführung</a:t>
            </a:r>
            <a:r>
              <a:rPr lang="de-DE"/>
              <a:t> machen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039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0286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8891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4316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4525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2413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357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504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642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586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403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Goal: Represent words for text analysis with the help of numerical vectors </a:t>
            </a:r>
          </a:p>
          <a:p>
            <a:r>
              <a:rPr lang="en-US"/>
              <a:t>Hundreds of dimensions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3566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396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5264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807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360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147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2841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94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06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0689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53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After Dealing with Special Character ,</a:t>
            </a:r>
          </a:p>
          <a:p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term frequency - inverse document frequency (tf-idf)</a:t>
            </a:r>
            <a:endParaRPr lang="en-US" b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861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After Dealing with Special Character ,</a:t>
            </a:r>
          </a:p>
          <a:p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term frequency - inverse document frequency (tf-idf)</a:t>
            </a:r>
            <a:endParaRPr lang="en-US" b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9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Absolute Haufigkeitstabelle für jedes Wort, das in einem Dokument vorkommt. Jede Zeile stellt gleichzeitig die jeweilige Dokumentreprasentation im BoW-Modell dar</a:t>
            </a:r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22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Word embedding mapping from word space to n dimensional vector space,</a:t>
            </a:r>
            <a:r>
              <a:rPr lang="en-US" baseline="0"/>
              <a:t> </a:t>
            </a:r>
            <a:r>
              <a:rPr lang="en-GB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projecting the textual contents into Vector Space</a:t>
            </a:r>
          </a:p>
          <a:p>
            <a:r>
              <a:rPr lang="en-GB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Model, where text data is converted into vectors of numbers</a:t>
            </a:r>
            <a:endParaRPr lang="en-US" b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46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272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6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562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11BA-6AD9-41A7-B7A2-456C8523519C}" type="datetime1">
              <a:rPr lang="en-US" smtClean="0"/>
              <a:t>5/5/2021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99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4441-C196-4BB0-93EE-AF22360207AB}" type="datetime1">
              <a:rPr lang="en-US" smtClean="0"/>
              <a:t>5/5/2021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11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282B-C3CE-4F56-8DD1-5349F982F1D2}" type="datetime1">
              <a:rPr lang="en-US" smtClean="0"/>
              <a:t>5/5/2021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30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86D6A-786F-4E85-AF3B-385015383ABA}" type="datetime1">
              <a:rPr lang="en-US" smtClean="0"/>
              <a:t>5/5/2021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61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FEB0-9C80-4A34-A5C7-72D52D52FC7D}" type="datetime1">
              <a:rPr lang="en-US" smtClean="0"/>
              <a:t>5/5/2021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37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67AD-C299-471B-ABA1-D0EA94C7EDCF}" type="datetime1">
              <a:rPr lang="en-US" smtClean="0"/>
              <a:t>5/5/2021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3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DBC7-10F8-46A1-8CE1-DBB0A6F0EF3E}" type="datetime1">
              <a:rPr lang="en-US" smtClean="0"/>
              <a:t>5/5/2021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46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ED80-8DDA-43A7-A78F-B0542D691D0E}" type="datetime1">
              <a:rPr lang="en-US" smtClean="0"/>
              <a:t>5/5/2021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01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27E6-45BA-40D2-98F2-BE4FFF095577}" type="datetime1">
              <a:rPr lang="en-US" smtClean="0"/>
              <a:t>5/5/2021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39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14C-22EA-4B1A-A45B-ED6465C7BB4E}" type="datetime1">
              <a:rPr lang="en-US" smtClean="0"/>
              <a:t>5/5/2021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55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8903-38BE-4FD8-98FC-E4EF771B2D8C}" type="datetime1">
              <a:rPr lang="en-US" smtClean="0"/>
              <a:t>5/5/2021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90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AC8C7-9CA9-4E83-8CE3-AD3BE4150B39}" type="datetime1">
              <a:rPr lang="en-US" smtClean="0"/>
              <a:t>5/5/2021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87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image" Target="../media/image17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introduction-to-machine-learning.netlify.app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lr3book.mlr-org.com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25.sv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utorials.quanteda.io/" TargetMode="Externa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22FBA02-029D-4A54-8CD7-9868A31BE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06637"/>
          </a:xfrm>
        </p:spPr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II-3: Sentiment Analysis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1DAD36-2C74-4310-9046-1C0823405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720E683A-1C38-4815-B7A2-BD0EE45D88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04" b="89706" l="1481" r="95062">
                        <a14:foregroundMark x1="83951" y1="52941" x2="71111" y2="68627"/>
                        <a14:foregroundMark x1="78765" y1="27451" x2="86173" y2="60784"/>
                        <a14:foregroundMark x1="86173" y1="60784" x2="83951" y2="41176"/>
                        <a14:foregroundMark x1="89136" y1="22549" x2="90370" y2="33824"/>
                        <a14:foregroundMark x1="83951" y1="23529" x2="92099" y2="38235"/>
                        <a14:foregroundMark x1="95062" y1="26471" x2="95062" y2="26471"/>
                        <a14:foregroundMark x1="93827" y1="38725" x2="93827" y2="38725"/>
                        <a14:foregroundMark x1="94568" y1="21078" x2="94568" y2="21078"/>
                        <a14:foregroundMark x1="92346" y1="38235" x2="93580" y2="36765"/>
                        <a14:foregroundMark x1="92346" y1="36765" x2="93086" y2="38235"/>
                        <a14:foregroundMark x1="47654" y1="47059" x2="47654" y2="47059"/>
                        <a14:foregroundMark x1="47654" y1="38725" x2="47654" y2="28431"/>
                        <a14:foregroundMark x1="1481" y1="56863" x2="2963" y2="33333"/>
                        <a14:foregroundMark x1="9136" y1="31373" x2="10123" y2="42647"/>
                        <a14:foregroundMark x1="28395" y1="47549" x2="28889" y2="55392"/>
                        <a14:backgroundMark x1="69383" y1="9804" x2="54321" y2="4902"/>
                        <a14:backgroundMark x1="54321" y1="4902" x2="55802" y2="9314"/>
                        <a14:backgroundMark x1="93528" y1="37546" x2="94568" y2="38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891" y="3761374"/>
            <a:ext cx="2288218" cy="115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631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10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Word Embeddings  </a:t>
            </a:r>
            <a:r>
              <a:rPr lang="en-US" b="1"/>
              <a:t>Example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DC3A70-F33A-4B6D-9BBE-78379EFFDB81}"/>
              </a:ext>
            </a:extLst>
          </p:cNvPr>
          <p:cNvSpPr txBox="1"/>
          <p:nvPr/>
        </p:nvSpPr>
        <p:spPr>
          <a:xfrm>
            <a:off x="8138160" y="4078799"/>
            <a:ext cx="32156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i="1"/>
              <a:t>https://towardsdatascience.com/the-magic-behind-embedding-models-c3af62f71fb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FEE632D-A34B-4E65-8BD3-10440812B390}"/>
                  </a:ext>
                </a:extLst>
              </p:cNvPr>
              <p:cNvSpPr txBox="1"/>
              <p:nvPr/>
            </p:nvSpPr>
            <p:spPr>
              <a:xfrm>
                <a:off x="3491441" y="5124539"/>
                <a:ext cx="6022933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i="1"/>
                  <a:t>Enabling mathematical </a:t>
                </a:r>
                <a:r>
                  <a:rPr lang="en-GB" i="1" dirty="0"/>
                  <a:t>operations </a:t>
                </a:r>
                <a:r>
                  <a:rPr lang="en-GB" i="1"/>
                  <a:t>on the vocabulary: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l-GR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→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de-DE" b="0" i="1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"</m:t>
                        </m:r>
                        <m:r>
                          <m:rPr>
                            <m:nor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king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"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l-GR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de-DE" i="1">
                            <a:latin typeface="Cambria Math" panose="02040503050406030204" pitchFamily="18" charset="0"/>
                          </a:rPr>
                          <m:t>"</m:t>
                        </m:r>
                        <m:r>
                          <m:rPr>
                            <m:nor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man</m:t>
                        </m:r>
                        <m:r>
                          <a:rPr lang="de-DE" i="1" smtClean="0">
                            <a:latin typeface="Cambria Math" panose="02040503050406030204" pitchFamily="18" charset="0"/>
                          </a:rPr>
                          <m:t>"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l-GR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de-DE" i="1">
                            <a:latin typeface="Cambria Math" panose="02040503050406030204" pitchFamily="18" charset="0"/>
                          </a:rPr>
                          <m:t>"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𝑤𝑜𝑚𝑎𝑛</m:t>
                        </m:r>
                        <m:r>
                          <a:rPr lang="de-DE" i="1" smtClean="0">
                            <a:latin typeface="Cambria Math" panose="02040503050406030204" pitchFamily="18" charset="0"/>
                          </a:rPr>
                          <m:t>"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de-DE" i="1">
                            <a:latin typeface="Cambria Math" panose="02040503050406030204" pitchFamily="18" charset="0"/>
                          </a:rPr>
                          <m:t>"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𝑞𝑢𝑒𝑒𝑛</m:t>
                        </m:r>
                        <m:r>
                          <a:rPr lang="de-DE" i="1" smtClean="0">
                            <a:latin typeface="Cambria Math" panose="02040503050406030204" pitchFamily="18" charset="0"/>
                          </a:rPr>
                          <m:t>"</m:t>
                        </m:r>
                      </m:e>
                    </m:d>
                  </m:oMath>
                </a14:m>
                <a:endParaRPr lang="en-US" i="1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FEE632D-A34B-4E65-8BD3-10440812B3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441" y="5124539"/>
                <a:ext cx="6022933" cy="923330"/>
              </a:xfrm>
              <a:prstGeom prst="rect">
                <a:avLst/>
              </a:prstGeom>
              <a:blipFill>
                <a:blip r:embed="rId3"/>
                <a:stretch>
                  <a:fillRect l="-911" t="-3974" b="-7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raphic 7" descr="Back with solid fill">
            <a:extLst>
              <a:ext uri="{FF2B5EF4-FFF2-40B4-BE49-F238E27FC236}">
                <a16:creationId xmlns:a16="http://schemas.microsoft.com/office/drawing/2014/main" id="{31FF3E61-F5F3-4EEC-A9ED-2B0ABB5BD0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2212605" y="5101573"/>
            <a:ext cx="757629" cy="94629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593EF7-5BCC-48A6-A89D-CD9E9E90DE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0808" y="2038323"/>
            <a:ext cx="6608218" cy="250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015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11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Word Embeddings  </a:t>
            </a:r>
            <a:r>
              <a:rPr lang="en-US" b="1"/>
              <a:t>Approaches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 b="1"/>
              <a:t>Approaches</a:t>
            </a:r>
            <a:r>
              <a:rPr lang="de-DE"/>
              <a:t>: various possibilities, often adopted from general dimensionality reduction</a:t>
            </a:r>
          </a:p>
          <a:p>
            <a:pPr lvl="1"/>
            <a:r>
              <a:rPr lang="de-DE"/>
              <a:t>Unifying idea: data observed in (extremely) high-dimensional space but truly much lower-dimensional  </a:t>
            </a:r>
            <a:r>
              <a:rPr lang="de-DE">
                <a:sym typeface="Symbol" panose="05050102010706020507" pitchFamily="18" charset="2"/>
              </a:rPr>
              <a:t></a:t>
            </a:r>
            <a:r>
              <a:rPr lang="de-DE" b="1">
                <a:solidFill>
                  <a:srgbClr val="66CCFF"/>
                </a:solidFill>
                <a:sym typeface="Symbol" panose="05050102010706020507" pitchFamily="18" charset="2"/>
              </a:rPr>
              <a:t>  </a:t>
            </a:r>
            <a:r>
              <a:rPr lang="de-DE">
                <a:sym typeface="Symbol" panose="05050102010706020507" pitchFamily="18" charset="2"/>
              </a:rPr>
              <a:t>retrieve principal dimensions</a:t>
            </a:r>
          </a:p>
          <a:p>
            <a:pPr lvl="1"/>
            <a:r>
              <a:rPr lang="de-DE" b="1">
                <a:solidFill>
                  <a:srgbClr val="66CCFF"/>
                </a:solidFill>
                <a:sym typeface="Symbol" panose="05050102010706020507" pitchFamily="18" charset="2"/>
              </a:rPr>
              <a:t>GloVe</a:t>
            </a:r>
          </a:p>
          <a:p>
            <a:pPr lvl="1"/>
            <a:r>
              <a:rPr lang="de-DE">
                <a:sym typeface="Symbol" panose="05050102010706020507" pitchFamily="18" charset="2"/>
              </a:rPr>
              <a:t>Word2vec</a:t>
            </a:r>
          </a:p>
          <a:p>
            <a:pPr lvl="1"/>
            <a:r>
              <a:rPr lang="de-DE">
                <a:sym typeface="Symbol" panose="05050102010706020507" pitchFamily="18" charset="2"/>
              </a:rPr>
              <a:t>fastText</a:t>
            </a:r>
          </a:p>
          <a:p>
            <a:pPr lvl="1"/>
            <a:r>
              <a:rPr lang="en-US"/>
              <a:t>t-distributed stochastic neighbor embedding (t-SNE)</a:t>
            </a:r>
          </a:p>
          <a:p>
            <a:pPr lvl="1"/>
            <a:r>
              <a:rPr lang="en-US"/>
              <a:t>...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60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12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Word Embeddings  </a:t>
            </a:r>
            <a:r>
              <a:rPr lang="en-US" b="1"/>
              <a:t>GloVe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 b="1"/>
              <a:t>GloVe</a:t>
            </a:r>
            <a:r>
              <a:rPr lang="de-DE"/>
              <a:t>: </a:t>
            </a:r>
            <a:r>
              <a:rPr lang="de-DE" b="1"/>
              <a:t>Glo</a:t>
            </a:r>
            <a:r>
              <a:rPr lang="de-DE"/>
              <a:t>bal </a:t>
            </a:r>
            <a:r>
              <a:rPr lang="de-DE" b="1"/>
              <a:t>Ve</a:t>
            </a:r>
            <a:r>
              <a:rPr lang="de-DE"/>
              <a:t>ctors</a:t>
            </a:r>
          </a:p>
          <a:p>
            <a:r>
              <a:rPr lang="de-DE"/>
              <a:t>Developed by Stanford University (2014)</a:t>
            </a:r>
          </a:p>
          <a:p>
            <a:r>
              <a:rPr lang="de-DE"/>
              <a:t>Based on word co-occurrence matrix</a:t>
            </a:r>
          </a:p>
          <a:p>
            <a:pPr lvl="1"/>
            <a:r>
              <a:rPr lang="de-DE"/>
              <a:t>Studying neighborhood relations between words</a:t>
            </a:r>
          </a:p>
          <a:p>
            <a:pPr lvl="1"/>
            <a:r>
              <a:rPr lang="de-DE"/>
              <a:t>Defined via window size (symmetric/asymmetric)</a:t>
            </a:r>
            <a:endParaRPr lang="en-US"/>
          </a:p>
          <a:p>
            <a:pPr lvl="1"/>
            <a:r>
              <a:rPr lang="en-US"/>
              <a:t>Underlying assumption: close-lying words are more strongly linked</a:t>
            </a:r>
          </a:p>
          <a:p>
            <a:pPr lvl="1"/>
            <a:r>
              <a:rPr lang="en-US"/>
              <a:t>Entry in </a:t>
            </a:r>
            <a:r>
              <a:rPr lang="en-US" i="1"/>
              <a:t>i</a:t>
            </a:r>
            <a:r>
              <a:rPr lang="en-US"/>
              <a:t>-th row &amp; </a:t>
            </a:r>
            <a:r>
              <a:rPr lang="en-US" i="1"/>
              <a:t>j</a:t>
            </a:r>
            <a:r>
              <a:rPr lang="en-US"/>
              <a:t>-th column: how likely is word </a:t>
            </a:r>
            <a:r>
              <a:rPr lang="en-US" i="1"/>
              <a:t>i</a:t>
            </a:r>
            <a:r>
              <a:rPr lang="en-US"/>
              <a:t> to appear in the context of word </a:t>
            </a:r>
            <a:r>
              <a:rPr lang="en-US" i="1"/>
              <a:t>j</a:t>
            </a:r>
            <a:r>
              <a:rPr lang="en-US"/>
              <a:t>?</a:t>
            </a:r>
            <a:endParaRPr lang="de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C809B4-7E7E-4686-9550-25B44F7E850D}"/>
              </a:ext>
            </a:extLst>
          </p:cNvPr>
          <p:cNvSpPr txBox="1"/>
          <p:nvPr/>
        </p:nvSpPr>
        <p:spPr>
          <a:xfrm>
            <a:off x="3255264" y="5652369"/>
            <a:ext cx="84094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/>
              <a:t>The  quick brown </a:t>
            </a:r>
            <a:r>
              <a:rPr lang="en-US" sz="2400" b="1" i="1">
                <a:solidFill>
                  <a:srgbClr val="66CCFF"/>
                </a:solidFill>
              </a:rPr>
              <a:t>fox</a:t>
            </a:r>
            <a:r>
              <a:rPr lang="en-US" sz="2400" i="1"/>
              <a:t> jumps over  the lazy dog.</a:t>
            </a:r>
          </a:p>
        </p:txBody>
      </p:sp>
      <p:sp>
        <p:nvSpPr>
          <p:cNvPr id="2" name="Parallelogram 1">
            <a:extLst>
              <a:ext uri="{FF2B5EF4-FFF2-40B4-BE49-F238E27FC236}">
                <a16:creationId xmlns:a16="http://schemas.microsoft.com/office/drawing/2014/main" id="{FCAD2CAB-B1CB-4C23-B55C-D675A4576E4B}"/>
              </a:ext>
            </a:extLst>
          </p:cNvPr>
          <p:cNvSpPr/>
          <p:nvPr/>
        </p:nvSpPr>
        <p:spPr>
          <a:xfrm>
            <a:off x="3866388" y="5652369"/>
            <a:ext cx="3593592" cy="461665"/>
          </a:xfrm>
          <a:prstGeom prst="parallelogram">
            <a:avLst>
              <a:gd name="adj" fmla="val 17077"/>
            </a:avLst>
          </a:prstGeom>
          <a:noFill/>
          <a:ln w="28575"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 descr="Back with solid fill">
            <a:extLst>
              <a:ext uri="{FF2B5EF4-FFF2-40B4-BE49-F238E27FC236}">
                <a16:creationId xmlns:a16="http://schemas.microsoft.com/office/drawing/2014/main" id="{A21F10E5-3485-4392-8235-4DE528DF17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 flipV="1">
            <a:off x="2148459" y="5410054"/>
            <a:ext cx="757629" cy="94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707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13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Word Embeddings  </a:t>
            </a:r>
            <a:r>
              <a:rPr lang="en-US" b="1"/>
              <a:t>GloVe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 b="1"/>
              <a:t>Computation</a:t>
            </a:r>
            <a:endParaRPr lang="de-DE"/>
          </a:p>
          <a:p>
            <a:pPr lvl="1"/>
            <a:r>
              <a:rPr lang="de-DE"/>
              <a:t>R: package </a:t>
            </a:r>
            <a:r>
              <a:rPr lang="de-DE">
                <a:latin typeface="Consolas" panose="020B0609020204030204" pitchFamily="49" charset="0"/>
              </a:rPr>
              <a:t>text2vec</a:t>
            </a:r>
          </a:p>
          <a:p>
            <a:pPr lvl="1"/>
            <a:r>
              <a:rPr lang="de-DE"/>
              <a:t>Most important hyperparameters: number of embedding dimensions &amp; skip-gram window size</a:t>
            </a:r>
          </a:p>
          <a:p>
            <a:r>
              <a:rPr lang="de-DE"/>
              <a:t>Alternatively: pre-trained embeddings</a:t>
            </a:r>
          </a:p>
          <a:p>
            <a:r>
              <a:rPr lang="de-DE"/>
              <a:t>Here: </a:t>
            </a:r>
            <a:r>
              <a:rPr lang="de-DE" b="1"/>
              <a:t>topic-specific</a:t>
            </a:r>
            <a:r>
              <a:rPr lang="de-DE"/>
              <a:t> embeddings</a:t>
            </a:r>
          </a:p>
          <a:p>
            <a:pPr lvl="1"/>
            <a:r>
              <a:rPr lang="de-DE"/>
              <a:t>Subset corpus by topic labels</a:t>
            </a:r>
          </a:p>
          <a:p>
            <a:pPr lvl="1"/>
            <a:r>
              <a:rPr lang="de-DE"/>
              <a:t>Compute embeddings for subsets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92FB7F-C51C-445D-96DA-BD0AEE805B96}"/>
              </a:ext>
            </a:extLst>
          </p:cNvPr>
          <p:cNvSpPr txBox="1"/>
          <p:nvPr/>
        </p:nvSpPr>
        <p:spPr>
          <a:xfrm>
            <a:off x="3255264" y="5641787"/>
            <a:ext cx="85191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i="1"/>
              <a:t>words have different meanings in different contexts</a:t>
            </a:r>
            <a:endParaRPr lang="en-US" sz="2400" i="1"/>
          </a:p>
        </p:txBody>
      </p:sp>
      <p:pic>
        <p:nvPicPr>
          <p:cNvPr id="16" name="Graphic 15" descr="Back with solid fill">
            <a:extLst>
              <a:ext uri="{FF2B5EF4-FFF2-40B4-BE49-F238E27FC236}">
                <a16:creationId xmlns:a16="http://schemas.microsoft.com/office/drawing/2014/main" id="{E4E75B13-5E5B-451D-9240-4640C20EF5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 flipV="1">
            <a:off x="2148459" y="5410054"/>
            <a:ext cx="757629" cy="946296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DCA9F19B-AEAB-477B-8A75-91A2B4611553}"/>
              </a:ext>
            </a:extLst>
          </p:cNvPr>
          <p:cNvGrpSpPr/>
          <p:nvPr/>
        </p:nvGrpSpPr>
        <p:grpSpPr>
          <a:xfrm>
            <a:off x="6524555" y="4251960"/>
            <a:ext cx="1467302" cy="1019469"/>
            <a:chOff x="7744962" y="3383312"/>
            <a:chExt cx="1723325" cy="112916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87038D4-944A-4123-A7CC-1220F81685F9}"/>
                </a:ext>
              </a:extLst>
            </p:cNvPr>
            <p:cNvGrpSpPr/>
            <p:nvPr/>
          </p:nvGrpSpPr>
          <p:grpSpPr>
            <a:xfrm>
              <a:off x="7744962" y="3383312"/>
              <a:ext cx="1723325" cy="1129165"/>
              <a:chOff x="7744962" y="3383312"/>
              <a:chExt cx="2073600" cy="1329801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009B534-A855-4078-824B-641E9A2236AB}"/>
                  </a:ext>
                </a:extLst>
              </p:cNvPr>
              <p:cNvSpPr/>
              <p:nvPr/>
            </p:nvSpPr>
            <p:spPr>
              <a:xfrm>
                <a:off x="7744964" y="3383312"/>
                <a:ext cx="2073598" cy="132950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04D25D8-FE5E-4A9B-BF75-438112780203}"/>
                  </a:ext>
                </a:extLst>
              </p:cNvPr>
              <p:cNvSpPr/>
              <p:nvPr/>
            </p:nvSpPr>
            <p:spPr>
              <a:xfrm>
                <a:off x="7744962" y="3386488"/>
                <a:ext cx="691200" cy="4428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96408BA-ED28-4E5E-901A-97AC9B5F095E}"/>
                  </a:ext>
                </a:extLst>
              </p:cNvPr>
              <p:cNvSpPr/>
              <p:nvPr/>
            </p:nvSpPr>
            <p:spPr>
              <a:xfrm>
                <a:off x="8436162" y="3833835"/>
                <a:ext cx="691200" cy="4428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EE626A9-0882-4B4A-8E3D-3D65A76F4C9B}"/>
                  </a:ext>
                </a:extLst>
              </p:cNvPr>
              <p:cNvSpPr/>
              <p:nvPr/>
            </p:nvSpPr>
            <p:spPr>
              <a:xfrm>
                <a:off x="9127362" y="4270313"/>
                <a:ext cx="691200" cy="4428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611F432-09E3-4DD6-A6E5-0A615D9B9A82}"/>
                </a:ext>
              </a:extLst>
            </p:cNvPr>
            <p:cNvCxnSpPr>
              <a:cxnSpLocks/>
            </p:cNvCxnSpPr>
            <p:nvPr/>
          </p:nvCxnSpPr>
          <p:spPr>
            <a:xfrm>
              <a:off x="7888029" y="3398379"/>
              <a:ext cx="0" cy="1105764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39D3749-D547-40C8-8C6F-2C38CCAD23E3}"/>
                </a:ext>
              </a:extLst>
            </p:cNvPr>
            <p:cNvCxnSpPr>
              <a:cxnSpLocks/>
            </p:cNvCxnSpPr>
            <p:nvPr/>
          </p:nvCxnSpPr>
          <p:spPr>
            <a:xfrm>
              <a:off x="8031096" y="3398379"/>
              <a:ext cx="0" cy="1105764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74E9DC-52E1-45C3-8098-1D2D2EEF033E}"/>
                </a:ext>
              </a:extLst>
            </p:cNvPr>
            <p:cNvCxnSpPr>
              <a:cxnSpLocks/>
            </p:cNvCxnSpPr>
            <p:nvPr/>
          </p:nvCxnSpPr>
          <p:spPr>
            <a:xfrm>
              <a:off x="8317230" y="3398379"/>
              <a:ext cx="0" cy="1105764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C59123E-0144-4024-ADB0-E744C6C97430}"/>
                </a:ext>
              </a:extLst>
            </p:cNvPr>
            <p:cNvCxnSpPr>
              <a:cxnSpLocks/>
            </p:cNvCxnSpPr>
            <p:nvPr/>
          </p:nvCxnSpPr>
          <p:spPr>
            <a:xfrm>
              <a:off x="8461384" y="3398379"/>
              <a:ext cx="0" cy="1105764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779D89A-1029-4F3B-AD0E-001BA69DAD69}"/>
                </a:ext>
              </a:extLst>
            </p:cNvPr>
            <p:cNvCxnSpPr>
              <a:cxnSpLocks/>
            </p:cNvCxnSpPr>
            <p:nvPr/>
          </p:nvCxnSpPr>
          <p:spPr>
            <a:xfrm>
              <a:off x="8605538" y="3398379"/>
              <a:ext cx="0" cy="1105764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8E7C5F7-61D3-4CC5-BE81-AE1BFE6A9C95}"/>
                </a:ext>
              </a:extLst>
            </p:cNvPr>
            <p:cNvCxnSpPr>
              <a:cxnSpLocks/>
            </p:cNvCxnSpPr>
            <p:nvPr/>
          </p:nvCxnSpPr>
          <p:spPr>
            <a:xfrm>
              <a:off x="8749692" y="3398379"/>
              <a:ext cx="0" cy="1105764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8A97AED-9EA1-4F0A-BEC8-319A92F1BB3D}"/>
                </a:ext>
              </a:extLst>
            </p:cNvPr>
            <p:cNvCxnSpPr>
              <a:cxnSpLocks/>
            </p:cNvCxnSpPr>
            <p:nvPr/>
          </p:nvCxnSpPr>
          <p:spPr>
            <a:xfrm>
              <a:off x="8893845" y="3398379"/>
              <a:ext cx="0" cy="1105764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38AB9B1-48F0-4D50-B771-70AAA36F2AA7}"/>
                </a:ext>
              </a:extLst>
            </p:cNvPr>
            <p:cNvCxnSpPr>
              <a:cxnSpLocks/>
            </p:cNvCxnSpPr>
            <p:nvPr/>
          </p:nvCxnSpPr>
          <p:spPr>
            <a:xfrm>
              <a:off x="9041511" y="3398379"/>
              <a:ext cx="0" cy="1105764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4E1478D-9AED-4AE7-9291-9E75C2E7AC38}"/>
                </a:ext>
              </a:extLst>
            </p:cNvPr>
            <p:cNvCxnSpPr>
              <a:cxnSpLocks/>
            </p:cNvCxnSpPr>
            <p:nvPr/>
          </p:nvCxnSpPr>
          <p:spPr>
            <a:xfrm>
              <a:off x="9181066" y="3398379"/>
              <a:ext cx="0" cy="1105764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333DC50-1494-47AA-A87B-C48F1D77F3A9}"/>
                </a:ext>
              </a:extLst>
            </p:cNvPr>
            <p:cNvCxnSpPr>
              <a:cxnSpLocks/>
            </p:cNvCxnSpPr>
            <p:nvPr/>
          </p:nvCxnSpPr>
          <p:spPr>
            <a:xfrm>
              <a:off x="8174163" y="3398379"/>
              <a:ext cx="0" cy="1105764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4F163B9-A275-4DD3-B848-7F3BD814999B}"/>
                </a:ext>
              </a:extLst>
            </p:cNvPr>
            <p:cNvCxnSpPr>
              <a:cxnSpLocks/>
            </p:cNvCxnSpPr>
            <p:nvPr/>
          </p:nvCxnSpPr>
          <p:spPr>
            <a:xfrm>
              <a:off x="9324134" y="3398379"/>
              <a:ext cx="0" cy="1105764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0078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14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Word Embeddings  </a:t>
            </a:r>
            <a:r>
              <a:rPr lang="en-US" b="1"/>
              <a:t>Embeddings vs BOW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/>
              <a:t>Both result </a:t>
            </a:r>
            <a:r>
              <a:rPr lang="en-US"/>
              <a:t>in vector representations for each word in a corpus.</a:t>
            </a:r>
          </a:p>
          <a:p>
            <a:pPr lvl="1"/>
            <a:r>
              <a:rPr lang="en-US" b="1"/>
              <a:t>BOW</a:t>
            </a:r>
          </a:p>
          <a:p>
            <a:pPr lvl="2"/>
            <a:r>
              <a:rPr lang="en-US"/>
              <a:t> 	Easy to understand and implement</a:t>
            </a:r>
          </a:p>
          <a:p>
            <a:pPr lvl="2"/>
            <a:r>
              <a:rPr lang="de-DE"/>
              <a:t>       	Feasible for any corpus</a:t>
            </a:r>
          </a:p>
          <a:p>
            <a:pPr lvl="2"/>
            <a:r>
              <a:rPr lang="de-DE"/>
              <a:t>       	No accounting for order, semantics</a:t>
            </a:r>
          </a:p>
          <a:p>
            <a:pPr lvl="2"/>
            <a:r>
              <a:rPr lang="de-DE"/>
              <a:t>       	High-dimensional representations</a:t>
            </a:r>
          </a:p>
          <a:p>
            <a:pPr lvl="1"/>
            <a:r>
              <a:rPr lang="de-DE" b="1"/>
              <a:t>Embeddings</a:t>
            </a:r>
          </a:p>
          <a:p>
            <a:pPr lvl="2"/>
            <a:r>
              <a:rPr lang="de-DE"/>
              <a:t>       	Capturing semantics and heeding word order</a:t>
            </a:r>
          </a:p>
          <a:p>
            <a:pPr lvl="2"/>
            <a:r>
              <a:rPr lang="de-DE"/>
              <a:t>       	Low-dimensional representations</a:t>
            </a:r>
          </a:p>
          <a:p>
            <a:pPr lvl="2"/>
            <a:r>
              <a:rPr lang="de-DE"/>
              <a:t>       	Large and „high-quality“ corpus required for meaningful embeddings</a:t>
            </a:r>
          </a:p>
          <a:p>
            <a:pPr lvl="2"/>
            <a:r>
              <a:rPr lang="de-DE"/>
              <a:t>       	Pre-trained models often computationally demanding and not applicable    </a:t>
            </a:r>
            <a:br>
              <a:rPr lang="de-DE"/>
            </a:br>
            <a:r>
              <a:rPr lang="de-DE"/>
              <a:t>       	to tasks with different domain (</a:t>
            </a:r>
            <a:r>
              <a:rPr lang="en-US"/>
              <a:t>zero vector for unknown words)</a:t>
            </a:r>
            <a:endParaRPr lang="de-DE"/>
          </a:p>
          <a:p>
            <a:pPr lvl="1"/>
            <a:endParaRPr lang="de-DE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C7E4E0D-C4CE-4090-A83A-CB4BEB3F0332}"/>
              </a:ext>
            </a:extLst>
          </p:cNvPr>
          <p:cNvSpPr txBox="1"/>
          <p:nvPr/>
        </p:nvSpPr>
        <p:spPr>
          <a:xfrm>
            <a:off x="8610600" y="3758039"/>
            <a:ext cx="27432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i="1"/>
              <a:t>both suffer from the cold-start problem</a:t>
            </a:r>
          </a:p>
        </p:txBody>
      </p:sp>
      <p:pic>
        <p:nvPicPr>
          <p:cNvPr id="3" name="Graphic 2" descr="Lightning bolt with solid fill">
            <a:extLst>
              <a:ext uri="{FF2B5EF4-FFF2-40B4-BE49-F238E27FC236}">
                <a16:creationId xmlns:a16="http://schemas.microsoft.com/office/drawing/2014/main" id="{C8450D8E-5339-4AB8-92D8-B1C50FF58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33360" y="3716337"/>
            <a:ext cx="914400" cy="914400"/>
          </a:xfrm>
          <a:prstGeom prst="rect">
            <a:avLst/>
          </a:prstGeom>
        </p:spPr>
      </p:pic>
      <p:pic>
        <p:nvPicPr>
          <p:cNvPr id="8" name="Graphic 7" descr="Badge Follow with solid fill">
            <a:extLst>
              <a:ext uri="{FF2B5EF4-FFF2-40B4-BE49-F238E27FC236}">
                <a16:creationId xmlns:a16="http://schemas.microsoft.com/office/drawing/2014/main" id="{C9DBFFF4-1628-4654-8CEF-D567E7C3C4B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18018" y="2857704"/>
            <a:ext cx="288000" cy="288000"/>
          </a:xfrm>
          <a:prstGeom prst="rect">
            <a:avLst/>
          </a:prstGeom>
        </p:spPr>
      </p:pic>
      <p:pic>
        <p:nvPicPr>
          <p:cNvPr id="12" name="Graphic 11" descr="Forbidden with solid fill">
            <a:extLst>
              <a:ext uri="{FF2B5EF4-FFF2-40B4-BE49-F238E27FC236}">
                <a16:creationId xmlns:a16="http://schemas.microsoft.com/office/drawing/2014/main" id="{5D930E14-899A-44F9-B223-B98AAAADA54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18018" y="3525652"/>
            <a:ext cx="288000" cy="288000"/>
          </a:xfrm>
          <a:prstGeom prst="rect">
            <a:avLst/>
          </a:prstGeom>
        </p:spPr>
      </p:pic>
      <p:pic>
        <p:nvPicPr>
          <p:cNvPr id="36" name="Graphic 35" descr="Badge Follow with solid fill">
            <a:extLst>
              <a:ext uri="{FF2B5EF4-FFF2-40B4-BE49-F238E27FC236}">
                <a16:creationId xmlns:a16="http://schemas.microsoft.com/office/drawing/2014/main" id="{C2FD5166-81F6-4822-89EF-CB4CEEDA4DC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15984" y="3204691"/>
            <a:ext cx="288000" cy="288000"/>
          </a:xfrm>
          <a:prstGeom prst="rect">
            <a:avLst/>
          </a:prstGeom>
        </p:spPr>
      </p:pic>
      <p:pic>
        <p:nvPicPr>
          <p:cNvPr id="39" name="Graphic 38" descr="Forbidden with solid fill">
            <a:extLst>
              <a:ext uri="{FF2B5EF4-FFF2-40B4-BE49-F238E27FC236}">
                <a16:creationId xmlns:a16="http://schemas.microsoft.com/office/drawing/2014/main" id="{8064103C-9EE5-44FF-BB93-1E2746454D2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18018" y="3859626"/>
            <a:ext cx="288000" cy="288000"/>
          </a:xfrm>
          <a:prstGeom prst="rect">
            <a:avLst/>
          </a:prstGeom>
        </p:spPr>
      </p:pic>
      <p:pic>
        <p:nvPicPr>
          <p:cNvPr id="40" name="Graphic 39" descr="Badge Follow with solid fill">
            <a:extLst>
              <a:ext uri="{FF2B5EF4-FFF2-40B4-BE49-F238E27FC236}">
                <a16:creationId xmlns:a16="http://schemas.microsoft.com/office/drawing/2014/main" id="{6EA0442F-5687-42F1-9875-C54976E9AC1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15984" y="4611566"/>
            <a:ext cx="288000" cy="288000"/>
          </a:xfrm>
          <a:prstGeom prst="rect">
            <a:avLst/>
          </a:prstGeom>
        </p:spPr>
      </p:pic>
      <p:pic>
        <p:nvPicPr>
          <p:cNvPr id="41" name="Graphic 40" descr="Forbidden with solid fill">
            <a:extLst>
              <a:ext uri="{FF2B5EF4-FFF2-40B4-BE49-F238E27FC236}">
                <a16:creationId xmlns:a16="http://schemas.microsoft.com/office/drawing/2014/main" id="{B0D81DE2-7789-4C92-8056-017763A70FF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15984" y="5279514"/>
            <a:ext cx="288000" cy="288000"/>
          </a:xfrm>
          <a:prstGeom prst="rect">
            <a:avLst/>
          </a:prstGeom>
        </p:spPr>
      </p:pic>
      <p:pic>
        <p:nvPicPr>
          <p:cNvPr id="42" name="Graphic 41" descr="Badge Follow with solid fill">
            <a:extLst>
              <a:ext uri="{FF2B5EF4-FFF2-40B4-BE49-F238E27FC236}">
                <a16:creationId xmlns:a16="http://schemas.microsoft.com/office/drawing/2014/main" id="{43320A35-5283-41C3-B9A6-4DBF53EE60E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15984" y="4945540"/>
            <a:ext cx="288000" cy="288000"/>
          </a:xfrm>
          <a:prstGeom prst="rect">
            <a:avLst/>
          </a:prstGeom>
        </p:spPr>
      </p:pic>
      <p:pic>
        <p:nvPicPr>
          <p:cNvPr id="43" name="Graphic 42" descr="Forbidden with solid fill">
            <a:extLst>
              <a:ext uri="{FF2B5EF4-FFF2-40B4-BE49-F238E27FC236}">
                <a16:creationId xmlns:a16="http://schemas.microsoft.com/office/drawing/2014/main" id="{083D364B-93F0-4060-B750-FBE1E71DAC7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15984" y="5613488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75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15</a:t>
            </a:fld>
            <a:endParaRPr lang="en-US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478EA67A-3C39-4D0A-996A-C363F30A1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Word Embeddings  </a:t>
            </a:r>
            <a:r>
              <a:rPr lang="en-US" b="1"/>
              <a:t>Example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9D5C87-EDAB-4C4B-A55D-E6DBDD9D5ABA}"/>
              </a:ext>
            </a:extLst>
          </p:cNvPr>
          <p:cNvSpPr/>
          <p:nvPr/>
        </p:nvSpPr>
        <p:spPr>
          <a:xfrm>
            <a:off x="3228976" y="1992993"/>
            <a:ext cx="8153400" cy="2872013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4000" b="1">
                <a:solidFill>
                  <a:schemeClr val="tx1"/>
                </a:solidFill>
              </a:rPr>
              <a:t>Demo 8: Word Embeddings</a:t>
            </a:r>
            <a:endParaRPr lang="en-US" sz="4000" b="1">
              <a:solidFill>
                <a:schemeClr val="tx1"/>
              </a:solidFill>
            </a:endParaRPr>
          </a:p>
        </p:txBody>
      </p:sp>
      <p:pic>
        <p:nvPicPr>
          <p:cNvPr id="9" name="Graphic 8" descr="Play with solid fill">
            <a:extLst>
              <a:ext uri="{FF2B5EF4-FFF2-40B4-BE49-F238E27FC236}">
                <a16:creationId xmlns:a16="http://schemas.microsoft.com/office/drawing/2014/main" id="{5987626F-A389-40EE-AED1-4EC2BDAD02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3914" y="2276468"/>
            <a:ext cx="2305062" cy="230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376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1990724"/>
            <a:ext cx="10280650" cy="2886075"/>
          </a:xfrm>
        </p:spPr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II-3: Sentiment Analysis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798" y="4876799"/>
            <a:ext cx="10280651" cy="1212851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 Collection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518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17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Feature Collection  </a:t>
            </a:r>
            <a:r>
              <a:rPr lang="en-US" b="1"/>
              <a:t>Recall:</a:t>
            </a:r>
            <a:r>
              <a:rPr lang="en-US"/>
              <a:t> </a:t>
            </a:r>
            <a:r>
              <a:rPr lang="en-US" b="1"/>
              <a:t>Task Structure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B55DD79-D548-4341-A41F-E4BAC63991B5}"/>
              </a:ext>
            </a:extLst>
          </p:cNvPr>
          <p:cNvGrpSpPr/>
          <p:nvPr/>
        </p:nvGrpSpPr>
        <p:grpSpPr>
          <a:xfrm>
            <a:off x="1049498" y="1894097"/>
            <a:ext cx="8736002" cy="4449390"/>
            <a:chOff x="1049498" y="1894097"/>
            <a:chExt cx="8736002" cy="44493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AA43031-635F-460A-9C5C-27815E1F80C6}"/>
                </a:ext>
              </a:extLst>
            </p:cNvPr>
            <p:cNvSpPr/>
            <p:nvPr/>
          </p:nvSpPr>
          <p:spPr>
            <a:xfrm>
              <a:off x="1066800" y="1993392"/>
              <a:ext cx="2116836" cy="1129164"/>
            </a:xfrm>
            <a:prstGeom prst="rect">
              <a:avLst/>
            </a:prstGeom>
            <a:solidFill>
              <a:srgbClr val="66CCFF"/>
            </a:solidFill>
            <a:ln>
              <a:solidFill>
                <a:srgbClr val="66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>
                  <a:solidFill>
                    <a:schemeClr val="bg1"/>
                  </a:solidFill>
                </a:rPr>
                <a:t>Raw data</a:t>
              </a:r>
            </a:p>
          </p:txBody>
        </p:sp>
        <p:sp>
          <p:nvSpPr>
            <p:cNvPr id="6" name="Arrow: Left 5">
              <a:extLst>
                <a:ext uri="{FF2B5EF4-FFF2-40B4-BE49-F238E27FC236}">
                  <a16:creationId xmlns:a16="http://schemas.microsoft.com/office/drawing/2014/main" id="{6E856B95-0AB6-4244-965E-51159036BA2B}"/>
                </a:ext>
              </a:extLst>
            </p:cNvPr>
            <p:cNvSpPr/>
            <p:nvPr/>
          </p:nvSpPr>
          <p:spPr>
            <a:xfrm>
              <a:off x="3199286" y="2403408"/>
              <a:ext cx="1411224" cy="369332"/>
            </a:xfrm>
            <a:prstGeom prst="leftArrow">
              <a:avLst>
                <a:gd name="adj1" fmla="val 16038"/>
                <a:gd name="adj2" fmla="val 66502"/>
              </a:avLst>
            </a:prstGeom>
            <a:solidFill>
              <a:srgbClr val="66CCFF"/>
            </a:solidFill>
            <a:ln>
              <a:solidFill>
                <a:srgbClr val="66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AE114F2-9732-4D44-883B-E0CA0CD2492C}"/>
                </a:ext>
              </a:extLst>
            </p:cNvPr>
            <p:cNvSpPr txBox="1"/>
            <p:nvPr/>
          </p:nvSpPr>
          <p:spPr>
            <a:xfrm>
              <a:off x="5244085" y="4672616"/>
              <a:ext cx="24048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>
                  <a:solidFill>
                    <a:schemeClr val="bg1"/>
                  </a:solidFill>
                </a:rPr>
                <a:t>Static features</a:t>
              </a:r>
              <a:endParaRPr lang="en-US" i="1">
                <a:solidFill>
                  <a:schemeClr val="bg1"/>
                </a:solidFill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6491A44-0263-43BD-B173-6D131706A89F}"/>
                </a:ext>
              </a:extLst>
            </p:cNvPr>
            <p:cNvGrpSpPr/>
            <p:nvPr/>
          </p:nvGrpSpPr>
          <p:grpSpPr>
            <a:xfrm>
              <a:off x="4609338" y="1988852"/>
              <a:ext cx="1312164" cy="1129164"/>
              <a:chOff x="4609338" y="1988852"/>
              <a:chExt cx="1312164" cy="1403636"/>
            </a:xfrm>
            <a:solidFill>
              <a:schemeClr val="bg2">
                <a:lumMod val="90000"/>
              </a:schemeClr>
            </a:solidFill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82BC11B-5AB3-4C7D-B1B8-23FE57872E5F}"/>
                  </a:ext>
                </a:extLst>
              </p:cNvPr>
              <p:cNvSpPr/>
              <p:nvPr/>
            </p:nvSpPr>
            <p:spPr>
              <a:xfrm>
                <a:off x="4609338" y="1993392"/>
                <a:ext cx="1312164" cy="1399096"/>
              </a:xfrm>
              <a:prstGeom prst="rect">
                <a:avLst/>
              </a:prstGeom>
              <a:grpFill/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92FE8F05-5C9E-434C-A815-65AA450103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30902" y="1993392"/>
                <a:ext cx="0" cy="1399096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46FA5E8-6413-4857-B5CC-98E603955F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04510" y="1988852"/>
                <a:ext cx="0" cy="1399096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729BA14-B416-4FD2-AB50-068E338037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79898" y="1993392"/>
                <a:ext cx="0" cy="1399096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" name="Graphic 7" descr="Single gear with solid fill">
              <a:extLst>
                <a:ext uri="{FF2B5EF4-FFF2-40B4-BE49-F238E27FC236}">
                  <a16:creationId xmlns:a16="http://schemas.microsoft.com/office/drawing/2014/main" id="{BA140A05-CC1E-416D-BF94-A3CD37F5D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546062" y="1894097"/>
              <a:ext cx="743963" cy="743963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8B15FF8-7972-42A8-B1E7-EBBF25FFD941}"/>
                </a:ext>
              </a:extLst>
            </p:cNvPr>
            <p:cNvSpPr/>
            <p:nvPr/>
          </p:nvSpPr>
          <p:spPr>
            <a:xfrm>
              <a:off x="3192609" y="3785615"/>
              <a:ext cx="2079778" cy="3240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455D97-AC28-43DF-B750-C641D5173C47}"/>
                </a:ext>
              </a:extLst>
            </p:cNvPr>
            <p:cNvSpPr/>
            <p:nvPr/>
          </p:nvSpPr>
          <p:spPr>
            <a:xfrm>
              <a:off x="3194662" y="4193961"/>
              <a:ext cx="2085236" cy="3240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BF245DA-214D-46BF-8D09-8492A4C655AE}"/>
                </a:ext>
              </a:extLst>
            </p:cNvPr>
            <p:cNvSpPr/>
            <p:nvPr/>
          </p:nvSpPr>
          <p:spPr>
            <a:xfrm>
              <a:off x="3194662" y="3383312"/>
              <a:ext cx="2085235" cy="3240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Arrow: Left 30">
              <a:extLst>
                <a:ext uri="{FF2B5EF4-FFF2-40B4-BE49-F238E27FC236}">
                  <a16:creationId xmlns:a16="http://schemas.microsoft.com/office/drawing/2014/main" id="{26B0B156-65E4-404D-A9E3-A1C20E01743D}"/>
                </a:ext>
              </a:extLst>
            </p:cNvPr>
            <p:cNvSpPr/>
            <p:nvPr/>
          </p:nvSpPr>
          <p:spPr>
            <a:xfrm flipH="1">
              <a:off x="1679449" y="3780509"/>
              <a:ext cx="1498091" cy="369332"/>
            </a:xfrm>
            <a:prstGeom prst="leftArrow">
              <a:avLst>
                <a:gd name="adj1" fmla="val 16038"/>
                <a:gd name="adj2" fmla="val 66502"/>
              </a:avLst>
            </a:prstGeom>
            <a:solidFill>
              <a:srgbClr val="66CCFF"/>
            </a:solidFill>
            <a:ln>
              <a:solidFill>
                <a:srgbClr val="66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Arrow: Left 31">
              <a:extLst>
                <a:ext uri="{FF2B5EF4-FFF2-40B4-BE49-F238E27FC236}">
                  <a16:creationId xmlns:a16="http://schemas.microsoft.com/office/drawing/2014/main" id="{0C7B9DEE-A9F0-4E80-90A6-FFA732DB4F96}"/>
                </a:ext>
              </a:extLst>
            </p:cNvPr>
            <p:cNvSpPr/>
            <p:nvPr/>
          </p:nvSpPr>
          <p:spPr>
            <a:xfrm rot="5400000" flipH="1">
              <a:off x="1136905" y="3475893"/>
              <a:ext cx="1085087" cy="369332"/>
            </a:xfrm>
            <a:prstGeom prst="leftArrow">
              <a:avLst>
                <a:gd name="adj1" fmla="val 16038"/>
                <a:gd name="adj2" fmla="val 66502"/>
              </a:avLst>
            </a:prstGeom>
            <a:solidFill>
              <a:srgbClr val="66CCFF"/>
            </a:solidFill>
            <a:ln>
              <a:solidFill>
                <a:srgbClr val="66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Cloud 28">
              <a:extLst>
                <a:ext uri="{FF2B5EF4-FFF2-40B4-BE49-F238E27FC236}">
                  <a16:creationId xmlns:a16="http://schemas.microsoft.com/office/drawing/2014/main" id="{6468380E-1F73-471F-839B-8DEE7E4519B3}"/>
                </a:ext>
              </a:extLst>
            </p:cNvPr>
            <p:cNvSpPr/>
            <p:nvPr/>
          </p:nvSpPr>
          <p:spPr>
            <a:xfrm>
              <a:off x="1068202" y="3403649"/>
              <a:ext cx="1683361" cy="1108576"/>
            </a:xfrm>
            <a:prstGeom prst="cloud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Graphic 29" descr="Single gear with solid fill">
              <a:extLst>
                <a:ext uri="{FF2B5EF4-FFF2-40B4-BE49-F238E27FC236}">
                  <a16:creationId xmlns:a16="http://schemas.microsoft.com/office/drawing/2014/main" id="{41A304CE-5DA5-4B88-8815-7DABBEC2DD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071162" y="3042391"/>
              <a:ext cx="914400" cy="914400"/>
            </a:xfrm>
            <a:prstGeom prst="rect">
              <a:avLst/>
            </a:prstGeom>
          </p:spPr>
        </p:pic>
        <p:sp>
          <p:nvSpPr>
            <p:cNvPr id="33" name="Speech Bubble: Rectangle 32">
              <a:extLst>
                <a:ext uri="{FF2B5EF4-FFF2-40B4-BE49-F238E27FC236}">
                  <a16:creationId xmlns:a16="http://schemas.microsoft.com/office/drawing/2014/main" id="{51BA0328-BB74-4231-B5F3-D25541364664}"/>
                </a:ext>
              </a:extLst>
            </p:cNvPr>
            <p:cNvSpPr/>
            <p:nvPr/>
          </p:nvSpPr>
          <p:spPr>
            <a:xfrm>
              <a:off x="1049498" y="3735445"/>
              <a:ext cx="1723325" cy="444501"/>
            </a:xfrm>
            <a:prstGeom prst="wedgeRectCallout">
              <a:avLst>
                <a:gd name="adj1" fmla="val -60500"/>
                <a:gd name="adj2" fmla="val -7955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i="1">
                  <a:solidFill>
                    <a:schemeClr val="bg1"/>
                  </a:solidFill>
                </a:rPr>
                <a:t>topic modeling</a:t>
              </a:r>
              <a:endParaRPr lang="en-US" i="1">
                <a:solidFill>
                  <a:schemeClr val="bg1"/>
                </a:solidFill>
              </a:endParaRPr>
            </a:p>
          </p:txBody>
        </p:sp>
        <p:sp>
          <p:nvSpPr>
            <p:cNvPr id="34" name="Speech Bubble: Rectangle 33">
              <a:extLst>
                <a:ext uri="{FF2B5EF4-FFF2-40B4-BE49-F238E27FC236}">
                  <a16:creationId xmlns:a16="http://schemas.microsoft.com/office/drawing/2014/main" id="{2A20C51C-D43C-4D3E-ACE1-CB2ADBDDFE73}"/>
                </a:ext>
              </a:extLst>
            </p:cNvPr>
            <p:cNvSpPr/>
            <p:nvPr/>
          </p:nvSpPr>
          <p:spPr>
            <a:xfrm>
              <a:off x="5918044" y="2625201"/>
              <a:ext cx="1769351" cy="534103"/>
            </a:xfrm>
            <a:prstGeom prst="wedgeRectCallout">
              <a:avLst>
                <a:gd name="adj1" fmla="val -60500"/>
                <a:gd name="adj2" fmla="val -7955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i="1">
                  <a:solidFill>
                    <a:schemeClr val="tx1"/>
                  </a:solidFill>
                </a:rPr>
                <a:t>static feature extraction</a:t>
              </a:r>
              <a:endParaRPr lang="en-US" i="1">
                <a:solidFill>
                  <a:schemeClr val="tx1"/>
                </a:solidFill>
              </a:endParaRPr>
            </a:p>
          </p:txBody>
        </p:sp>
        <p:sp>
          <p:nvSpPr>
            <p:cNvPr id="35" name="Arrow: Left 34">
              <a:extLst>
                <a:ext uri="{FF2B5EF4-FFF2-40B4-BE49-F238E27FC236}">
                  <a16:creationId xmlns:a16="http://schemas.microsoft.com/office/drawing/2014/main" id="{4EEAA237-43EF-4CCC-B987-3115210F7679}"/>
                </a:ext>
              </a:extLst>
            </p:cNvPr>
            <p:cNvSpPr/>
            <p:nvPr/>
          </p:nvSpPr>
          <p:spPr>
            <a:xfrm flipH="1">
              <a:off x="5274559" y="3787882"/>
              <a:ext cx="2717580" cy="369332"/>
            </a:xfrm>
            <a:prstGeom prst="leftArrow">
              <a:avLst>
                <a:gd name="adj1" fmla="val 16038"/>
                <a:gd name="adj2" fmla="val 66502"/>
              </a:avLst>
            </a:prstGeom>
            <a:solidFill>
              <a:srgbClr val="66CCFF"/>
            </a:solidFill>
            <a:ln>
              <a:solidFill>
                <a:srgbClr val="66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Cloud 35">
              <a:extLst>
                <a:ext uri="{FF2B5EF4-FFF2-40B4-BE49-F238E27FC236}">
                  <a16:creationId xmlns:a16="http://schemas.microsoft.com/office/drawing/2014/main" id="{3743F7B5-FDA6-4910-9161-9FDC901A0FAA}"/>
                </a:ext>
              </a:extLst>
            </p:cNvPr>
            <p:cNvSpPr/>
            <p:nvPr/>
          </p:nvSpPr>
          <p:spPr>
            <a:xfrm>
              <a:off x="5710429" y="3402976"/>
              <a:ext cx="1683361" cy="1109249"/>
            </a:xfrm>
            <a:prstGeom prst="cloud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Speech Bubble: Rectangle 36">
              <a:extLst>
                <a:ext uri="{FF2B5EF4-FFF2-40B4-BE49-F238E27FC236}">
                  <a16:creationId xmlns:a16="http://schemas.microsoft.com/office/drawing/2014/main" id="{70940FC4-0ECA-4CA9-A9C9-99A20FEECEF9}"/>
                </a:ext>
              </a:extLst>
            </p:cNvPr>
            <p:cNvSpPr/>
            <p:nvPr/>
          </p:nvSpPr>
          <p:spPr>
            <a:xfrm>
              <a:off x="5686741" y="3735445"/>
              <a:ext cx="1723325" cy="444501"/>
            </a:xfrm>
            <a:prstGeom prst="wedgeRectCallout">
              <a:avLst>
                <a:gd name="adj1" fmla="val -60500"/>
                <a:gd name="adj2" fmla="val -7955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i="1">
                  <a:solidFill>
                    <a:schemeClr val="bg1"/>
                  </a:solidFill>
                </a:rPr>
                <a:t>embeddings</a:t>
              </a:r>
              <a:endParaRPr lang="en-US" i="1">
                <a:solidFill>
                  <a:schemeClr val="bg1"/>
                </a:solidFill>
              </a:endParaRPr>
            </a:p>
          </p:txBody>
        </p:sp>
        <p:pic>
          <p:nvPicPr>
            <p:cNvPr id="53" name="Graphic 52" descr="Single gear with solid fill">
              <a:extLst>
                <a:ext uri="{FF2B5EF4-FFF2-40B4-BE49-F238E27FC236}">
                  <a16:creationId xmlns:a16="http://schemas.microsoft.com/office/drawing/2014/main" id="{657BECE2-F856-4A6E-9009-AA514228E5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874354" y="3039639"/>
              <a:ext cx="914400" cy="914400"/>
            </a:xfrm>
            <a:prstGeom prst="rect">
              <a:avLst/>
            </a:prstGeom>
          </p:spPr>
        </p:pic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5A731928-CC9E-49E8-9C21-415C61B6BBB9}"/>
                </a:ext>
              </a:extLst>
            </p:cNvPr>
            <p:cNvGrpSpPr/>
            <p:nvPr/>
          </p:nvGrpSpPr>
          <p:grpSpPr>
            <a:xfrm>
              <a:off x="1066800" y="5187125"/>
              <a:ext cx="1312164" cy="1109352"/>
              <a:chOff x="4609338" y="1988852"/>
              <a:chExt cx="1312164" cy="1403636"/>
            </a:xfrm>
            <a:solidFill>
              <a:schemeClr val="bg2">
                <a:lumMod val="90000"/>
              </a:schemeClr>
            </a:solidFill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488622E-9B4E-45B2-892F-08EDA0FD76D2}"/>
                  </a:ext>
                </a:extLst>
              </p:cNvPr>
              <p:cNvSpPr/>
              <p:nvPr/>
            </p:nvSpPr>
            <p:spPr>
              <a:xfrm>
                <a:off x="4609338" y="1993392"/>
                <a:ext cx="1312164" cy="1399096"/>
              </a:xfrm>
              <a:prstGeom prst="rect">
                <a:avLst/>
              </a:prstGeom>
              <a:grpFill/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DEE38735-129C-46F6-806F-80E1CA51DB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30902" y="1993392"/>
                <a:ext cx="0" cy="1399096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750976C0-CEF0-4FC1-8EA5-9DDFA27236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04510" y="1988852"/>
                <a:ext cx="0" cy="1399096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66EA8C61-1ED3-4F87-9C37-A44639C446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79898" y="1993392"/>
                <a:ext cx="0" cy="1399096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E98E0282-303E-4F73-B97D-C45A2AA526C5}"/>
                </a:ext>
              </a:extLst>
            </p:cNvPr>
            <p:cNvGrpSpPr/>
            <p:nvPr/>
          </p:nvGrpSpPr>
          <p:grpSpPr>
            <a:xfrm>
              <a:off x="7996738" y="3383312"/>
              <a:ext cx="1723325" cy="1129165"/>
              <a:chOff x="7744962" y="3383312"/>
              <a:chExt cx="1723325" cy="1129165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BA87F972-1BD6-4550-8337-6260E4EF5ACC}"/>
                  </a:ext>
                </a:extLst>
              </p:cNvPr>
              <p:cNvGrpSpPr/>
              <p:nvPr/>
            </p:nvGrpSpPr>
            <p:grpSpPr>
              <a:xfrm>
                <a:off x="7744962" y="3383312"/>
                <a:ext cx="1723325" cy="1129165"/>
                <a:chOff x="7744962" y="3383312"/>
                <a:chExt cx="2073600" cy="1329801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842770EE-ACFB-4ED0-B8A4-78E127E3C2C1}"/>
                    </a:ext>
                  </a:extLst>
                </p:cNvPr>
                <p:cNvSpPr/>
                <p:nvPr/>
              </p:nvSpPr>
              <p:spPr>
                <a:xfrm>
                  <a:off x="7744964" y="3383312"/>
                  <a:ext cx="2073598" cy="1329504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C3C00273-2C06-4EF1-BA31-893B86B0265E}"/>
                    </a:ext>
                  </a:extLst>
                </p:cNvPr>
                <p:cNvSpPr/>
                <p:nvPr/>
              </p:nvSpPr>
              <p:spPr>
                <a:xfrm>
                  <a:off x="7744962" y="3386488"/>
                  <a:ext cx="691200" cy="4428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D9C7A878-19D8-469E-96BE-A85D757E157B}"/>
                    </a:ext>
                  </a:extLst>
                </p:cNvPr>
                <p:cNvSpPr/>
                <p:nvPr/>
              </p:nvSpPr>
              <p:spPr>
                <a:xfrm>
                  <a:off x="8436162" y="3833835"/>
                  <a:ext cx="691200" cy="4428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607071A-7B52-4F13-937A-A87CC3A4C5AA}"/>
                    </a:ext>
                  </a:extLst>
                </p:cNvPr>
                <p:cNvSpPr/>
                <p:nvPr/>
              </p:nvSpPr>
              <p:spPr>
                <a:xfrm>
                  <a:off x="9127362" y="4270313"/>
                  <a:ext cx="691200" cy="4428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chemeClr val="bg1"/>
                    </a:solidFill>
                  </a:endParaRPr>
                </a:p>
              </p:txBody>
            </p:sp>
          </p:grp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8CA1FB5A-4739-45E2-A045-F04CC656F5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88029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0ED12344-54FF-472A-8FBE-BC35B9815B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1096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2D39ACBF-6D7C-4E3F-B257-F007A0240B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17230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F3A23078-43C7-4FD4-92E9-8B9EE2B2DA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61384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9D5E80F8-8538-4A49-8634-5C66F247F6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05538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5BD2F970-6E30-46DD-8D4A-5198D608E2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49692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C42B5F87-01C8-465A-BFE3-126E231540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93845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359DFB7A-D0FC-4A72-B0BF-909EA78DF5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41511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5FF66592-326C-4EB5-8398-38BA8D6CED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1066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9475637E-8B35-4D35-97D4-3967122DC2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74163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650D2A6B-A811-4205-9300-AFCC7B287A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4134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A2EB045F-86B6-4049-B3A6-D2CD7475BC8C}"/>
                </a:ext>
              </a:extLst>
            </p:cNvPr>
            <p:cNvGrpSpPr/>
            <p:nvPr/>
          </p:nvGrpSpPr>
          <p:grpSpPr>
            <a:xfrm>
              <a:off x="2386584" y="5187124"/>
              <a:ext cx="1723325" cy="1109353"/>
              <a:chOff x="7744962" y="3383312"/>
              <a:chExt cx="1723325" cy="1129165"/>
            </a:xfrm>
          </p:grpSpPr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03CA9D10-DAE4-4E64-876B-D277805843B5}"/>
                  </a:ext>
                </a:extLst>
              </p:cNvPr>
              <p:cNvGrpSpPr/>
              <p:nvPr/>
            </p:nvGrpSpPr>
            <p:grpSpPr>
              <a:xfrm>
                <a:off x="7744962" y="3383312"/>
                <a:ext cx="1723325" cy="1129165"/>
                <a:chOff x="7744962" y="3383312"/>
                <a:chExt cx="2073600" cy="1329801"/>
              </a:xfrm>
            </p:grpSpPr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1080BCF2-DC00-41DF-9695-A8F08EA85841}"/>
                    </a:ext>
                  </a:extLst>
                </p:cNvPr>
                <p:cNvSpPr/>
                <p:nvPr/>
              </p:nvSpPr>
              <p:spPr>
                <a:xfrm>
                  <a:off x="7744964" y="3383312"/>
                  <a:ext cx="2073598" cy="1329504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9F46D267-84A8-4A09-87DC-9CD13BE5ECDB}"/>
                    </a:ext>
                  </a:extLst>
                </p:cNvPr>
                <p:cNvSpPr/>
                <p:nvPr/>
              </p:nvSpPr>
              <p:spPr>
                <a:xfrm>
                  <a:off x="7744962" y="3393656"/>
                  <a:ext cx="691200" cy="4428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6A8397CF-CF85-4662-AC42-3F5CE170A5E4}"/>
                    </a:ext>
                  </a:extLst>
                </p:cNvPr>
                <p:cNvSpPr/>
                <p:nvPr/>
              </p:nvSpPr>
              <p:spPr>
                <a:xfrm>
                  <a:off x="8436162" y="3833835"/>
                  <a:ext cx="691200" cy="4428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8BD83FA7-2AE6-478F-89BA-8E9BB9210661}"/>
                    </a:ext>
                  </a:extLst>
                </p:cNvPr>
                <p:cNvSpPr/>
                <p:nvPr/>
              </p:nvSpPr>
              <p:spPr>
                <a:xfrm>
                  <a:off x="9127362" y="4270313"/>
                  <a:ext cx="691200" cy="4428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chemeClr val="bg1"/>
                    </a:solidFill>
                  </a:endParaRPr>
                </a:p>
              </p:txBody>
            </p:sp>
          </p:grp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B8F3183B-1B8E-48D1-B914-6E8867BCE5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88029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AC4A8ECB-D955-40CE-B593-CF24EF3E7B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1096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8B1C4170-E373-441F-BC33-DD476C5CD2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17230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21871944-9988-4F3C-A755-B1DB74D527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61384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67030473-E3A7-49B3-B529-69E74D1AA0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05538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FD420DBA-5B68-4187-9AE9-1F699B78B5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49692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D8394A3F-5FD1-421D-9EE9-D03445726E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93845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4E8109F2-A7BF-4768-9748-F775BE52EB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41511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1F9F8B2F-C518-42A7-8E8F-B95C33E1C6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1066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C539046E-7A31-4560-A978-B4A4599084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74163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EB8B5389-E3CF-4A5C-A617-C5EA08B3FF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79980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BAAA4B93-6667-4E0C-8F18-B90968434A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4134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BE504D8-B3D1-4D35-AEDA-748E77AA2465}"/>
                </a:ext>
              </a:extLst>
            </p:cNvPr>
            <p:cNvCxnSpPr>
              <a:cxnSpLocks/>
            </p:cNvCxnSpPr>
            <p:nvPr/>
          </p:nvCxnSpPr>
          <p:spPr>
            <a:xfrm>
              <a:off x="2378964" y="5187125"/>
              <a:ext cx="0" cy="1105764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Half Frame 102">
              <a:extLst>
                <a:ext uri="{FF2B5EF4-FFF2-40B4-BE49-F238E27FC236}">
                  <a16:creationId xmlns:a16="http://schemas.microsoft.com/office/drawing/2014/main" id="{5CD83E42-071A-42C6-88B6-F0169B0F1407}"/>
                </a:ext>
              </a:extLst>
            </p:cNvPr>
            <p:cNvSpPr/>
            <p:nvPr/>
          </p:nvSpPr>
          <p:spPr>
            <a:xfrm rot="8059677">
              <a:off x="4189743" y="5363877"/>
              <a:ext cx="839188" cy="819323"/>
            </a:xfrm>
            <a:prstGeom prst="halfFrame">
              <a:avLst>
                <a:gd name="adj1" fmla="val 6022"/>
                <a:gd name="adj2" fmla="val 6672"/>
              </a:avLst>
            </a:prstGeom>
            <a:solidFill>
              <a:srgbClr val="66CCFF"/>
            </a:solidFill>
            <a:ln>
              <a:solidFill>
                <a:srgbClr val="66CCFF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4" name="Speech Bubble: Rectangle 103">
              <a:extLst>
                <a:ext uri="{FF2B5EF4-FFF2-40B4-BE49-F238E27FC236}">
                  <a16:creationId xmlns:a16="http://schemas.microsoft.com/office/drawing/2014/main" id="{0EC814BD-C80E-4799-BEC4-FB6293718F81}"/>
                </a:ext>
              </a:extLst>
            </p:cNvPr>
            <p:cNvSpPr/>
            <p:nvPr/>
          </p:nvSpPr>
          <p:spPr>
            <a:xfrm>
              <a:off x="5546062" y="5487253"/>
              <a:ext cx="2776638" cy="534103"/>
            </a:xfrm>
            <a:prstGeom prst="wedgeRectCallout">
              <a:avLst>
                <a:gd name="adj1" fmla="val -60500"/>
                <a:gd name="adj2" fmla="val -7955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2400" i="1">
                  <a:solidFill>
                    <a:schemeClr val="tx1"/>
                  </a:solidFill>
                </a:rPr>
                <a:t>sentiment analysis</a:t>
              </a:r>
              <a:endParaRPr lang="en-US" sz="2400" i="1">
                <a:solidFill>
                  <a:schemeClr val="tx1"/>
                </a:solidFill>
              </a:endParaRPr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B99C51BB-1A42-4D87-BDA6-B86CA67C3804}"/>
                </a:ext>
              </a:extLst>
            </p:cNvPr>
            <p:cNvCxnSpPr>
              <a:cxnSpLocks/>
            </p:cNvCxnSpPr>
            <p:nvPr/>
          </p:nvCxnSpPr>
          <p:spPr>
            <a:xfrm>
              <a:off x="1066800" y="4857282"/>
              <a:ext cx="8662416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9" name="Picture 108" descr="Icon&#10;&#10;Description automatically generated">
              <a:extLst>
                <a:ext uri="{FF2B5EF4-FFF2-40B4-BE49-F238E27FC236}">
                  <a16:creationId xmlns:a16="http://schemas.microsoft.com/office/drawing/2014/main" id="{D87D366F-E3B1-497B-B27A-ABCFDC0082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804" b="89706" l="1481" r="95062">
                          <a14:foregroundMark x1="83951" y1="52941" x2="71111" y2="68627"/>
                          <a14:foregroundMark x1="78765" y1="27451" x2="86173" y2="60784"/>
                          <a14:foregroundMark x1="86173" y1="60784" x2="83951" y2="41176"/>
                          <a14:foregroundMark x1="89136" y1="22549" x2="90370" y2="33824"/>
                          <a14:foregroundMark x1="83951" y1="23529" x2="92099" y2="38235"/>
                          <a14:foregroundMark x1="95062" y1="26471" x2="95062" y2="26471"/>
                          <a14:foregroundMark x1="93827" y1="38725" x2="93827" y2="38725"/>
                          <a14:foregroundMark x1="94568" y1="21078" x2="94568" y2="21078"/>
                          <a14:foregroundMark x1="92346" y1="38235" x2="93580" y2="36765"/>
                          <a14:foregroundMark x1="92346" y1="36765" x2="93086" y2="38235"/>
                          <a14:foregroundMark x1="47654" y1="47059" x2="47654" y2="47059"/>
                          <a14:foregroundMark x1="47654" y1="38725" x2="47654" y2="28431"/>
                          <a14:foregroundMark x1="1481" y1="56863" x2="2963" y2="33333"/>
                          <a14:foregroundMark x1="9136" y1="31373" x2="10123" y2="42647"/>
                          <a14:foregroundMark x1="28395" y1="47549" x2="28889" y2="55392"/>
                          <a14:backgroundMark x1="69383" y1="9804" x2="54321" y2="4902"/>
                          <a14:backgroundMark x1="54321" y1="4902" x2="55802" y2="9314"/>
                          <a14:backgroundMark x1="93528" y1="37546" x2="94568" y2="387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/>
          </p:blipFill>
          <p:spPr>
            <a:xfrm>
              <a:off x="8579457" y="5127517"/>
              <a:ext cx="1206043" cy="12159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7436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18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Feature Collection  </a:t>
            </a:r>
            <a:r>
              <a:rPr lang="en-US" b="1"/>
              <a:t>Recall:</a:t>
            </a:r>
            <a:r>
              <a:rPr lang="en-US"/>
              <a:t> </a:t>
            </a:r>
            <a:r>
              <a:rPr lang="en-US" b="1"/>
              <a:t>Task Structure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 b="1"/>
              <a:t>Static features</a:t>
            </a:r>
          </a:p>
          <a:p>
            <a:pPr lvl="1"/>
            <a:r>
              <a:rPr lang="en-US"/>
              <a:t>Polarity clues</a:t>
            </a:r>
          </a:p>
          <a:p>
            <a:pPr lvl="1"/>
            <a:r>
              <a:rPr lang="en-US"/>
              <a:t>Negations, intensifications, </a:t>
            </a:r>
            <a:br>
              <a:rPr lang="en-US"/>
            </a:br>
            <a:r>
              <a:rPr lang="en-US"/>
              <a:t>punctuations, repetitions</a:t>
            </a:r>
          </a:p>
          <a:p>
            <a:pPr lvl="1"/>
            <a:r>
              <a:rPr lang="en-US"/>
              <a:t>Word/character </a:t>
            </a:r>
            <a:r>
              <a:rPr lang="en-US" i="1"/>
              <a:t>n</a:t>
            </a:r>
            <a:r>
              <a:rPr lang="en-US"/>
              <a:t>-grams</a:t>
            </a:r>
          </a:p>
          <a:p>
            <a:pPr lvl="1"/>
            <a:r>
              <a:rPr lang="en-US"/>
              <a:t>Part-of-speech (POS) tags</a:t>
            </a:r>
          </a:p>
          <a:p>
            <a:pPr lvl="1"/>
            <a:r>
              <a:rPr lang="en-US"/>
              <a:t>Twitter-specific features</a:t>
            </a:r>
          </a:p>
          <a:p>
            <a:r>
              <a:rPr lang="en-US" b="1"/>
              <a:t>Dynamic features</a:t>
            </a:r>
          </a:p>
          <a:p>
            <a:pPr lvl="1"/>
            <a:r>
              <a:rPr lang="en-US"/>
              <a:t>Word embeddings per topic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9C7773C-844B-44D7-80E6-C3EB541055A7}"/>
              </a:ext>
            </a:extLst>
          </p:cNvPr>
          <p:cNvGrpSpPr/>
          <p:nvPr/>
        </p:nvGrpSpPr>
        <p:grpSpPr>
          <a:xfrm>
            <a:off x="7525512" y="1990724"/>
            <a:ext cx="3828288" cy="1731064"/>
            <a:chOff x="6096000" y="2090365"/>
            <a:chExt cx="5257801" cy="345374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08AAAAF-A934-4423-956B-3758C43F033B}"/>
                </a:ext>
              </a:extLst>
            </p:cNvPr>
            <p:cNvSpPr/>
            <p:nvPr/>
          </p:nvSpPr>
          <p:spPr>
            <a:xfrm>
              <a:off x="6096000" y="2090365"/>
              <a:ext cx="2267121" cy="344176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>
                <a:solidFill>
                  <a:schemeClr val="bg1"/>
                </a:solidFill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CEB7FA5-121F-4F15-800E-6DB6A4C482EA}"/>
                </a:ext>
              </a:extLst>
            </p:cNvPr>
            <p:cNvCxnSpPr>
              <a:cxnSpLocks/>
            </p:cNvCxnSpPr>
            <p:nvPr/>
          </p:nvCxnSpPr>
          <p:spPr>
            <a:xfrm>
              <a:off x="6651589" y="2098629"/>
              <a:ext cx="0" cy="3427202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F517D7A-879C-4D9C-94C4-11F76BB54E9F}"/>
                </a:ext>
              </a:extLst>
            </p:cNvPr>
            <p:cNvCxnSpPr>
              <a:cxnSpLocks/>
            </p:cNvCxnSpPr>
            <p:nvPr/>
          </p:nvCxnSpPr>
          <p:spPr>
            <a:xfrm>
              <a:off x="7815431" y="2107773"/>
              <a:ext cx="0" cy="3427202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A75BA67-FA8D-4556-961E-02F469676028}"/>
                </a:ext>
              </a:extLst>
            </p:cNvPr>
            <p:cNvCxnSpPr>
              <a:cxnSpLocks/>
            </p:cNvCxnSpPr>
            <p:nvPr/>
          </p:nvCxnSpPr>
          <p:spPr>
            <a:xfrm>
              <a:off x="7254575" y="2107773"/>
              <a:ext cx="0" cy="3427202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9DA5B5D-B805-487C-8F33-993880998857}"/>
                </a:ext>
              </a:extLst>
            </p:cNvPr>
            <p:cNvGrpSpPr/>
            <p:nvPr/>
          </p:nvGrpSpPr>
          <p:grpSpPr>
            <a:xfrm>
              <a:off x="8376287" y="2090365"/>
              <a:ext cx="2977514" cy="3453747"/>
              <a:chOff x="7744962" y="3382125"/>
              <a:chExt cx="1723325" cy="1134289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6BF0147B-CFE6-4061-B465-5BC41BE1E87A}"/>
                  </a:ext>
                </a:extLst>
              </p:cNvPr>
              <p:cNvGrpSpPr/>
              <p:nvPr/>
            </p:nvGrpSpPr>
            <p:grpSpPr>
              <a:xfrm>
                <a:off x="7744962" y="3382125"/>
                <a:ext cx="1723325" cy="1130351"/>
                <a:chOff x="7744962" y="3381915"/>
                <a:chExt cx="2073600" cy="1331198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C01936FF-B066-486B-BBFF-EA4855D7A1E3}"/>
                    </a:ext>
                  </a:extLst>
                </p:cNvPr>
                <p:cNvSpPr/>
                <p:nvPr/>
              </p:nvSpPr>
              <p:spPr>
                <a:xfrm>
                  <a:off x="7744964" y="3383312"/>
                  <a:ext cx="2073598" cy="1329504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D343D5CB-2F64-4A03-8CD8-39B18F4A4F5F}"/>
                    </a:ext>
                  </a:extLst>
                </p:cNvPr>
                <p:cNvSpPr/>
                <p:nvPr/>
              </p:nvSpPr>
              <p:spPr>
                <a:xfrm>
                  <a:off x="7744962" y="3381915"/>
                  <a:ext cx="691200" cy="45100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ABDADC42-30C1-4960-8E9A-F758EF9C3EF7}"/>
                    </a:ext>
                  </a:extLst>
                </p:cNvPr>
                <p:cNvSpPr/>
                <p:nvPr/>
              </p:nvSpPr>
              <p:spPr>
                <a:xfrm>
                  <a:off x="8436162" y="3832920"/>
                  <a:ext cx="691200" cy="44371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C68F2D91-D31F-45BA-99AA-B39E4A72EE3E}"/>
                    </a:ext>
                  </a:extLst>
                </p:cNvPr>
                <p:cNvSpPr/>
                <p:nvPr/>
              </p:nvSpPr>
              <p:spPr>
                <a:xfrm>
                  <a:off x="9127362" y="4281969"/>
                  <a:ext cx="691200" cy="43114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chemeClr val="bg1"/>
                    </a:solidFill>
                  </a:endParaRPr>
                </a:p>
              </p:txBody>
            </p:sp>
          </p:grp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98ECE703-99B8-455C-9A0D-B37536D084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88029" y="3387841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59AD629E-F2D9-4D80-BB40-75D8F1A75A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1096" y="3390844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65B7080D-BEED-4966-AD57-A9FDCB3151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17230" y="3387841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133B820B-01D7-4E3C-9E04-165FEF9D3E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61384" y="3387841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4A8CBDD1-36C8-435B-8C17-0F4E82B1F9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05538" y="3384838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F83EC1F3-4A00-45C8-8125-EF6EB39B0A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49692" y="3384838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53445445-E168-4760-8AC4-9740F38CB8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93845" y="3387841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5D9940CA-9F1E-4184-9434-6B99A516C2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41511" y="3384838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D5CCE664-B9B9-4CAD-9C1C-BCFB4D1320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1066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B5A987F8-A8FE-4DD1-8512-8206004E39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74163" y="3387841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F04447C9-8A72-402A-B39F-5D409F42C1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79979" y="3384838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26B7A370-A6EC-4457-966E-F22E0E422D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4134" y="3384838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3370007-2D55-4FB8-A46B-F33A64E4C207}"/>
                </a:ext>
              </a:extLst>
            </p:cNvPr>
            <p:cNvCxnSpPr>
              <a:cxnSpLocks/>
            </p:cNvCxnSpPr>
            <p:nvPr/>
          </p:nvCxnSpPr>
          <p:spPr>
            <a:xfrm>
              <a:off x="8363121" y="2107773"/>
              <a:ext cx="0" cy="3427202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4812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1990724"/>
            <a:ext cx="10280650" cy="2886075"/>
          </a:xfrm>
        </p:spPr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II-3: Sentiment Analysis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798" y="4876799"/>
            <a:ext cx="10280651" cy="1212851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Sentiment Analysis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673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7274" y="552450"/>
            <a:ext cx="10296526" cy="1138238"/>
          </a:xfrm>
        </p:spPr>
        <p:txBody>
          <a:bodyPr/>
          <a:lstStyle/>
          <a:p>
            <a:r>
              <a:rPr lang="en-US" b="1"/>
              <a:t>Outline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57274" y="1990725"/>
            <a:ext cx="10296525" cy="4186238"/>
          </a:xfrm>
        </p:spPr>
        <p:txBody>
          <a:bodyPr>
            <a:normAutofit/>
          </a:bodyPr>
          <a:lstStyle/>
          <a:p>
            <a:pPr marL="571500" indent="-571500">
              <a:buFont typeface="+mj-lt"/>
              <a:buAutoNum type="romanLcPeriod"/>
            </a:pPr>
            <a:r>
              <a:rPr lang="en-US"/>
              <a:t>Word Embeddings</a:t>
            </a:r>
          </a:p>
          <a:p>
            <a:pPr marL="571500" indent="-571500">
              <a:buFont typeface="+mj-lt"/>
              <a:buAutoNum type="romanLcPeriod"/>
            </a:pPr>
            <a:r>
              <a:rPr lang="en-US"/>
              <a:t>Feature Collection</a:t>
            </a:r>
          </a:p>
          <a:p>
            <a:pPr marL="571500" indent="-571500">
              <a:buFont typeface="+mj-lt"/>
              <a:buAutoNum type="romanLcPeriod"/>
            </a:pPr>
            <a:r>
              <a:rPr lang="en-US"/>
              <a:t>Sentiment Analysis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/>
              <a:t>Machine Learning Background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/>
              <a:t>Training &amp; Prediction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/>
              <a:t>Performance Evaluation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/>
              <a:t>Visualization</a:t>
            </a:r>
          </a:p>
          <a:p>
            <a:pPr marL="571500" indent="-571500">
              <a:buFont typeface="+mj-lt"/>
              <a:buAutoNum type="romanLcPeriod"/>
            </a:pPr>
            <a:r>
              <a:rPr lang="en-US"/>
              <a:t>Excursus: AutoML Pipeline</a:t>
            </a:r>
          </a:p>
          <a:p>
            <a:pPr marL="1028700" lvl="1" indent="-571500">
              <a:buFont typeface="+mj-lt"/>
              <a:buAutoNum type="romanLcPeriod"/>
            </a:pPr>
            <a:endParaRPr lang="en-US"/>
          </a:p>
          <a:p>
            <a:pPr marL="1943100" lvl="3" indent="-571500">
              <a:buFont typeface="+mj-lt"/>
              <a:buAutoNum type="romanLcPeriod"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56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20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ML Background  </a:t>
            </a:r>
            <a:r>
              <a:rPr lang="en-US" b="1"/>
              <a:t>Overview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 b="1"/>
              <a:t>Machine Learning (ML)</a:t>
            </a:r>
          </a:p>
          <a:p>
            <a:pPr lvl="1"/>
            <a:r>
              <a:rPr lang="de-DE" b="1">
                <a:solidFill>
                  <a:srgbClr val="66CCFF"/>
                </a:solidFill>
              </a:rPr>
              <a:t>Supervised learning</a:t>
            </a:r>
          </a:p>
          <a:p>
            <a:pPr lvl="1"/>
            <a:r>
              <a:rPr lang="de-DE"/>
              <a:t>Unsupervised learning</a:t>
            </a:r>
          </a:p>
          <a:p>
            <a:pPr lvl="1"/>
            <a:r>
              <a:rPr lang="de-DE"/>
              <a:t>Reinforcement learning</a:t>
            </a:r>
          </a:p>
          <a:p>
            <a:pPr lvl="1"/>
            <a:r>
              <a:rPr lang="de-DE"/>
              <a:t>Deep learning methods for all three</a:t>
            </a:r>
            <a:br>
              <a:rPr lang="de-DE"/>
            </a:br>
            <a:endParaRPr lang="de-DE"/>
          </a:p>
          <a:p>
            <a:r>
              <a:rPr lang="de-DE"/>
              <a:t>Supervised learning</a:t>
            </a:r>
          </a:p>
          <a:p>
            <a:pPr lvl="1"/>
            <a:r>
              <a:rPr lang="de-DE"/>
              <a:t>Learn feature-target relationship from labeled data</a:t>
            </a:r>
          </a:p>
          <a:p>
            <a:pPr lvl="1"/>
            <a:r>
              <a:rPr lang="de-DE" b="1">
                <a:solidFill>
                  <a:srgbClr val="66CCFF"/>
                </a:solidFill>
              </a:rPr>
              <a:t>Classification</a:t>
            </a:r>
            <a:r>
              <a:rPr lang="de-DE"/>
              <a:t>: predict class label from data features</a:t>
            </a:r>
          </a:p>
          <a:p>
            <a:pPr lvl="1"/>
            <a:r>
              <a:rPr lang="de-DE" b="1"/>
              <a:t>Regression</a:t>
            </a:r>
            <a:r>
              <a:rPr lang="de-DE"/>
              <a:t>: predict continuous response from data features</a:t>
            </a:r>
            <a:br>
              <a:rPr lang="de-DE"/>
            </a:br>
            <a:endParaRPr lang="de-DE"/>
          </a:p>
          <a:p>
            <a:endParaRPr lang="de-DE"/>
          </a:p>
          <a:p>
            <a:pPr lvl="1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F902C6-66DE-47A8-A88D-C21851DDE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728" y="1990724"/>
            <a:ext cx="3457072" cy="2008899"/>
          </a:xfrm>
          <a:prstGeom prst="rect">
            <a:avLst/>
          </a:prstGeom>
        </p:spPr>
      </p:pic>
      <p:pic>
        <p:nvPicPr>
          <p:cNvPr id="44" name="Graphic 43" descr="Back with solid fill">
            <a:extLst>
              <a:ext uri="{FF2B5EF4-FFF2-40B4-BE49-F238E27FC236}">
                <a16:creationId xmlns:a16="http://schemas.microsoft.com/office/drawing/2014/main" id="{18FFA9CB-BC75-4B5F-A598-61033B72E3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 flipH="1" flipV="1">
            <a:off x="9322262" y="3826511"/>
            <a:ext cx="757629" cy="94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029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21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ML Background  </a:t>
            </a:r>
            <a:r>
              <a:rPr lang="en-US" b="1"/>
              <a:t>mlr3 Package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 b="1">
                <a:latin typeface="Consolas" panose="020B0609020204030204" pitchFamily="49" charset="0"/>
              </a:rPr>
              <a:t>mlr3</a:t>
            </a:r>
          </a:p>
          <a:p>
            <a:pPr lvl="1"/>
            <a:r>
              <a:rPr lang="de-DE"/>
              <a:t>Very extensive, all-purpose ML package developed and maintained by LMU‘s Statistical Learning &amp; Data Science chair</a:t>
            </a:r>
          </a:p>
          <a:p>
            <a:pPr lvl="1"/>
            <a:r>
              <a:rPr lang="de-DE" b="1"/>
              <a:t>Unifying framework</a:t>
            </a:r>
            <a:r>
              <a:rPr lang="de-DE"/>
              <a:t> for many ML functionalities</a:t>
            </a:r>
          </a:p>
          <a:p>
            <a:pPr lvl="1"/>
            <a:r>
              <a:rPr lang="de-DE"/>
              <a:t>End-to-end programming from feature generation to prediction</a:t>
            </a:r>
          </a:p>
          <a:p>
            <a:r>
              <a:rPr lang="de-DE"/>
              <a:t>Useful sources</a:t>
            </a:r>
          </a:p>
          <a:p>
            <a:pPr lvl="1"/>
            <a:r>
              <a:rPr lang="de-DE"/>
              <a:t>Introduction to Machine Learning lecture </a:t>
            </a:r>
            <a:br>
              <a:rPr lang="de-DE"/>
            </a:br>
            <a:r>
              <a:rPr lang="de-DE" i="1">
                <a:hlinkClick r:id="rId3"/>
              </a:rPr>
              <a:t>https://introduction-to-machine-learning.netlify.app/</a:t>
            </a:r>
            <a:endParaRPr lang="de-DE" i="1"/>
          </a:p>
          <a:p>
            <a:pPr lvl="1"/>
            <a:r>
              <a:rPr lang="de-DE">
                <a:latin typeface="Consolas" panose="020B0609020204030204" pitchFamily="49" charset="0"/>
              </a:rPr>
              <a:t>mlr3</a:t>
            </a:r>
            <a:r>
              <a:rPr lang="de-DE"/>
              <a:t> book </a:t>
            </a:r>
            <a:r>
              <a:rPr lang="de-DE" i="1">
                <a:hlinkClick r:id="rId4"/>
              </a:rPr>
              <a:t>https://mlr3book.mlr-org.com/</a:t>
            </a:r>
            <a:endParaRPr lang="de-DE" i="1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84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22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ML Background  </a:t>
            </a:r>
            <a:r>
              <a:rPr lang="en-US" b="1"/>
              <a:t>Components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 b="1"/>
              <a:t>ML components</a:t>
            </a:r>
          </a:p>
          <a:p>
            <a:pPr lvl="1"/>
            <a:r>
              <a:rPr lang="de-DE"/>
              <a:t>Task</a:t>
            </a:r>
          </a:p>
          <a:p>
            <a:pPr lvl="2"/>
            <a:r>
              <a:rPr lang="de-DE"/>
              <a:t>Train set</a:t>
            </a:r>
          </a:p>
          <a:p>
            <a:pPr lvl="2"/>
            <a:r>
              <a:rPr lang="de-DE"/>
              <a:t>Test set</a:t>
            </a:r>
          </a:p>
          <a:p>
            <a:pPr lvl="1"/>
            <a:r>
              <a:rPr lang="de-DE"/>
              <a:t>Learner</a:t>
            </a:r>
          </a:p>
          <a:p>
            <a:pPr lvl="2"/>
            <a:r>
              <a:rPr lang="de-DE"/>
              <a:t>Hypothesis space</a:t>
            </a:r>
          </a:p>
          <a:p>
            <a:pPr lvl="2"/>
            <a:r>
              <a:rPr lang="de-DE"/>
              <a:t>Risk</a:t>
            </a:r>
          </a:p>
          <a:p>
            <a:pPr lvl="2"/>
            <a:r>
              <a:rPr lang="de-DE"/>
              <a:t>Optimization</a:t>
            </a:r>
          </a:p>
          <a:p>
            <a:pPr lvl="1"/>
            <a:r>
              <a:rPr lang="de-DE"/>
              <a:t>Performance measure</a:t>
            </a:r>
            <a:br>
              <a:rPr lang="de-DE"/>
            </a:br>
            <a:endParaRPr lang="de-DE"/>
          </a:p>
          <a:p>
            <a:endParaRPr lang="de-DE"/>
          </a:p>
          <a:p>
            <a:pPr lvl="1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FF54FB-8266-4723-83F6-78B800C0C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036" y="1990724"/>
            <a:ext cx="4904764" cy="33036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8625CC-42D4-47A0-AE63-47919594ED3E}"/>
              </a:ext>
            </a:extLst>
          </p:cNvPr>
          <p:cNvSpPr txBox="1"/>
          <p:nvPr/>
        </p:nvSpPr>
        <p:spPr>
          <a:xfrm>
            <a:off x="5948218" y="5294376"/>
            <a:ext cx="26623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de-DE" sz="1200" i="1"/>
              <a:t>https://mlr3book.mlr-org.com/</a:t>
            </a:r>
          </a:p>
        </p:txBody>
      </p:sp>
    </p:spTree>
    <p:extLst>
      <p:ext uri="{BB962C8B-B14F-4D97-AF65-F5344CB8AC3E}">
        <p14:creationId xmlns:p14="http://schemas.microsoft.com/office/powerpoint/2010/main" val="32129751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23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>
            <a:normAutofit/>
          </a:bodyPr>
          <a:lstStyle/>
          <a:p>
            <a:r>
              <a:rPr lang="en-US"/>
              <a:t>Training &amp; Prediction  </a:t>
            </a:r>
            <a:r>
              <a:rPr lang="en-US" b="1"/>
              <a:t>Classification</a:t>
            </a:r>
            <a:r>
              <a:rPr lang="en-US"/>
              <a:t> </a:t>
            </a:r>
            <a:r>
              <a:rPr lang="en-US" b="1"/>
              <a:t>Tasks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/>
              <a:t>Components of a (classification) task</a:t>
            </a:r>
          </a:p>
          <a:p>
            <a:pPr lvl="1"/>
            <a:r>
              <a:rPr lang="de-DE" b="1"/>
              <a:t>Features X</a:t>
            </a:r>
            <a:r>
              <a:rPr lang="de-DE"/>
              <a:t>: all (numeric) variables describing our observations</a:t>
            </a:r>
          </a:p>
          <a:p>
            <a:pPr lvl="1"/>
            <a:r>
              <a:rPr lang="de-DE" b="1"/>
              <a:t>Target </a:t>
            </a:r>
            <a:r>
              <a:rPr lang="de-DE" b="1" i="1"/>
              <a:t>y</a:t>
            </a:r>
            <a:r>
              <a:rPr lang="de-DE"/>
              <a:t>: class label, here </a:t>
            </a:r>
            <a:r>
              <a:rPr lang="de-DE">
                <a:sym typeface="Symbol" panose="05050102010706020507" pitchFamily="18" charset="2"/>
              </a:rPr>
              <a:t></a:t>
            </a:r>
            <a:r>
              <a:rPr lang="de-DE"/>
              <a:t> {positive, negative}</a:t>
            </a:r>
            <a:br>
              <a:rPr lang="de-DE"/>
            </a:br>
            <a:endParaRPr lang="de-DE"/>
          </a:p>
          <a:p>
            <a:r>
              <a:rPr lang="de-DE"/>
              <a:t>Train-test split</a:t>
            </a:r>
          </a:p>
          <a:p>
            <a:pPr lvl="1"/>
            <a:r>
              <a:rPr lang="en-US"/>
              <a:t>Fundamental ML principle: </a:t>
            </a:r>
            <a:r>
              <a:rPr lang="en-US" b="1"/>
              <a:t>dichotomy</a:t>
            </a:r>
            <a:r>
              <a:rPr lang="en-US"/>
              <a:t> </a:t>
            </a:r>
            <a:br>
              <a:rPr lang="en-US"/>
            </a:br>
            <a:r>
              <a:rPr lang="en-US"/>
              <a:t>between training and test sphere</a:t>
            </a:r>
            <a:br>
              <a:rPr lang="en-US"/>
            </a:br>
            <a:r>
              <a:rPr lang="en-US">
                <a:sym typeface="Symbol" panose="05050102010706020507" pitchFamily="18" charset="2"/>
              </a:rPr>
              <a:t></a:t>
            </a:r>
            <a:r>
              <a:rPr lang="en-US"/>
              <a:t> Avoid bias in performance estimation</a:t>
            </a:r>
          </a:p>
          <a:p>
            <a:pPr lvl="1"/>
            <a:r>
              <a:rPr lang="en-US"/>
              <a:t>Train on training data, evaluate on test data</a:t>
            </a:r>
          </a:p>
          <a:p>
            <a:pPr lvl="1"/>
            <a:r>
              <a:rPr lang="en-US"/>
              <a:t>Possibly create repeated splits (</a:t>
            </a:r>
            <a:r>
              <a:rPr lang="en-US" b="1"/>
              <a:t>resampling</a:t>
            </a:r>
            <a:r>
              <a:rPr lang="en-US"/>
              <a:t>)</a:t>
            </a:r>
            <a:br>
              <a:rPr lang="de-DE"/>
            </a:br>
            <a:endParaRPr lang="de-DE"/>
          </a:p>
          <a:p>
            <a:endParaRPr lang="de-DE"/>
          </a:p>
          <a:p>
            <a:pPr lvl="1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013B164-9526-41AD-B5C6-B2D27F18CEC1}"/>
              </a:ext>
            </a:extLst>
          </p:cNvPr>
          <p:cNvGrpSpPr/>
          <p:nvPr/>
        </p:nvGrpSpPr>
        <p:grpSpPr>
          <a:xfrm>
            <a:off x="8610600" y="4400963"/>
            <a:ext cx="3075432" cy="1615789"/>
            <a:chOff x="8283860" y="3693889"/>
            <a:chExt cx="1853147" cy="959297"/>
          </a:xfrm>
        </p:grpSpPr>
        <p:pic>
          <p:nvPicPr>
            <p:cNvPr id="6" name="Graphic 5" descr="Database with solid fill">
              <a:extLst>
                <a:ext uri="{FF2B5EF4-FFF2-40B4-BE49-F238E27FC236}">
                  <a16:creationId xmlns:a16="http://schemas.microsoft.com/office/drawing/2014/main" id="{680CC440-94F5-4A20-B64C-1061114C37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121699" y="3697431"/>
              <a:ext cx="1015308" cy="955755"/>
            </a:xfrm>
            <a:prstGeom prst="rect">
              <a:avLst/>
            </a:prstGeom>
          </p:spPr>
        </p:pic>
        <p:pic>
          <p:nvPicPr>
            <p:cNvPr id="7" name="Graphic 6" descr="Database outline">
              <a:extLst>
                <a:ext uri="{FF2B5EF4-FFF2-40B4-BE49-F238E27FC236}">
                  <a16:creationId xmlns:a16="http://schemas.microsoft.com/office/drawing/2014/main" id="{CE8B9A9B-7971-4D2B-A673-3CB802DCC7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283860" y="3693889"/>
              <a:ext cx="1015308" cy="9557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45133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24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Training &amp; Prediction  </a:t>
            </a:r>
            <a:r>
              <a:rPr lang="en-US" b="1"/>
              <a:t>Learners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/>
              <a:t>Components of a learner</a:t>
            </a:r>
          </a:p>
          <a:p>
            <a:pPr lvl="1"/>
            <a:r>
              <a:rPr lang="de-DE" b="1"/>
              <a:t>Hypothesis space</a:t>
            </a:r>
            <a:r>
              <a:rPr lang="de-DE"/>
              <a:t>: </a:t>
            </a:r>
            <a:r>
              <a:rPr lang="en-US"/>
              <a:t>defines what kind of model can be learned</a:t>
            </a:r>
            <a:r>
              <a:rPr lang="de-DE"/>
              <a:t>, e.g.,</a:t>
            </a:r>
          </a:p>
          <a:p>
            <a:pPr lvl="2"/>
            <a:r>
              <a:rPr lang="de-DE"/>
              <a:t>Logistic regression model</a:t>
            </a:r>
          </a:p>
          <a:p>
            <a:pPr lvl="2"/>
            <a:r>
              <a:rPr lang="de-DE"/>
              <a:t>Decision tree</a:t>
            </a:r>
          </a:p>
          <a:p>
            <a:pPr lvl="2"/>
            <a:r>
              <a:rPr lang="de-DE"/>
              <a:t>Random forest</a:t>
            </a:r>
          </a:p>
          <a:p>
            <a:pPr lvl="1"/>
            <a:r>
              <a:rPr lang="de-DE" b="1"/>
              <a:t>Risk</a:t>
            </a:r>
            <a:r>
              <a:rPr lang="de-DE"/>
              <a:t>: </a:t>
            </a:r>
            <a:r>
              <a:rPr lang="en-US"/>
              <a:t>quantifies by how much our predictions deviate from the true target</a:t>
            </a:r>
            <a:br>
              <a:rPr lang="en-US"/>
            </a:br>
            <a:r>
              <a:rPr lang="en-US">
                <a:sym typeface="Symbol" panose="05050102010706020507" pitchFamily="18" charset="2"/>
              </a:rPr>
              <a:t> To be minimized</a:t>
            </a:r>
          </a:p>
          <a:p>
            <a:pPr lvl="1"/>
            <a:r>
              <a:rPr lang="en-US" b="1">
                <a:sym typeface="Symbol" panose="05050102010706020507" pitchFamily="18" charset="2"/>
              </a:rPr>
              <a:t>Optimization</a:t>
            </a:r>
            <a:r>
              <a:rPr lang="en-US">
                <a:sym typeface="Symbol" panose="05050102010706020507" pitchFamily="18" charset="2"/>
              </a:rPr>
              <a:t>: defines how to search for the best model</a:t>
            </a:r>
          </a:p>
          <a:p>
            <a:r>
              <a:rPr lang="en-US" b="1">
                <a:sym typeface="Symbol" panose="05050102010706020507" pitchFamily="18" charset="2"/>
              </a:rPr>
              <a:t>Empirical risk minimization (ERM)</a:t>
            </a:r>
          </a:p>
          <a:p>
            <a:r>
              <a:rPr lang="en-US" b="1">
                <a:sym typeface="Symbol" panose="05050102010706020507" pitchFamily="18" charset="2"/>
              </a:rPr>
              <a:t>Result</a:t>
            </a:r>
            <a:r>
              <a:rPr lang="en-US">
                <a:sym typeface="Symbol" panose="05050102010706020507" pitchFamily="18" charset="2"/>
              </a:rPr>
              <a:t>: model with trained parameters</a:t>
            </a:r>
            <a:br>
              <a:rPr lang="de-DE"/>
            </a:br>
            <a:endParaRPr lang="de-DE"/>
          </a:p>
          <a:p>
            <a:endParaRPr lang="de-DE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418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25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>
            <a:normAutofit/>
          </a:bodyPr>
          <a:lstStyle/>
          <a:p>
            <a:r>
              <a:rPr lang="en-US"/>
              <a:t>Performance Evaluation  </a:t>
            </a:r>
            <a:r>
              <a:rPr lang="en-US" b="1"/>
              <a:t>Idea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/>
              <a:t>How well does our model </a:t>
            </a:r>
            <a:r>
              <a:rPr lang="de-DE" b="1"/>
              <a:t>perform</a:t>
            </a:r>
            <a:r>
              <a:rPr lang="de-DE"/>
              <a:t> on unseen data?</a:t>
            </a:r>
            <a:br>
              <a:rPr lang="de-DE"/>
            </a:br>
            <a:r>
              <a:rPr lang="en-US">
                <a:sym typeface="Symbol" panose="05050102010706020507" pitchFamily="18" charset="2"/>
              </a:rPr>
              <a:t> </a:t>
            </a:r>
            <a:r>
              <a:rPr lang="en-US" b="1">
                <a:sym typeface="Symbol" panose="05050102010706020507" pitchFamily="18" charset="2"/>
              </a:rPr>
              <a:t>Generalization</a:t>
            </a:r>
            <a:r>
              <a:rPr lang="en-US">
                <a:sym typeface="Symbol" panose="05050102010706020507" pitchFamily="18" charset="2"/>
              </a:rPr>
              <a:t> ability</a:t>
            </a:r>
            <a:br>
              <a:rPr lang="en-US">
                <a:sym typeface="Symbol" panose="05050102010706020507" pitchFamily="18" charset="2"/>
              </a:rPr>
            </a:br>
            <a:br>
              <a:rPr lang="en-US">
                <a:sym typeface="Symbol" panose="05050102010706020507" pitchFamily="18" charset="2"/>
              </a:rPr>
            </a:br>
            <a:br>
              <a:rPr lang="en-US">
                <a:sym typeface="Symbol" panose="05050102010706020507" pitchFamily="18" charset="2"/>
              </a:rPr>
            </a:br>
            <a:endParaRPr lang="en-US">
              <a:sym typeface="Symbol" panose="05050102010706020507" pitchFamily="18" charset="2"/>
            </a:endParaRPr>
          </a:p>
          <a:p>
            <a:r>
              <a:rPr lang="de-DE"/>
              <a:t>Measured on test set(s)</a:t>
            </a:r>
          </a:p>
          <a:p>
            <a:r>
              <a:rPr lang="de-DE" i="1"/>
              <a:t>Aka</a:t>
            </a:r>
            <a:r>
              <a:rPr lang="de-DE"/>
              <a:t> </a:t>
            </a:r>
            <a:r>
              <a:rPr lang="de-DE" b="1"/>
              <a:t>outer loss </a:t>
            </a:r>
            <a:r>
              <a:rPr lang="de-DE">
                <a:sym typeface="Symbol" panose="05050102010706020507" pitchFamily="18" charset="2"/>
              </a:rPr>
              <a:t> inner loss used for training the model via ERM  </a:t>
            </a:r>
            <a:endParaRPr lang="de-DE"/>
          </a:p>
          <a:p>
            <a:pPr lvl="1"/>
            <a:r>
              <a:rPr lang="de-DE"/>
              <a:t>We might or might not use the same metric for both.</a:t>
            </a:r>
          </a:p>
          <a:p>
            <a:pPr lvl="1"/>
            <a:r>
              <a:rPr lang="de-DE"/>
              <a:t>Various evaluation metrics exist.</a:t>
            </a:r>
            <a:br>
              <a:rPr lang="de-DE"/>
            </a:br>
            <a:endParaRPr lang="de-DE"/>
          </a:p>
          <a:p>
            <a:endParaRPr lang="de-DE"/>
          </a:p>
          <a:p>
            <a:pPr lvl="1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530520-10CC-4C0E-B112-A1610A6EE2C7}"/>
              </a:ext>
            </a:extLst>
          </p:cNvPr>
          <p:cNvSpPr txBox="1"/>
          <p:nvPr/>
        </p:nvSpPr>
        <p:spPr>
          <a:xfrm>
            <a:off x="3090672" y="3198167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i="1"/>
              <a:t>typically, test error &gt; training error</a:t>
            </a:r>
            <a:endParaRPr lang="en-US" sz="2400" i="1"/>
          </a:p>
        </p:txBody>
      </p:sp>
      <p:pic>
        <p:nvPicPr>
          <p:cNvPr id="6" name="Graphic 5" descr="Back with solid fill">
            <a:extLst>
              <a:ext uri="{FF2B5EF4-FFF2-40B4-BE49-F238E27FC236}">
                <a16:creationId xmlns:a16="http://schemas.microsoft.com/office/drawing/2014/main" id="{8032317C-9E76-46E7-B8E8-CCA72BA10B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 flipV="1">
            <a:off x="2075307" y="2919339"/>
            <a:ext cx="757629" cy="94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026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26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>
            <a:normAutofit/>
          </a:bodyPr>
          <a:lstStyle/>
          <a:p>
            <a:r>
              <a:rPr lang="en-US"/>
              <a:t>Performance Evaluation  </a:t>
            </a:r>
            <a:r>
              <a:rPr lang="en-US" b="1"/>
              <a:t>Idea</a:t>
            </a:r>
          </a:p>
        </p:txBody>
      </p:sp>
      <p:sp>
        <p:nvSpPr>
          <p:cNvPr id="11" name="Rechteck 5">
            <a:extLst>
              <a:ext uri="{FF2B5EF4-FFF2-40B4-BE49-F238E27FC236}">
                <a16:creationId xmlns:a16="http://schemas.microsoft.com/office/drawing/2014/main" id="{9B3E5722-DFCC-4433-AC81-537989B2E352}"/>
              </a:ext>
            </a:extLst>
          </p:cNvPr>
          <p:cNvSpPr/>
          <p:nvPr/>
        </p:nvSpPr>
        <p:spPr>
          <a:xfrm>
            <a:off x="1066800" y="2013090"/>
            <a:ext cx="1427747" cy="93600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6">
            <a:extLst>
              <a:ext uri="{FF2B5EF4-FFF2-40B4-BE49-F238E27FC236}">
                <a16:creationId xmlns:a16="http://schemas.microsoft.com/office/drawing/2014/main" id="{E47CC077-DA36-41E5-863D-544A47978CDE}"/>
              </a:ext>
            </a:extLst>
          </p:cNvPr>
          <p:cNvSpPr/>
          <p:nvPr/>
        </p:nvSpPr>
        <p:spPr>
          <a:xfrm>
            <a:off x="1219200" y="2165490"/>
            <a:ext cx="1427747" cy="93600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7">
            <a:extLst>
              <a:ext uri="{FF2B5EF4-FFF2-40B4-BE49-F238E27FC236}">
                <a16:creationId xmlns:a16="http://schemas.microsoft.com/office/drawing/2014/main" id="{BCAF1833-9E9D-4181-81CC-A2AA587DF1FF}"/>
              </a:ext>
            </a:extLst>
          </p:cNvPr>
          <p:cNvSpPr/>
          <p:nvPr/>
        </p:nvSpPr>
        <p:spPr>
          <a:xfrm>
            <a:off x="1371600" y="2314786"/>
            <a:ext cx="1427747" cy="93600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hteck 5">
            <a:extLst>
              <a:ext uri="{FF2B5EF4-FFF2-40B4-BE49-F238E27FC236}">
                <a16:creationId xmlns:a16="http://schemas.microsoft.com/office/drawing/2014/main" id="{87EC206F-44BD-41DD-BC54-2A39A8EAA5DA}"/>
              </a:ext>
            </a:extLst>
          </p:cNvPr>
          <p:cNvSpPr/>
          <p:nvPr/>
        </p:nvSpPr>
        <p:spPr>
          <a:xfrm>
            <a:off x="1053723" y="3543893"/>
            <a:ext cx="1427747" cy="93600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hteck 6">
            <a:extLst>
              <a:ext uri="{FF2B5EF4-FFF2-40B4-BE49-F238E27FC236}">
                <a16:creationId xmlns:a16="http://schemas.microsoft.com/office/drawing/2014/main" id="{9A9C3C71-578C-464A-8B98-B242867D19E6}"/>
              </a:ext>
            </a:extLst>
          </p:cNvPr>
          <p:cNvSpPr/>
          <p:nvPr/>
        </p:nvSpPr>
        <p:spPr>
          <a:xfrm>
            <a:off x="1206123" y="3696293"/>
            <a:ext cx="1427747" cy="93600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hteck 7">
            <a:extLst>
              <a:ext uri="{FF2B5EF4-FFF2-40B4-BE49-F238E27FC236}">
                <a16:creationId xmlns:a16="http://schemas.microsoft.com/office/drawing/2014/main" id="{CA538402-0907-460B-8807-CD809ACC7945}"/>
              </a:ext>
            </a:extLst>
          </p:cNvPr>
          <p:cNvSpPr/>
          <p:nvPr/>
        </p:nvSpPr>
        <p:spPr>
          <a:xfrm>
            <a:off x="1358523" y="3848693"/>
            <a:ext cx="1427747" cy="93600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BEADEC-F3AA-492F-B998-B01ECFFB8578}"/>
              </a:ext>
            </a:extLst>
          </p:cNvPr>
          <p:cNvSpPr txBox="1"/>
          <p:nvPr/>
        </p:nvSpPr>
        <p:spPr>
          <a:xfrm>
            <a:off x="1358524" y="2850907"/>
            <a:ext cx="11490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i="1"/>
              <a:t>Train</a:t>
            </a:r>
            <a:endParaRPr lang="en-US" sz="2400" i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2B1B79-892D-4203-B785-77D4522F9971}"/>
              </a:ext>
            </a:extLst>
          </p:cNvPr>
          <p:cNvSpPr txBox="1"/>
          <p:nvPr/>
        </p:nvSpPr>
        <p:spPr>
          <a:xfrm>
            <a:off x="1358522" y="4368433"/>
            <a:ext cx="1149097" cy="93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i="1"/>
              <a:t>Test</a:t>
            </a:r>
            <a:endParaRPr lang="en-US" sz="2400" i="1"/>
          </a:p>
        </p:txBody>
      </p:sp>
      <p:sp>
        <p:nvSpPr>
          <p:cNvPr id="23" name="Arrow: Left 22">
            <a:extLst>
              <a:ext uri="{FF2B5EF4-FFF2-40B4-BE49-F238E27FC236}">
                <a16:creationId xmlns:a16="http://schemas.microsoft.com/office/drawing/2014/main" id="{AEE68004-E003-40AE-BB32-BF1699A776E2}"/>
              </a:ext>
            </a:extLst>
          </p:cNvPr>
          <p:cNvSpPr/>
          <p:nvPr/>
        </p:nvSpPr>
        <p:spPr>
          <a:xfrm flipH="1">
            <a:off x="2786270" y="2598120"/>
            <a:ext cx="1498090" cy="369332"/>
          </a:xfrm>
          <a:prstGeom prst="leftArrow">
            <a:avLst>
              <a:gd name="adj1" fmla="val 16038"/>
              <a:gd name="adj2" fmla="val 66502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Left 23">
            <a:extLst>
              <a:ext uri="{FF2B5EF4-FFF2-40B4-BE49-F238E27FC236}">
                <a16:creationId xmlns:a16="http://schemas.microsoft.com/office/drawing/2014/main" id="{14C0DE24-A822-4AB3-B828-46E7B1D55A64}"/>
              </a:ext>
            </a:extLst>
          </p:cNvPr>
          <p:cNvSpPr/>
          <p:nvPr/>
        </p:nvSpPr>
        <p:spPr>
          <a:xfrm flipH="1">
            <a:off x="2773192" y="4183767"/>
            <a:ext cx="1498091" cy="369332"/>
          </a:xfrm>
          <a:prstGeom prst="leftArrow">
            <a:avLst>
              <a:gd name="adj1" fmla="val 16038"/>
              <a:gd name="adj2" fmla="val 66502"/>
            </a:avLst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63218D-6E40-4417-8723-71DFD1FB2CCB}"/>
              </a:ext>
            </a:extLst>
          </p:cNvPr>
          <p:cNvGrpSpPr/>
          <p:nvPr/>
        </p:nvGrpSpPr>
        <p:grpSpPr>
          <a:xfrm>
            <a:off x="4284360" y="2314786"/>
            <a:ext cx="2256647" cy="936000"/>
            <a:chOff x="6096000" y="2090365"/>
            <a:chExt cx="5257801" cy="3453747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FBB3546-0684-43B9-85B8-D2E9E76F48A5}"/>
                </a:ext>
              </a:extLst>
            </p:cNvPr>
            <p:cNvSpPr/>
            <p:nvPr/>
          </p:nvSpPr>
          <p:spPr>
            <a:xfrm>
              <a:off x="6096000" y="2090365"/>
              <a:ext cx="2267121" cy="344176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>
                <a:solidFill>
                  <a:schemeClr val="bg1"/>
                </a:solidFill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4D75E69-459E-4102-930E-8C2D5EFE1C05}"/>
                </a:ext>
              </a:extLst>
            </p:cNvPr>
            <p:cNvCxnSpPr>
              <a:cxnSpLocks/>
            </p:cNvCxnSpPr>
            <p:nvPr/>
          </p:nvCxnSpPr>
          <p:spPr>
            <a:xfrm>
              <a:off x="6651589" y="2098629"/>
              <a:ext cx="0" cy="3427202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84006C3-7846-4D22-9AF7-1073D907367E}"/>
                </a:ext>
              </a:extLst>
            </p:cNvPr>
            <p:cNvCxnSpPr>
              <a:cxnSpLocks/>
            </p:cNvCxnSpPr>
            <p:nvPr/>
          </p:nvCxnSpPr>
          <p:spPr>
            <a:xfrm>
              <a:off x="7815431" y="2107773"/>
              <a:ext cx="0" cy="3427202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7D29756-9797-4DE1-BC60-0F79635FBA0D}"/>
                </a:ext>
              </a:extLst>
            </p:cNvPr>
            <p:cNvCxnSpPr>
              <a:cxnSpLocks/>
            </p:cNvCxnSpPr>
            <p:nvPr/>
          </p:nvCxnSpPr>
          <p:spPr>
            <a:xfrm>
              <a:off x="7254575" y="2107773"/>
              <a:ext cx="0" cy="3427202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804316D-6B24-41C2-9C3D-274106818FE8}"/>
                </a:ext>
              </a:extLst>
            </p:cNvPr>
            <p:cNvGrpSpPr/>
            <p:nvPr/>
          </p:nvGrpSpPr>
          <p:grpSpPr>
            <a:xfrm>
              <a:off x="8376287" y="2090365"/>
              <a:ext cx="2977514" cy="3453747"/>
              <a:chOff x="7744962" y="3382125"/>
              <a:chExt cx="1723325" cy="1134289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FACD5A32-149D-4170-AF93-E704298CF31E}"/>
                  </a:ext>
                </a:extLst>
              </p:cNvPr>
              <p:cNvGrpSpPr/>
              <p:nvPr/>
            </p:nvGrpSpPr>
            <p:grpSpPr>
              <a:xfrm>
                <a:off x="7744962" y="3382125"/>
                <a:ext cx="1723325" cy="1130351"/>
                <a:chOff x="7744962" y="3381915"/>
                <a:chExt cx="2073600" cy="1331198"/>
              </a:xfrm>
            </p:grpSpPr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4CE589A8-62A5-456D-AEAA-93DC309C5177}"/>
                    </a:ext>
                  </a:extLst>
                </p:cNvPr>
                <p:cNvSpPr/>
                <p:nvPr/>
              </p:nvSpPr>
              <p:spPr>
                <a:xfrm>
                  <a:off x="7744964" y="3383312"/>
                  <a:ext cx="2073598" cy="1329504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59DF69D8-FC13-4BF1-A740-ECCAF491526C}"/>
                    </a:ext>
                  </a:extLst>
                </p:cNvPr>
                <p:cNvSpPr/>
                <p:nvPr/>
              </p:nvSpPr>
              <p:spPr>
                <a:xfrm>
                  <a:off x="7744962" y="3381915"/>
                  <a:ext cx="691200" cy="45100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13D9BB7D-35C1-416C-B59E-4C9AA81E46ED}"/>
                    </a:ext>
                  </a:extLst>
                </p:cNvPr>
                <p:cNvSpPr/>
                <p:nvPr/>
              </p:nvSpPr>
              <p:spPr>
                <a:xfrm>
                  <a:off x="8436162" y="3832920"/>
                  <a:ext cx="691200" cy="44371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355AB935-3EE8-4B50-82C4-128DD2E89CDE}"/>
                    </a:ext>
                  </a:extLst>
                </p:cNvPr>
                <p:cNvSpPr/>
                <p:nvPr/>
              </p:nvSpPr>
              <p:spPr>
                <a:xfrm>
                  <a:off x="9127362" y="4281969"/>
                  <a:ext cx="691200" cy="43114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chemeClr val="bg1"/>
                    </a:solidFill>
                  </a:endParaRPr>
                </a:p>
              </p:txBody>
            </p:sp>
          </p:grp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0FFF1708-A62C-43DC-8E63-1456E677C5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88029" y="3387841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DADB5959-5408-4823-ADF1-34B5A47510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1096" y="3390844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A518185B-10D8-4839-9BEF-46FC1D27B9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17230" y="3387841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6B4FB8A8-1960-4F76-9AB7-802D2C6F2F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61384" y="3387841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00D4DB8B-64FA-4748-998E-0AC2F80393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05538" y="3384838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BFEE8F57-7991-48CB-A7A8-633FF02958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49692" y="3384838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B13B73CD-830B-4C61-B5C6-73E8328F9D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93845" y="3387841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CD690094-80C9-47B9-A8BE-3A6D7E4311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41511" y="3384838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4228D67C-025C-48B8-B3F1-CC8E14262B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1066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E7252C7C-CB1F-49A5-9EF2-CDE955A975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74163" y="3387841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1BAAB7AC-632A-4D82-BE9A-4EC63CC1D7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79979" y="3384838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761405A1-9485-4A24-A3E4-6FF6CAEF24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4134" y="3384838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7E35DEA-ACCA-4571-B63A-DB79E8A4C135}"/>
                </a:ext>
              </a:extLst>
            </p:cNvPr>
            <p:cNvCxnSpPr>
              <a:cxnSpLocks/>
            </p:cNvCxnSpPr>
            <p:nvPr/>
          </p:nvCxnSpPr>
          <p:spPr>
            <a:xfrm>
              <a:off x="8363121" y="2107773"/>
              <a:ext cx="0" cy="3427202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1F9FA3D-D07E-42C8-964C-4994616AF85E}"/>
              </a:ext>
            </a:extLst>
          </p:cNvPr>
          <p:cNvGrpSpPr/>
          <p:nvPr/>
        </p:nvGrpSpPr>
        <p:grpSpPr>
          <a:xfrm>
            <a:off x="4277536" y="3854990"/>
            <a:ext cx="2256647" cy="936000"/>
            <a:chOff x="6096000" y="2090365"/>
            <a:chExt cx="5257801" cy="3453747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583E433-C484-4A0F-B2B4-DE9450D7B76C}"/>
                </a:ext>
              </a:extLst>
            </p:cNvPr>
            <p:cNvSpPr/>
            <p:nvPr/>
          </p:nvSpPr>
          <p:spPr>
            <a:xfrm>
              <a:off x="6096000" y="2090365"/>
              <a:ext cx="2267121" cy="344176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>
                <a:solidFill>
                  <a:schemeClr val="bg1"/>
                </a:solidFill>
              </a:endParaRP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55D26A3-31B5-4CA0-BDD6-396F02C74B92}"/>
                </a:ext>
              </a:extLst>
            </p:cNvPr>
            <p:cNvCxnSpPr>
              <a:cxnSpLocks/>
            </p:cNvCxnSpPr>
            <p:nvPr/>
          </p:nvCxnSpPr>
          <p:spPr>
            <a:xfrm>
              <a:off x="6651589" y="2098629"/>
              <a:ext cx="0" cy="3427202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984C121-7EFC-443C-92B8-3A04AB5836AC}"/>
                </a:ext>
              </a:extLst>
            </p:cNvPr>
            <p:cNvCxnSpPr>
              <a:cxnSpLocks/>
            </p:cNvCxnSpPr>
            <p:nvPr/>
          </p:nvCxnSpPr>
          <p:spPr>
            <a:xfrm>
              <a:off x="7815431" y="2107773"/>
              <a:ext cx="0" cy="3427202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544CEE1-A653-4C5B-83F6-48D9A204A9D2}"/>
                </a:ext>
              </a:extLst>
            </p:cNvPr>
            <p:cNvCxnSpPr>
              <a:cxnSpLocks/>
            </p:cNvCxnSpPr>
            <p:nvPr/>
          </p:nvCxnSpPr>
          <p:spPr>
            <a:xfrm>
              <a:off x="7254575" y="2107773"/>
              <a:ext cx="0" cy="3427202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11B54E26-FE17-4B84-949E-89BFA0B555AF}"/>
                </a:ext>
              </a:extLst>
            </p:cNvPr>
            <p:cNvGrpSpPr/>
            <p:nvPr/>
          </p:nvGrpSpPr>
          <p:grpSpPr>
            <a:xfrm>
              <a:off x="8376287" y="2090365"/>
              <a:ext cx="2977514" cy="3453747"/>
              <a:chOff x="7744962" y="3382125"/>
              <a:chExt cx="1723325" cy="1134289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98AB3B04-D235-4551-AC22-537C2B60CAAE}"/>
                  </a:ext>
                </a:extLst>
              </p:cNvPr>
              <p:cNvGrpSpPr/>
              <p:nvPr/>
            </p:nvGrpSpPr>
            <p:grpSpPr>
              <a:xfrm>
                <a:off x="7744962" y="3382125"/>
                <a:ext cx="1723325" cy="1130351"/>
                <a:chOff x="7744962" y="3381915"/>
                <a:chExt cx="2073600" cy="1331198"/>
              </a:xfrm>
            </p:grpSpPr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E56A8520-1AF6-4727-9CA5-805AEFF9EE4E}"/>
                    </a:ext>
                  </a:extLst>
                </p:cNvPr>
                <p:cNvSpPr/>
                <p:nvPr/>
              </p:nvSpPr>
              <p:spPr>
                <a:xfrm>
                  <a:off x="7744964" y="3383312"/>
                  <a:ext cx="2073598" cy="1329504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07853371-FEBD-4B61-B7C0-9228640AF2E1}"/>
                    </a:ext>
                  </a:extLst>
                </p:cNvPr>
                <p:cNvSpPr/>
                <p:nvPr/>
              </p:nvSpPr>
              <p:spPr>
                <a:xfrm>
                  <a:off x="7744962" y="3381915"/>
                  <a:ext cx="691200" cy="45100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14E83B87-C052-4010-89AC-01BE86576934}"/>
                    </a:ext>
                  </a:extLst>
                </p:cNvPr>
                <p:cNvSpPr/>
                <p:nvPr/>
              </p:nvSpPr>
              <p:spPr>
                <a:xfrm>
                  <a:off x="8436162" y="3832920"/>
                  <a:ext cx="691200" cy="44371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C8496CFE-1FDB-480D-A419-DCE0E38AD52E}"/>
                    </a:ext>
                  </a:extLst>
                </p:cNvPr>
                <p:cNvSpPr/>
                <p:nvPr/>
              </p:nvSpPr>
              <p:spPr>
                <a:xfrm>
                  <a:off x="9127362" y="4281969"/>
                  <a:ext cx="691200" cy="43114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chemeClr val="bg1"/>
                    </a:solidFill>
                  </a:endParaRPr>
                </a:p>
              </p:txBody>
            </p:sp>
          </p:grp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5A65103C-3CF6-4FDF-99F2-37CF77FE41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88029" y="3387841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1B626533-0E5A-4731-A850-B31602CABC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1096" y="3390844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0491E374-94F2-4ED2-A4AA-693980062B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17230" y="3387841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2CC95798-828F-40A4-BA03-31828D0669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61384" y="3387841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05B369E0-C667-4F9E-8281-3B1966CFB2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05538" y="3384838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E93C7360-AB43-4304-9650-8C03F69A9B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49692" y="3384838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C3B6E98-574B-43B1-93F2-3231E87D4A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93845" y="3387841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71C27894-2D76-4677-BC58-518F01A30C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41511" y="3384838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9FF251B5-86A9-4F9E-A8AD-34A023D1E3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1066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765C04F0-8357-42D0-BC94-24CBB32132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74163" y="3387841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A22AB375-90FB-463E-9D3A-EBCD9E9AFE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79979" y="3384838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185EA7CC-14CB-404A-B775-4EA0E25F66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4134" y="3384838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B1B9499-AADB-48FE-A17E-F5C1E6DBBE5D}"/>
                </a:ext>
              </a:extLst>
            </p:cNvPr>
            <p:cNvCxnSpPr>
              <a:cxnSpLocks/>
            </p:cNvCxnSpPr>
            <p:nvPr/>
          </p:nvCxnSpPr>
          <p:spPr>
            <a:xfrm>
              <a:off x="8363121" y="2107773"/>
              <a:ext cx="0" cy="3427202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4" name="Graphic 73" descr="Single gear with solid fill">
            <a:extLst>
              <a:ext uri="{FF2B5EF4-FFF2-40B4-BE49-F238E27FC236}">
                <a16:creationId xmlns:a16="http://schemas.microsoft.com/office/drawing/2014/main" id="{AF6A644D-C1A9-4446-A8A8-B2514ED3DF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04881" y="2326261"/>
            <a:ext cx="914400" cy="914400"/>
          </a:xfrm>
          <a:prstGeom prst="rect">
            <a:avLst/>
          </a:prstGeom>
        </p:spPr>
      </p:pic>
      <p:pic>
        <p:nvPicPr>
          <p:cNvPr id="75" name="Graphic 74" descr="Single gear with solid fill">
            <a:extLst>
              <a:ext uri="{FF2B5EF4-FFF2-40B4-BE49-F238E27FC236}">
                <a16:creationId xmlns:a16="http://schemas.microsoft.com/office/drawing/2014/main" id="{0F17B916-1B64-4851-9BB8-A08A38E00D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91061" y="3922033"/>
            <a:ext cx="914400" cy="914400"/>
          </a:xfrm>
          <a:prstGeom prst="rect">
            <a:avLst/>
          </a:prstGeom>
        </p:spPr>
      </p:pic>
      <p:sp>
        <p:nvSpPr>
          <p:cNvPr id="76" name="Arrow: Left 75">
            <a:extLst>
              <a:ext uri="{FF2B5EF4-FFF2-40B4-BE49-F238E27FC236}">
                <a16:creationId xmlns:a16="http://schemas.microsoft.com/office/drawing/2014/main" id="{1E271C1E-5670-4BC1-9F3E-9E9145292ED2}"/>
              </a:ext>
            </a:extLst>
          </p:cNvPr>
          <p:cNvSpPr/>
          <p:nvPr/>
        </p:nvSpPr>
        <p:spPr>
          <a:xfrm rot="20911762" flipH="1">
            <a:off x="6520562" y="2447256"/>
            <a:ext cx="1564190" cy="369332"/>
          </a:xfrm>
          <a:prstGeom prst="leftArrow">
            <a:avLst>
              <a:gd name="adj1" fmla="val 16038"/>
              <a:gd name="adj2" fmla="val 66502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BC21626D-A65D-4A84-A139-D174A386353F}"/>
              </a:ext>
            </a:extLst>
          </p:cNvPr>
          <p:cNvSpPr/>
          <p:nvPr/>
        </p:nvSpPr>
        <p:spPr>
          <a:xfrm>
            <a:off x="8045050" y="2013090"/>
            <a:ext cx="2116836" cy="961003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>
                <a:solidFill>
                  <a:schemeClr val="bg1"/>
                </a:solidFill>
              </a:rPr>
              <a:t>Learner</a:t>
            </a:r>
            <a:endParaRPr lang="de-DE" b="1">
              <a:solidFill>
                <a:schemeClr val="bg1"/>
              </a:solidFill>
            </a:endParaRPr>
          </a:p>
        </p:txBody>
      </p:sp>
      <p:sp>
        <p:nvSpPr>
          <p:cNvPr id="79" name="Arrow: Left 78">
            <a:extLst>
              <a:ext uri="{FF2B5EF4-FFF2-40B4-BE49-F238E27FC236}">
                <a16:creationId xmlns:a16="http://schemas.microsoft.com/office/drawing/2014/main" id="{F2D26B5F-E6EA-48C6-B94B-B9A742ED904F}"/>
              </a:ext>
            </a:extLst>
          </p:cNvPr>
          <p:cNvSpPr/>
          <p:nvPr/>
        </p:nvSpPr>
        <p:spPr>
          <a:xfrm rot="5400000" flipH="1">
            <a:off x="8834981" y="3093658"/>
            <a:ext cx="590175" cy="369332"/>
          </a:xfrm>
          <a:prstGeom prst="leftArrow">
            <a:avLst>
              <a:gd name="adj1" fmla="val 16038"/>
              <a:gd name="adj2" fmla="val 66502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3AFB51C3-7F01-494F-8627-369ED00A575F}"/>
              </a:ext>
            </a:extLst>
          </p:cNvPr>
          <p:cNvSpPr/>
          <p:nvPr/>
        </p:nvSpPr>
        <p:spPr>
          <a:xfrm>
            <a:off x="8097142" y="3562341"/>
            <a:ext cx="2116836" cy="961003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>
                <a:solidFill>
                  <a:schemeClr val="bg1"/>
                </a:solidFill>
              </a:rPr>
              <a:t>Model</a:t>
            </a:r>
            <a:endParaRPr lang="de-DE" b="1">
              <a:solidFill>
                <a:schemeClr val="bg1"/>
              </a:solidFill>
            </a:endParaRPr>
          </a:p>
        </p:txBody>
      </p:sp>
      <p:sp>
        <p:nvSpPr>
          <p:cNvPr id="81" name="Arrow: Left 80">
            <a:extLst>
              <a:ext uri="{FF2B5EF4-FFF2-40B4-BE49-F238E27FC236}">
                <a16:creationId xmlns:a16="http://schemas.microsoft.com/office/drawing/2014/main" id="{758EA8EE-4F3E-466F-AAA8-D087D54C01EB}"/>
              </a:ext>
            </a:extLst>
          </p:cNvPr>
          <p:cNvSpPr/>
          <p:nvPr/>
        </p:nvSpPr>
        <p:spPr>
          <a:xfrm rot="5400000" flipH="1">
            <a:off x="8860472" y="4636947"/>
            <a:ext cx="590175" cy="369332"/>
          </a:xfrm>
          <a:prstGeom prst="leftArrow">
            <a:avLst>
              <a:gd name="adj1" fmla="val 16038"/>
              <a:gd name="adj2" fmla="val 66502"/>
            </a:avLst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rrow: Left 81">
            <a:extLst>
              <a:ext uri="{FF2B5EF4-FFF2-40B4-BE49-F238E27FC236}">
                <a16:creationId xmlns:a16="http://schemas.microsoft.com/office/drawing/2014/main" id="{2E813967-E9C6-4254-B7C8-C32351CF937E}"/>
              </a:ext>
            </a:extLst>
          </p:cNvPr>
          <p:cNvSpPr/>
          <p:nvPr/>
        </p:nvSpPr>
        <p:spPr>
          <a:xfrm rot="20911762" flipH="1">
            <a:off x="6535882" y="4035751"/>
            <a:ext cx="1564190" cy="369332"/>
          </a:xfrm>
          <a:prstGeom prst="leftArrow">
            <a:avLst>
              <a:gd name="adj1" fmla="val 16038"/>
              <a:gd name="adj2" fmla="val 66502"/>
            </a:avLst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9AA34F3E-37F5-40DC-B6BA-966931D7C517}"/>
              </a:ext>
            </a:extLst>
          </p:cNvPr>
          <p:cNvSpPr/>
          <p:nvPr/>
        </p:nvSpPr>
        <p:spPr>
          <a:xfrm>
            <a:off x="8097141" y="5119883"/>
            <a:ext cx="2116836" cy="961002"/>
          </a:xfrm>
          <a:prstGeom prst="roundRect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>
                <a:solidFill>
                  <a:schemeClr val="bg1"/>
                </a:solidFill>
              </a:rPr>
              <a:t>Evaluation</a:t>
            </a:r>
            <a:endParaRPr lang="de-DE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6002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27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>
            <a:normAutofit/>
          </a:bodyPr>
          <a:lstStyle/>
          <a:p>
            <a:r>
              <a:rPr lang="en-US"/>
              <a:t>Performance Evaluation  </a:t>
            </a:r>
            <a:r>
              <a:rPr lang="en-US" b="1"/>
              <a:t>Metrics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/>
              <a:t>Many different ones, reflecting what kind of error we wish to </a:t>
            </a:r>
            <a:br>
              <a:rPr lang="de-DE"/>
            </a:br>
            <a:r>
              <a:rPr lang="de-DE"/>
              <a:t>keep small</a:t>
            </a:r>
          </a:p>
          <a:p>
            <a:r>
              <a:rPr lang="de-DE"/>
              <a:t>Special metrics for binary classification: </a:t>
            </a:r>
            <a:r>
              <a:rPr lang="de-DE" b="1"/>
              <a:t>ROC</a:t>
            </a:r>
            <a:r>
              <a:rPr lang="de-DE"/>
              <a:t>-based</a:t>
            </a:r>
          </a:p>
          <a:p>
            <a:pPr marL="457200" lvl="1" indent="0">
              <a:buNone/>
            </a:pPr>
            <a:br>
              <a:rPr lang="de-DE"/>
            </a:br>
            <a:endParaRPr lang="de-DE"/>
          </a:p>
          <a:p>
            <a:endParaRPr lang="de-DE"/>
          </a:p>
          <a:p>
            <a:pPr lvl="1"/>
            <a:endParaRPr lang="en-US"/>
          </a:p>
        </p:txBody>
      </p:sp>
      <p:graphicFrame>
        <p:nvGraphicFramePr>
          <p:cNvPr id="11" name="Tabelle 4">
            <a:extLst>
              <a:ext uri="{FF2B5EF4-FFF2-40B4-BE49-F238E27FC236}">
                <a16:creationId xmlns:a16="http://schemas.microsoft.com/office/drawing/2014/main" id="{CE108B06-A8A2-4508-B8EF-C37FC8B063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522096"/>
              </p:ext>
            </p:extLst>
          </p:nvPr>
        </p:nvGraphicFramePr>
        <p:xfrm>
          <a:off x="1383416" y="3941065"/>
          <a:ext cx="6809607" cy="19110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9869">
                  <a:extLst>
                    <a:ext uri="{9D8B030D-6E8A-4147-A177-3AD203B41FA5}">
                      <a16:colId xmlns:a16="http://schemas.microsoft.com/office/drawing/2014/main" val="2887603973"/>
                    </a:ext>
                  </a:extLst>
                </a:gridCol>
                <a:gridCol w="2269869">
                  <a:extLst>
                    <a:ext uri="{9D8B030D-6E8A-4147-A177-3AD203B41FA5}">
                      <a16:colId xmlns:a16="http://schemas.microsoft.com/office/drawing/2014/main" val="2331717474"/>
                    </a:ext>
                  </a:extLst>
                </a:gridCol>
                <a:gridCol w="2269869">
                  <a:extLst>
                    <a:ext uri="{9D8B030D-6E8A-4147-A177-3AD203B41FA5}">
                      <a16:colId xmlns:a16="http://schemas.microsoft.com/office/drawing/2014/main" val="999555329"/>
                    </a:ext>
                  </a:extLst>
                </a:gridCol>
              </a:tblGrid>
              <a:tr h="637032">
                <a:tc>
                  <a:txBody>
                    <a:bodyPr/>
                    <a:lstStyle/>
                    <a:p>
                      <a:pPr algn="l"/>
                      <a:endParaRPr 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/>
                        <a:t>Actual: YES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/>
                        <a:t>Actual:</a:t>
                      </a:r>
                      <a:r>
                        <a:rPr lang="en-US" sz="2000" b="1" baseline="0"/>
                        <a:t> NO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449267"/>
                  </a:ext>
                </a:extLst>
              </a:tr>
              <a:tr h="637032">
                <a:tc>
                  <a:txBody>
                    <a:bodyPr/>
                    <a:lstStyle/>
                    <a:p>
                      <a:pPr algn="l"/>
                      <a:r>
                        <a:rPr lang="en-US" sz="2000" b="1"/>
                        <a:t>Predicted: YES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/>
                        <a:t>True Positive (TP)</a:t>
                      </a:r>
                      <a:endParaRPr lang="en-US" sz="20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/>
                        <a:t>False</a:t>
                      </a:r>
                      <a:r>
                        <a:rPr lang="en-US" sz="2000" b="0" baseline="0"/>
                        <a:t> Positive (FP)</a:t>
                      </a:r>
                      <a:endParaRPr lang="en-US" sz="20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92931016"/>
                  </a:ext>
                </a:extLst>
              </a:tr>
              <a:tr h="6370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/>
                        <a:t>Predicted: </a:t>
                      </a:r>
                      <a:r>
                        <a:rPr lang="en-US" sz="2000" b="1" baseline="0"/>
                        <a:t>NO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/>
                        <a:t>False </a:t>
                      </a:r>
                      <a:r>
                        <a:rPr lang="en-US" sz="2000" b="0" baseline="0"/>
                        <a:t>Negative</a:t>
                      </a:r>
                      <a:r>
                        <a:rPr lang="en-US" sz="2000" b="0"/>
                        <a:t> (FN)</a:t>
                      </a:r>
                      <a:endParaRPr lang="en-US" sz="20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/>
                        <a:t>True </a:t>
                      </a:r>
                      <a:r>
                        <a:rPr lang="en-US" sz="2000" b="0" baseline="0"/>
                        <a:t>Negative</a:t>
                      </a:r>
                      <a:r>
                        <a:rPr lang="en-US" sz="2000" b="0"/>
                        <a:t> (TN)</a:t>
                      </a:r>
                      <a:endParaRPr lang="en-US" sz="20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5695225"/>
                  </a:ext>
                </a:extLst>
              </a:tr>
            </a:tbl>
          </a:graphicData>
        </a:graphic>
      </p:graphicFrame>
      <p:grpSp>
        <p:nvGrpSpPr>
          <p:cNvPr id="31" name="Group 30">
            <a:extLst>
              <a:ext uri="{FF2B5EF4-FFF2-40B4-BE49-F238E27FC236}">
                <a16:creationId xmlns:a16="http://schemas.microsoft.com/office/drawing/2014/main" id="{EAF9EBE6-682D-4485-A252-0B083EC60D49}"/>
              </a:ext>
            </a:extLst>
          </p:cNvPr>
          <p:cNvGrpSpPr/>
          <p:nvPr/>
        </p:nvGrpSpPr>
        <p:grpSpPr>
          <a:xfrm>
            <a:off x="9064200" y="4032506"/>
            <a:ext cx="1836000" cy="1819655"/>
            <a:chOff x="8988552" y="3968497"/>
            <a:chExt cx="1836000" cy="1819655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F31DAB6-56F9-4D5F-8417-0983E87235BC}"/>
                </a:ext>
              </a:extLst>
            </p:cNvPr>
            <p:cNvCxnSpPr/>
            <p:nvPr/>
          </p:nvCxnSpPr>
          <p:spPr>
            <a:xfrm>
              <a:off x="8988552" y="5788152"/>
              <a:ext cx="1836000" cy="0"/>
            </a:xfrm>
            <a:prstGeom prst="straightConnector1">
              <a:avLst/>
            </a:prstGeom>
            <a:ln w="28575">
              <a:solidFill>
                <a:schemeClr val="bg2">
                  <a:lumMod val="9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70FFB5A-967A-4BC3-8EA6-1D7C2C3977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88552" y="3968497"/>
              <a:ext cx="0" cy="1800000"/>
            </a:xfrm>
            <a:prstGeom prst="straightConnector1">
              <a:avLst/>
            </a:prstGeom>
            <a:ln w="28575">
              <a:solidFill>
                <a:schemeClr val="bg2">
                  <a:lumMod val="9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7F23DB1-F42C-4F76-B2C2-92084B1C2BEC}"/>
                </a:ext>
              </a:extLst>
            </p:cNvPr>
            <p:cNvSpPr/>
            <p:nvPr/>
          </p:nvSpPr>
          <p:spPr>
            <a:xfrm>
              <a:off x="8988552" y="4200081"/>
              <a:ext cx="1737360" cy="1588071"/>
            </a:xfrm>
            <a:custGeom>
              <a:avLst/>
              <a:gdLst>
                <a:gd name="connsiteX0" fmla="*/ 0 w 1737360"/>
                <a:gd name="connsiteY0" fmla="*/ 1588071 h 1588071"/>
                <a:gd name="connsiteX1" fmla="*/ 137160 w 1737360"/>
                <a:gd name="connsiteY1" fmla="*/ 554799 h 1588071"/>
                <a:gd name="connsiteX2" fmla="*/ 356616 w 1737360"/>
                <a:gd name="connsiteY2" fmla="*/ 70167 h 1588071"/>
                <a:gd name="connsiteX3" fmla="*/ 1042416 w 1737360"/>
                <a:gd name="connsiteY3" fmla="*/ 6159 h 1588071"/>
                <a:gd name="connsiteX4" fmla="*/ 1737360 w 1737360"/>
                <a:gd name="connsiteY4" fmla="*/ 6159 h 1588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7360" h="1588071">
                  <a:moveTo>
                    <a:pt x="0" y="1588071"/>
                  </a:moveTo>
                  <a:cubicBezTo>
                    <a:pt x="38862" y="1197927"/>
                    <a:pt x="77724" y="807783"/>
                    <a:pt x="137160" y="554799"/>
                  </a:cubicBezTo>
                  <a:cubicBezTo>
                    <a:pt x="196596" y="301815"/>
                    <a:pt x="205740" y="161607"/>
                    <a:pt x="356616" y="70167"/>
                  </a:cubicBezTo>
                  <a:cubicBezTo>
                    <a:pt x="507492" y="-21273"/>
                    <a:pt x="812292" y="16827"/>
                    <a:pt x="1042416" y="6159"/>
                  </a:cubicBezTo>
                  <a:cubicBezTo>
                    <a:pt x="1272540" y="-4509"/>
                    <a:pt x="1504950" y="825"/>
                    <a:pt x="1737360" y="6159"/>
                  </a:cubicBezTo>
                </a:path>
              </a:pathLst>
            </a:custGeom>
            <a:solidFill>
              <a:srgbClr val="66CC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ight Triangle 26">
              <a:extLst>
                <a:ext uri="{FF2B5EF4-FFF2-40B4-BE49-F238E27FC236}">
                  <a16:creationId xmlns:a16="http://schemas.microsoft.com/office/drawing/2014/main" id="{A7E2B885-0E2A-4BB1-BDD6-66D21F0B6AF8}"/>
                </a:ext>
              </a:extLst>
            </p:cNvPr>
            <p:cNvSpPr/>
            <p:nvPr/>
          </p:nvSpPr>
          <p:spPr>
            <a:xfrm rot="16200000">
              <a:off x="9064996" y="4121983"/>
              <a:ext cx="1588070" cy="1733758"/>
            </a:xfrm>
            <a:prstGeom prst="rtTriangle">
              <a:avLst/>
            </a:prstGeom>
            <a:solidFill>
              <a:srgbClr val="66CC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200EFEC-A584-48F5-ACEE-A1C29B6EA0B0}"/>
                </a:ext>
              </a:extLst>
            </p:cNvPr>
            <p:cNvCxnSpPr>
              <a:cxnSpLocks/>
              <a:stCxn id="27" idx="0"/>
              <a:endCxn id="27" idx="4"/>
            </p:cNvCxnSpPr>
            <p:nvPr/>
          </p:nvCxnSpPr>
          <p:spPr>
            <a:xfrm flipV="1">
              <a:off x="8992152" y="4194827"/>
              <a:ext cx="1733758" cy="1588070"/>
            </a:xfrm>
            <a:prstGeom prst="line">
              <a:avLst/>
            </a:prstGeom>
            <a:ln w="28575">
              <a:solidFill>
                <a:srgbClr val="66CC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71029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28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>
            <a:normAutofit/>
          </a:bodyPr>
          <a:lstStyle/>
          <a:p>
            <a:r>
              <a:rPr lang="en-US"/>
              <a:t>Performance Evaluation  </a:t>
            </a:r>
            <a:r>
              <a:rPr lang="en-US" b="1"/>
              <a:t>Metrics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D2E9D0-9A2C-47AE-8969-AF11BAF74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943464"/>
            <a:ext cx="8363527" cy="43530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2A5EEA-5DA5-4F63-B2E4-CD7224D03BFC}"/>
              </a:ext>
            </a:extLst>
          </p:cNvPr>
          <p:cNvSpPr txBox="1"/>
          <p:nvPr/>
        </p:nvSpPr>
        <p:spPr>
          <a:xfrm>
            <a:off x="9347200" y="5834811"/>
            <a:ext cx="2006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i="1"/>
              <a:t>https://en.wikipedia.org/wiki/F-score#Diagnostic_testing</a:t>
            </a:r>
          </a:p>
        </p:txBody>
      </p:sp>
    </p:spTree>
    <p:extLst>
      <p:ext uri="{BB962C8B-B14F-4D97-AF65-F5344CB8AC3E}">
        <p14:creationId xmlns:p14="http://schemas.microsoft.com/office/powerpoint/2010/main" val="21656126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29</a:t>
            </a:fld>
            <a:endParaRPr lang="en-US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478EA67A-3C39-4D0A-996A-C363F30A1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Training &amp; Prediction  </a:t>
            </a:r>
            <a:r>
              <a:rPr lang="en-US" b="1"/>
              <a:t>Example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9D5C87-EDAB-4C4B-A55D-E6DBDD9D5ABA}"/>
              </a:ext>
            </a:extLst>
          </p:cNvPr>
          <p:cNvSpPr/>
          <p:nvPr/>
        </p:nvSpPr>
        <p:spPr>
          <a:xfrm>
            <a:off x="3228976" y="1992993"/>
            <a:ext cx="8153400" cy="2872013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4000" b="1">
                <a:solidFill>
                  <a:schemeClr val="tx1"/>
                </a:solidFill>
              </a:rPr>
              <a:t>Demo 9: Sentiment Analysis</a:t>
            </a:r>
            <a:endParaRPr lang="en-US" sz="4000" b="1">
              <a:solidFill>
                <a:schemeClr val="tx1"/>
              </a:solidFill>
            </a:endParaRPr>
          </a:p>
        </p:txBody>
      </p:sp>
      <p:pic>
        <p:nvPicPr>
          <p:cNvPr id="9" name="Graphic 8" descr="Play with solid fill">
            <a:extLst>
              <a:ext uri="{FF2B5EF4-FFF2-40B4-BE49-F238E27FC236}">
                <a16:creationId xmlns:a16="http://schemas.microsoft.com/office/drawing/2014/main" id="{5987626F-A389-40EE-AED1-4EC2BDAD02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3914" y="2276468"/>
            <a:ext cx="2305062" cy="230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678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1990724"/>
            <a:ext cx="10280650" cy="2886075"/>
          </a:xfrm>
        </p:spPr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II-3: Sentiment Analysis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798" y="4876799"/>
            <a:ext cx="10280651" cy="1212851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Word Embeddings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967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30</a:t>
            </a:fld>
            <a:endParaRPr lang="en-US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478EA67A-3C39-4D0A-996A-C363F30A1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ML Pipeline  </a:t>
            </a:r>
            <a:r>
              <a:rPr lang="en-US" b="1"/>
              <a:t>Exercise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9D5C87-EDAB-4C4B-A55D-E6DBDD9D5ABA}"/>
              </a:ext>
            </a:extLst>
          </p:cNvPr>
          <p:cNvSpPr/>
          <p:nvPr/>
        </p:nvSpPr>
        <p:spPr>
          <a:xfrm>
            <a:off x="3228976" y="1992993"/>
            <a:ext cx="8153400" cy="2872013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4000" b="1">
                <a:solidFill>
                  <a:schemeClr val="tx1"/>
                </a:solidFill>
              </a:rPr>
              <a:t>Exercise 5: Sentiment Analysis</a:t>
            </a:r>
            <a:endParaRPr lang="en-US" sz="4000">
              <a:solidFill>
                <a:schemeClr val="tx1"/>
              </a:solidFill>
            </a:endParaRPr>
          </a:p>
        </p:txBody>
      </p:sp>
      <p:pic>
        <p:nvPicPr>
          <p:cNvPr id="6" name="Graphic 5" descr="Game controller with solid fill">
            <a:extLst>
              <a:ext uri="{FF2B5EF4-FFF2-40B4-BE49-F238E27FC236}">
                <a16:creationId xmlns:a16="http://schemas.microsoft.com/office/drawing/2014/main" id="{449635E3-0ECF-4549-A66D-053B46FAF6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6800" y="2481284"/>
            <a:ext cx="1894360" cy="189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5023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31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>
            <a:normAutofit/>
          </a:bodyPr>
          <a:lstStyle/>
          <a:p>
            <a:r>
              <a:rPr lang="en-US"/>
              <a:t>Visualization  </a:t>
            </a:r>
            <a:r>
              <a:rPr lang="en-US" b="1"/>
              <a:t>Plotting Results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E551B9-2D7A-46EA-A522-1AD24D484B4E}"/>
              </a:ext>
            </a:extLst>
          </p:cNvPr>
          <p:cNvSpPr/>
          <p:nvPr/>
        </p:nvSpPr>
        <p:spPr>
          <a:xfrm>
            <a:off x="3228976" y="1992993"/>
            <a:ext cx="8153400" cy="2872013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4000" b="1">
                <a:solidFill>
                  <a:schemeClr val="tx1"/>
                </a:solidFill>
              </a:rPr>
              <a:t>Demo 11: Visualizing Results</a:t>
            </a:r>
            <a:endParaRPr lang="en-US" sz="4000" b="1">
              <a:solidFill>
                <a:schemeClr val="tx1"/>
              </a:solidFill>
            </a:endParaRPr>
          </a:p>
        </p:txBody>
      </p:sp>
      <p:pic>
        <p:nvPicPr>
          <p:cNvPr id="8" name="Graphic 7" descr="Play with solid fill">
            <a:extLst>
              <a:ext uri="{FF2B5EF4-FFF2-40B4-BE49-F238E27FC236}">
                <a16:creationId xmlns:a16="http://schemas.microsoft.com/office/drawing/2014/main" id="{A014A299-FFAE-483F-811E-94B0F39D39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3914" y="2276468"/>
            <a:ext cx="2305062" cy="230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5867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1990724"/>
            <a:ext cx="10280650" cy="2886075"/>
          </a:xfrm>
        </p:spPr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II-3: Sentiment Analysis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798" y="4876799"/>
            <a:ext cx="10280651" cy="1212851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Excursus: AutoML Pipeline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7983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33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>
            <a:normAutofit/>
          </a:bodyPr>
          <a:lstStyle/>
          <a:p>
            <a:r>
              <a:rPr lang="en-US"/>
              <a:t>AutoML Pipeline  </a:t>
            </a:r>
            <a:r>
              <a:rPr lang="en-US" b="1"/>
              <a:t>Motivation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 b="1"/>
              <a:t>Recall</a:t>
            </a:r>
            <a:r>
              <a:rPr lang="de-DE"/>
              <a:t>: static vs dynamic features</a:t>
            </a:r>
          </a:p>
          <a:p>
            <a:r>
              <a:rPr lang="de-DE"/>
              <a:t>Frequently, we are in situations where</a:t>
            </a:r>
          </a:p>
          <a:p>
            <a:pPr lvl="1"/>
            <a:r>
              <a:rPr lang="de-DE"/>
              <a:t>we tune/evaluate multiple learners, and/or</a:t>
            </a:r>
          </a:p>
          <a:p>
            <a:pPr lvl="1"/>
            <a:r>
              <a:rPr lang="de-DE"/>
              <a:t>feature generation affects surrounding </a:t>
            </a:r>
            <a:br>
              <a:rPr lang="de-DE"/>
            </a:br>
            <a:r>
              <a:rPr lang="de-DE"/>
              <a:t>observations.</a:t>
            </a:r>
          </a:p>
          <a:p>
            <a:r>
              <a:rPr lang="de-DE"/>
              <a:t>These steps typically call for repeated train-test splits </a:t>
            </a:r>
            <a:br>
              <a:rPr lang="de-DE"/>
            </a:br>
            <a:r>
              <a:rPr lang="de-DE"/>
              <a:t>(</a:t>
            </a:r>
            <a:r>
              <a:rPr lang="de-DE" b="1"/>
              <a:t>resampling</a:t>
            </a:r>
            <a:r>
              <a:rPr lang="de-DE"/>
              <a:t>, nested resampling).</a:t>
            </a:r>
          </a:p>
          <a:p>
            <a:r>
              <a:rPr lang="de-DE"/>
              <a:t>For predictions to remain unbiased this requires</a:t>
            </a:r>
            <a:br>
              <a:rPr lang="de-DE"/>
            </a:br>
            <a:r>
              <a:rPr lang="de-DE"/>
              <a:t>training &amp; evaluation of the entire (AutoML) </a:t>
            </a:r>
            <a:r>
              <a:rPr lang="de-DE" b="1"/>
              <a:t>pipeline</a:t>
            </a:r>
            <a:r>
              <a:rPr lang="de-DE"/>
              <a:t>.</a:t>
            </a:r>
            <a:br>
              <a:rPr lang="de-DE"/>
            </a:br>
            <a:endParaRPr lang="de-DE"/>
          </a:p>
          <a:p>
            <a:endParaRPr lang="de-DE"/>
          </a:p>
          <a:p>
            <a:pPr lvl="1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080344-D94B-4C16-9FA2-AA35585AF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4196" y="2100452"/>
            <a:ext cx="3549604" cy="143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1197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34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>
            <a:normAutofit/>
          </a:bodyPr>
          <a:lstStyle/>
          <a:p>
            <a:r>
              <a:rPr lang="en-US"/>
              <a:t>AutoML Pipeline  </a:t>
            </a:r>
            <a:r>
              <a:rPr lang="en-US" b="1"/>
              <a:t>Graph Learners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/>
              <a:t>Building pipelines via </a:t>
            </a:r>
            <a:r>
              <a:rPr lang="de-DE" b="1"/>
              <a:t>graph learners</a:t>
            </a:r>
          </a:p>
          <a:p>
            <a:pPr lvl="1"/>
            <a:r>
              <a:rPr lang="de-DE"/>
              <a:t>Encompassing all steps from </a:t>
            </a:r>
            <a:br>
              <a:rPr lang="de-DE"/>
            </a:br>
            <a:r>
              <a:rPr lang="de-DE"/>
              <a:t>pre-processing to evaluation</a:t>
            </a:r>
          </a:p>
          <a:p>
            <a:pPr lvl="1"/>
            <a:r>
              <a:rPr lang="de-DE"/>
              <a:t>Modular building approach</a:t>
            </a:r>
          </a:p>
          <a:p>
            <a:pPr lvl="1"/>
            <a:r>
              <a:rPr lang="de-DE"/>
              <a:t>All methods (training, prediction, tuning, ...) </a:t>
            </a:r>
            <a:br>
              <a:rPr lang="de-DE"/>
            </a:br>
            <a:r>
              <a:rPr lang="de-DE"/>
              <a:t>applicable as usual</a:t>
            </a:r>
          </a:p>
          <a:p>
            <a:r>
              <a:rPr lang="de-DE"/>
              <a:t>Automatization of entire procedure </a:t>
            </a:r>
            <a:br>
              <a:rPr lang="de-DE"/>
            </a:br>
            <a:r>
              <a:rPr lang="de-DE"/>
              <a:t>possible to large extent</a:t>
            </a:r>
            <a:br>
              <a:rPr lang="de-DE"/>
            </a:br>
            <a:endParaRPr lang="de-DE"/>
          </a:p>
          <a:p>
            <a:endParaRPr lang="de-DE"/>
          </a:p>
          <a:p>
            <a:pPr lvl="1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40B926-8518-480C-BF7D-4BD16FA20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347" y="2186969"/>
            <a:ext cx="3448453" cy="2942815"/>
          </a:xfrm>
          <a:prstGeom prst="rect">
            <a:avLst/>
          </a:prstGeom>
        </p:spPr>
      </p:pic>
      <p:pic>
        <p:nvPicPr>
          <p:cNvPr id="16" name="Graphic 15" descr="Game controller with solid fill">
            <a:extLst>
              <a:ext uri="{FF2B5EF4-FFF2-40B4-BE49-F238E27FC236}">
                <a16:creationId xmlns:a16="http://schemas.microsoft.com/office/drawing/2014/main" id="{3D3A7CA9-86FD-4425-A768-35D92A4763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6798" y="5581694"/>
            <a:ext cx="714378" cy="71478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A8E379A-DA4E-4E75-B43B-77A1268C388D}"/>
              </a:ext>
            </a:extLst>
          </p:cNvPr>
          <p:cNvSpPr txBox="1"/>
          <p:nvPr/>
        </p:nvSpPr>
        <p:spPr>
          <a:xfrm>
            <a:off x="2018554" y="5708252"/>
            <a:ext cx="94114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/>
              <a:t>tutorial on creating AutoML systems on </a:t>
            </a:r>
            <a:r>
              <a:rPr lang="en-US" sz="2400" i="1">
                <a:hlinkClick r:id="rId6"/>
              </a:rPr>
              <a:t>https://mlr3gallery.mlr-org.com/</a:t>
            </a:r>
            <a:r>
              <a:rPr lang="en-US" sz="2400" i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293740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1990724"/>
            <a:ext cx="10280650" cy="2886075"/>
          </a:xfrm>
        </p:spPr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II-3: Sentiment Analysis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798" y="4876799"/>
            <a:ext cx="10280651" cy="1212851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Literature and References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8821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390B1-7E9D-43A0-87DA-DCA866415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548640"/>
            <a:ext cx="10287000" cy="56283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Bishop, C. (2006): Pattern Recognition and Machine Learning, Springer.</a:t>
            </a:r>
          </a:p>
          <a:p>
            <a:pPr marL="0" indent="0">
              <a:buNone/>
            </a:pPr>
            <a:r>
              <a:rPr lang="en-US" sz="2000"/>
              <a:t>Hastie, T., Tibshirani, R, and Friedman, J. (2017): The Elements of Statistical Learning. Data Mining, Inference, and Prediction, 2</a:t>
            </a:r>
            <a:r>
              <a:rPr lang="en-US" sz="2000" baseline="30000"/>
              <a:t>nd</a:t>
            </a:r>
            <a:r>
              <a:rPr lang="en-US" sz="2000"/>
              <a:t> ed., Springer.</a:t>
            </a:r>
          </a:p>
          <a:p>
            <a:pPr marL="0" indent="0">
              <a:buNone/>
            </a:pPr>
            <a:r>
              <a:rPr lang="en-US" sz="2000"/>
              <a:t>Japkowicz, N., and Shah, M. (2011): Evaluationg Learning Algorithms. A Classification Perspective, Cambridge University Press.</a:t>
            </a:r>
          </a:p>
          <a:p>
            <a:pPr marL="0" indent="0">
              <a:buNone/>
            </a:pPr>
            <a:r>
              <a:rPr lang="en-US" sz="2000"/>
              <a:t>Mikolov, T., Chen, K., Corrado, G., and Dean, J. (2013): Efficient Estimation of Word Representations in Vector Space, arXiv:1301.3781.</a:t>
            </a:r>
          </a:p>
          <a:p>
            <a:pPr marL="0" indent="0">
              <a:buNone/>
            </a:pPr>
            <a:r>
              <a:rPr lang="en-US" sz="2000"/>
              <a:t>Pennington, J., Socher, R., and Manning, C. (2014): GloVe: Global Vectors for Word Representation</a:t>
            </a:r>
          </a:p>
          <a:p>
            <a:pPr marL="0" indent="0">
              <a:buNone/>
            </a:pPr>
            <a:r>
              <a:rPr lang="en-US" sz="2000"/>
              <a:t>https://introduction-to-machine-learning.netlify.app/</a:t>
            </a:r>
          </a:p>
          <a:p>
            <a:pPr marL="0" indent="0">
              <a:buNone/>
            </a:pPr>
            <a:r>
              <a:rPr lang="en-US" sz="2000"/>
              <a:t>https://mlr3book.mlr-org.com/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955CD9-AF86-42B8-87B9-3C611402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56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4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Word Embeddings  </a:t>
            </a:r>
            <a:r>
              <a:rPr lang="en-US" b="1"/>
              <a:t>Setting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 b="1"/>
              <a:t>Recall our goal: </a:t>
            </a:r>
            <a:r>
              <a:rPr lang="de-DE"/>
              <a:t>numeric representation of texts by variables that co-occur across documents  </a:t>
            </a:r>
            <a:br>
              <a:rPr lang="de-DE"/>
            </a:br>
            <a:endParaRPr lang="de-DE"/>
          </a:p>
          <a:p>
            <a:r>
              <a:rPr lang="de-DE" b="1"/>
              <a:t>Approaches</a:t>
            </a:r>
          </a:p>
          <a:p>
            <a:pPr lvl="1"/>
            <a:r>
              <a:rPr lang="de-DE"/>
              <a:t>Vocabulary-based   </a:t>
            </a:r>
            <a:r>
              <a:rPr lang="de-DE" b="1">
                <a:solidFill>
                  <a:srgbClr val="66CCFF"/>
                </a:solidFill>
                <a:sym typeface="Symbol" panose="05050102010706020507" pitchFamily="18" charset="2"/>
              </a:rPr>
              <a:t></a:t>
            </a:r>
            <a:r>
              <a:rPr lang="de-DE">
                <a:sym typeface="Symbol" panose="05050102010706020507" pitchFamily="18" charset="2"/>
              </a:rPr>
              <a:t>   </a:t>
            </a:r>
            <a:r>
              <a:rPr lang="de-DE" i="1">
                <a:sym typeface="Symbol" panose="05050102010706020507" pitchFamily="18" charset="2"/>
              </a:rPr>
              <a:t>done</a:t>
            </a:r>
            <a:endParaRPr lang="de-DE"/>
          </a:p>
          <a:p>
            <a:pPr lvl="1"/>
            <a:r>
              <a:rPr lang="de-DE"/>
              <a:t>Neural network representations   </a:t>
            </a:r>
            <a:r>
              <a:rPr lang="de-DE" b="1">
                <a:solidFill>
                  <a:srgbClr val="66CCFF"/>
                </a:solidFill>
                <a:sym typeface="Symbol" panose="05050102010706020507" pitchFamily="18" charset="2"/>
              </a:rPr>
              <a:t></a:t>
            </a:r>
            <a:r>
              <a:rPr lang="de-DE">
                <a:sym typeface="Symbol" panose="05050102010706020507" pitchFamily="18" charset="2"/>
              </a:rPr>
              <a:t>   </a:t>
            </a:r>
            <a:r>
              <a:rPr lang="de-DE" i="1">
                <a:sym typeface="Symbol" panose="05050102010706020507" pitchFamily="18" charset="2"/>
              </a:rPr>
              <a:t>later: BERT</a:t>
            </a:r>
            <a:endParaRPr lang="de-DE"/>
          </a:p>
          <a:p>
            <a:pPr lvl="1"/>
            <a:r>
              <a:rPr lang="de-DE"/>
              <a:t>Word embeddings   </a:t>
            </a:r>
            <a:r>
              <a:rPr lang="de-DE" b="1">
                <a:solidFill>
                  <a:srgbClr val="66CCFF"/>
                </a:solidFill>
                <a:sym typeface="Symbol" panose="05050102010706020507" pitchFamily="18" charset="2"/>
              </a:rPr>
              <a:t></a:t>
            </a:r>
            <a:r>
              <a:rPr lang="de-DE">
                <a:sym typeface="Symbol" panose="05050102010706020507" pitchFamily="18" charset="2"/>
              </a:rPr>
              <a:t>   </a:t>
            </a:r>
            <a:r>
              <a:rPr lang="de-DE" i="1">
                <a:sym typeface="Symbol" panose="05050102010706020507" pitchFamily="18" charset="2"/>
              </a:rPr>
              <a:t>let‘s see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69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5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Word Embeddings  </a:t>
            </a:r>
            <a:r>
              <a:rPr lang="en-US" b="1"/>
              <a:t>Vocabulary-Based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 b="1"/>
              <a:t>Revisited: BOW</a:t>
            </a:r>
          </a:p>
          <a:p>
            <a:pPr lvl="1"/>
            <a:r>
              <a:rPr lang="en-US"/>
              <a:t>Vocabulary with all occurring words in documents</a:t>
            </a:r>
          </a:p>
          <a:p>
            <a:pPr lvl="1"/>
            <a:r>
              <a:rPr lang="en-US"/>
              <a:t>Assumption: </a:t>
            </a:r>
            <a:r>
              <a:rPr lang="en-GB"/>
              <a:t>each word independent from others present in document</a:t>
            </a:r>
          </a:p>
          <a:p>
            <a:pPr lvl="1"/>
            <a:r>
              <a:rPr lang="en-GB"/>
              <a:t>No accounting for word order</a:t>
            </a:r>
            <a:endParaRPr lang="en-US"/>
          </a:p>
          <a:p>
            <a:pPr lvl="1"/>
            <a:r>
              <a:rPr lang="en-US"/>
              <a:t>Each document represented by </a:t>
            </a:r>
            <a:r>
              <a:rPr lang="en-US" b="1"/>
              <a:t>term frequency vector </a:t>
            </a:r>
            <a:r>
              <a:rPr lang="en-US"/>
              <a:t>(occurrence of all distinct words present in document)</a:t>
            </a:r>
          </a:p>
          <a:p>
            <a:r>
              <a:rPr lang="en-US" b="1"/>
              <a:t>Idea</a:t>
            </a:r>
            <a:r>
              <a:rPr lang="en-US"/>
              <a:t>: weighting</a:t>
            </a:r>
          </a:p>
          <a:p>
            <a:r>
              <a:rPr lang="en-US" b="1">
                <a:solidFill>
                  <a:srgbClr val="66CCFF"/>
                </a:solidFill>
              </a:rPr>
              <a:t>Term Frequency - Inverse Document Frequency (TF-IDF)</a:t>
            </a:r>
          </a:p>
          <a:p>
            <a:pPr lvl="1"/>
            <a:r>
              <a:rPr lang="en-US"/>
              <a:t>Not implying that all terms are considered equally important</a:t>
            </a:r>
          </a:p>
          <a:p>
            <a:pPr lvl="1"/>
            <a:r>
              <a:rPr lang="en-US" b="1">
                <a:sym typeface="Wingdings" panose="05000000000000000000" pitchFamily="2" charset="2"/>
              </a:rPr>
              <a:t>Idea</a:t>
            </a:r>
            <a:r>
              <a:rPr lang="en-US">
                <a:sym typeface="Wingdings" panose="05000000000000000000" pitchFamily="2" charset="2"/>
              </a:rPr>
              <a:t>: penalize words that are too frequent 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46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6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Word Embeddings  </a:t>
            </a:r>
            <a:r>
              <a:rPr lang="en-US" b="1"/>
              <a:t>Example BOW </a:t>
            </a:r>
          </a:p>
        </p:txBody>
      </p:sp>
      <p:sp>
        <p:nvSpPr>
          <p:cNvPr id="7" name="Textfeld 8">
            <a:extLst>
              <a:ext uri="{FF2B5EF4-FFF2-40B4-BE49-F238E27FC236}">
                <a16:creationId xmlns:a16="http://schemas.microsoft.com/office/drawing/2014/main" id="{644C3701-E4BB-4EA4-A6BE-E3FCD938678A}"/>
              </a:ext>
            </a:extLst>
          </p:cNvPr>
          <p:cNvSpPr txBox="1"/>
          <p:nvPr/>
        </p:nvSpPr>
        <p:spPr>
          <a:xfrm>
            <a:off x="2364510" y="2455555"/>
            <a:ext cx="6702552" cy="360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"Die Ausgrenzung von </a:t>
            </a:r>
            <a:r>
              <a:rPr lang="de-DE" dirty="0" err="1"/>
              <a:t>MigrantInnen</a:t>
            </a:r>
            <a:r>
              <a:rPr lang="de-DE" dirty="0"/>
              <a:t> ist inakzeptabel und rassistisch."</a:t>
            </a:r>
            <a:endParaRPr lang="en-US" dirty="0"/>
          </a:p>
        </p:txBody>
      </p:sp>
      <p:sp>
        <p:nvSpPr>
          <p:cNvPr id="8" name="Textfeld 9">
            <a:extLst>
              <a:ext uri="{FF2B5EF4-FFF2-40B4-BE49-F238E27FC236}">
                <a16:creationId xmlns:a16="http://schemas.microsoft.com/office/drawing/2014/main" id="{1D16FF0A-00C9-4CD5-8435-A211FB76913E}"/>
              </a:ext>
            </a:extLst>
          </p:cNvPr>
          <p:cNvSpPr txBox="1"/>
          <p:nvPr/>
        </p:nvSpPr>
        <p:spPr>
          <a:xfrm>
            <a:off x="2699789" y="2896890"/>
            <a:ext cx="6702552" cy="360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"Die Maskenpflicht ist sinnvoll."</a:t>
            </a:r>
            <a:endParaRPr lang="en-US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D2C44D7-ABE1-4E21-8DFF-AFD7A6302E7D}"/>
              </a:ext>
            </a:extLst>
          </p:cNvPr>
          <p:cNvSpPr txBox="1"/>
          <p:nvPr/>
        </p:nvSpPr>
        <p:spPr>
          <a:xfrm>
            <a:off x="2988156" y="3338225"/>
            <a:ext cx="6702552" cy="360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"Die Diskriminierung von Frauen ist inakzeptabel."</a:t>
            </a:r>
            <a:endParaRPr lang="en-US" dirty="0"/>
          </a:p>
        </p:txBody>
      </p:sp>
      <p:sp>
        <p:nvSpPr>
          <p:cNvPr id="12" name="Textfeld 12">
            <a:extLst>
              <a:ext uri="{FF2B5EF4-FFF2-40B4-BE49-F238E27FC236}">
                <a16:creationId xmlns:a16="http://schemas.microsoft.com/office/drawing/2014/main" id="{1AF2F5B5-8FBD-493F-A688-DCF23837FD1D}"/>
              </a:ext>
            </a:extLst>
          </p:cNvPr>
          <p:cNvSpPr txBox="1"/>
          <p:nvPr/>
        </p:nvSpPr>
        <p:spPr>
          <a:xfrm>
            <a:off x="2364510" y="1996303"/>
            <a:ext cx="3346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Documents</a:t>
            </a:r>
          </a:p>
        </p:txBody>
      </p:sp>
      <p:graphicFrame>
        <p:nvGraphicFramePr>
          <p:cNvPr id="14" name="Tabelle 14">
            <a:extLst>
              <a:ext uri="{FF2B5EF4-FFF2-40B4-BE49-F238E27FC236}">
                <a16:creationId xmlns:a16="http://schemas.microsoft.com/office/drawing/2014/main" id="{9CD9C72D-69A4-4DF2-82C2-8C1110D83234}"/>
              </a:ext>
            </a:extLst>
          </p:cNvPr>
          <p:cNvGraphicFramePr>
            <a:graphicFrameLocks noGrp="1"/>
          </p:cNvGraphicFramePr>
          <p:nvPr/>
        </p:nvGraphicFramePr>
        <p:xfrm>
          <a:off x="1066800" y="4752955"/>
          <a:ext cx="10286999" cy="11973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391">
                  <a:extLst>
                    <a:ext uri="{9D8B030D-6E8A-4147-A177-3AD203B41FA5}">
                      <a16:colId xmlns:a16="http://schemas.microsoft.com/office/drawing/2014/main" val="3312905602"/>
                    </a:ext>
                  </a:extLst>
                </a:gridCol>
                <a:gridCol w="402886">
                  <a:extLst>
                    <a:ext uri="{9D8B030D-6E8A-4147-A177-3AD203B41FA5}">
                      <a16:colId xmlns:a16="http://schemas.microsoft.com/office/drawing/2014/main" val="832585182"/>
                    </a:ext>
                  </a:extLst>
                </a:gridCol>
                <a:gridCol w="1062151">
                  <a:extLst>
                    <a:ext uri="{9D8B030D-6E8A-4147-A177-3AD203B41FA5}">
                      <a16:colId xmlns:a16="http://schemas.microsoft.com/office/drawing/2014/main" val="1578200694"/>
                    </a:ext>
                  </a:extLst>
                </a:gridCol>
                <a:gridCol w="476136">
                  <a:extLst>
                    <a:ext uri="{9D8B030D-6E8A-4147-A177-3AD203B41FA5}">
                      <a16:colId xmlns:a16="http://schemas.microsoft.com/office/drawing/2014/main" val="262152078"/>
                    </a:ext>
                  </a:extLst>
                </a:gridCol>
                <a:gridCol w="1120753">
                  <a:extLst>
                    <a:ext uri="{9D8B030D-6E8A-4147-A177-3AD203B41FA5}">
                      <a16:colId xmlns:a16="http://schemas.microsoft.com/office/drawing/2014/main" val="993315984"/>
                    </a:ext>
                  </a:extLst>
                </a:gridCol>
                <a:gridCol w="380909">
                  <a:extLst>
                    <a:ext uri="{9D8B030D-6E8A-4147-A177-3AD203B41FA5}">
                      <a16:colId xmlns:a16="http://schemas.microsoft.com/office/drawing/2014/main" val="3107402144"/>
                    </a:ext>
                  </a:extLst>
                </a:gridCol>
                <a:gridCol w="1084127">
                  <a:extLst>
                    <a:ext uri="{9D8B030D-6E8A-4147-A177-3AD203B41FA5}">
                      <a16:colId xmlns:a16="http://schemas.microsoft.com/office/drawing/2014/main" val="2442274815"/>
                    </a:ext>
                  </a:extLst>
                </a:gridCol>
                <a:gridCol w="439512">
                  <a:extLst>
                    <a:ext uri="{9D8B030D-6E8A-4147-A177-3AD203B41FA5}">
                      <a16:colId xmlns:a16="http://schemas.microsoft.com/office/drawing/2014/main" val="311608148"/>
                    </a:ext>
                  </a:extLst>
                </a:gridCol>
                <a:gridCol w="930297">
                  <a:extLst>
                    <a:ext uri="{9D8B030D-6E8A-4147-A177-3AD203B41FA5}">
                      <a16:colId xmlns:a16="http://schemas.microsoft.com/office/drawing/2014/main" val="3357847591"/>
                    </a:ext>
                  </a:extLst>
                </a:gridCol>
                <a:gridCol w="1150054">
                  <a:extLst>
                    <a:ext uri="{9D8B030D-6E8A-4147-A177-3AD203B41FA5}">
                      <a16:colId xmlns:a16="http://schemas.microsoft.com/office/drawing/2014/main" val="2134026843"/>
                    </a:ext>
                  </a:extLst>
                </a:gridCol>
                <a:gridCol w="710543">
                  <a:extLst>
                    <a:ext uri="{9D8B030D-6E8A-4147-A177-3AD203B41FA5}">
                      <a16:colId xmlns:a16="http://schemas.microsoft.com/office/drawing/2014/main" val="3009440964"/>
                    </a:ext>
                  </a:extLst>
                </a:gridCol>
                <a:gridCol w="1289231">
                  <a:extLst>
                    <a:ext uri="{9D8B030D-6E8A-4147-A177-3AD203B41FA5}">
                      <a16:colId xmlns:a16="http://schemas.microsoft.com/office/drawing/2014/main" val="4119669537"/>
                    </a:ext>
                  </a:extLst>
                </a:gridCol>
                <a:gridCol w="691009">
                  <a:extLst>
                    <a:ext uri="{9D8B030D-6E8A-4147-A177-3AD203B41FA5}">
                      <a16:colId xmlns:a16="http://schemas.microsoft.com/office/drawing/2014/main" val="211908684"/>
                    </a:ext>
                  </a:extLst>
                </a:gridCol>
              </a:tblGrid>
              <a:tr h="299342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ausgrenzung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migrantinnen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ist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inakzeptabel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rassistisch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maskenpflicht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sinnvoll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diskriminierung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frauen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532702"/>
                  </a:ext>
                </a:extLst>
              </a:tr>
              <a:tr h="299342">
                <a:tc>
                  <a:txBody>
                    <a:bodyPr/>
                    <a:lstStyle/>
                    <a:p>
                      <a:r>
                        <a:rPr lang="en-US" sz="1200" dirty="0"/>
                        <a:t>Doc1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164969"/>
                  </a:ext>
                </a:extLst>
              </a:tr>
              <a:tr h="299342">
                <a:tc>
                  <a:txBody>
                    <a:bodyPr/>
                    <a:lstStyle/>
                    <a:p>
                      <a:r>
                        <a:rPr lang="en-US" sz="1200" dirty="0"/>
                        <a:t>Doc2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330047"/>
                  </a:ext>
                </a:extLst>
              </a:tr>
              <a:tr h="299342">
                <a:tc>
                  <a:txBody>
                    <a:bodyPr/>
                    <a:lstStyle/>
                    <a:p>
                      <a:r>
                        <a:rPr lang="en-US" sz="1200" dirty="0"/>
                        <a:t>Doc3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34847"/>
                  </a:ext>
                </a:extLst>
              </a:tr>
            </a:tbl>
          </a:graphicData>
        </a:graphic>
      </p:graphicFrame>
      <p:sp>
        <p:nvSpPr>
          <p:cNvPr id="15" name="Textfeld 15">
            <a:extLst>
              <a:ext uri="{FF2B5EF4-FFF2-40B4-BE49-F238E27FC236}">
                <a16:creationId xmlns:a16="http://schemas.microsoft.com/office/drawing/2014/main" id="{A2CD27F4-D6C3-4848-93E7-8B1B5BBB7128}"/>
              </a:ext>
            </a:extLst>
          </p:cNvPr>
          <p:cNvSpPr txBox="1"/>
          <p:nvPr/>
        </p:nvSpPr>
        <p:spPr>
          <a:xfrm>
            <a:off x="1066800" y="4231942"/>
            <a:ext cx="4648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Vector-space representations</a:t>
            </a:r>
          </a:p>
        </p:txBody>
      </p:sp>
      <p:pic>
        <p:nvPicPr>
          <p:cNvPr id="17" name="Graphic 16" descr="Back with solid fill">
            <a:extLst>
              <a:ext uri="{FF2B5EF4-FFF2-40B4-BE49-F238E27FC236}">
                <a16:creationId xmlns:a16="http://schemas.microsoft.com/office/drawing/2014/main" id="{BA5EE7A1-E286-450F-887A-A0CC2F13DD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 flipH="1" flipV="1">
            <a:off x="1280005" y="3243891"/>
            <a:ext cx="757629" cy="94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657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7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Word Embeddings  </a:t>
            </a:r>
            <a:r>
              <a:rPr lang="en-US" b="1"/>
              <a:t>Example TF-IDF </a:t>
            </a:r>
          </a:p>
        </p:txBody>
      </p:sp>
      <p:sp>
        <p:nvSpPr>
          <p:cNvPr id="7" name="Textfeld 8">
            <a:extLst>
              <a:ext uri="{FF2B5EF4-FFF2-40B4-BE49-F238E27FC236}">
                <a16:creationId xmlns:a16="http://schemas.microsoft.com/office/drawing/2014/main" id="{644C3701-E4BB-4EA4-A6BE-E3FCD938678A}"/>
              </a:ext>
            </a:extLst>
          </p:cNvPr>
          <p:cNvSpPr txBox="1"/>
          <p:nvPr/>
        </p:nvSpPr>
        <p:spPr>
          <a:xfrm>
            <a:off x="2364510" y="2455555"/>
            <a:ext cx="6702552" cy="360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"Die Ausgrenzung von </a:t>
            </a:r>
            <a:r>
              <a:rPr lang="de-DE" dirty="0" err="1"/>
              <a:t>MigrantInnen</a:t>
            </a:r>
            <a:r>
              <a:rPr lang="de-DE" dirty="0"/>
              <a:t> ist inakzeptabel und rassistisch."</a:t>
            </a:r>
            <a:endParaRPr lang="en-US" dirty="0"/>
          </a:p>
        </p:txBody>
      </p:sp>
      <p:sp>
        <p:nvSpPr>
          <p:cNvPr id="8" name="Textfeld 9">
            <a:extLst>
              <a:ext uri="{FF2B5EF4-FFF2-40B4-BE49-F238E27FC236}">
                <a16:creationId xmlns:a16="http://schemas.microsoft.com/office/drawing/2014/main" id="{1D16FF0A-00C9-4CD5-8435-A211FB76913E}"/>
              </a:ext>
            </a:extLst>
          </p:cNvPr>
          <p:cNvSpPr txBox="1"/>
          <p:nvPr/>
        </p:nvSpPr>
        <p:spPr>
          <a:xfrm>
            <a:off x="2699789" y="2896890"/>
            <a:ext cx="6702552" cy="360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"Die Maskenpflicht ist sinnvoll."</a:t>
            </a:r>
            <a:endParaRPr lang="en-US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D2C44D7-ABE1-4E21-8DFF-AFD7A6302E7D}"/>
              </a:ext>
            </a:extLst>
          </p:cNvPr>
          <p:cNvSpPr txBox="1"/>
          <p:nvPr/>
        </p:nvSpPr>
        <p:spPr>
          <a:xfrm>
            <a:off x="2988156" y="3338225"/>
            <a:ext cx="6702552" cy="360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"Die Diskriminierung von Frauen ist inakzeptabel."</a:t>
            </a:r>
            <a:endParaRPr lang="en-US" dirty="0"/>
          </a:p>
        </p:txBody>
      </p:sp>
      <p:sp>
        <p:nvSpPr>
          <p:cNvPr id="12" name="Textfeld 12">
            <a:extLst>
              <a:ext uri="{FF2B5EF4-FFF2-40B4-BE49-F238E27FC236}">
                <a16:creationId xmlns:a16="http://schemas.microsoft.com/office/drawing/2014/main" id="{1AF2F5B5-8FBD-493F-A688-DCF23837FD1D}"/>
              </a:ext>
            </a:extLst>
          </p:cNvPr>
          <p:cNvSpPr txBox="1"/>
          <p:nvPr/>
        </p:nvSpPr>
        <p:spPr>
          <a:xfrm>
            <a:off x="2364510" y="1996303"/>
            <a:ext cx="3346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Documents</a:t>
            </a:r>
          </a:p>
        </p:txBody>
      </p:sp>
      <p:graphicFrame>
        <p:nvGraphicFramePr>
          <p:cNvPr id="14" name="Tabelle 14">
            <a:extLst>
              <a:ext uri="{FF2B5EF4-FFF2-40B4-BE49-F238E27FC236}">
                <a16:creationId xmlns:a16="http://schemas.microsoft.com/office/drawing/2014/main" id="{9CD9C72D-69A4-4DF2-82C2-8C1110D83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381222"/>
              </p:ext>
            </p:extLst>
          </p:nvPr>
        </p:nvGraphicFramePr>
        <p:xfrm>
          <a:off x="1066800" y="4752955"/>
          <a:ext cx="10286999" cy="11973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391">
                  <a:extLst>
                    <a:ext uri="{9D8B030D-6E8A-4147-A177-3AD203B41FA5}">
                      <a16:colId xmlns:a16="http://schemas.microsoft.com/office/drawing/2014/main" val="3312905602"/>
                    </a:ext>
                  </a:extLst>
                </a:gridCol>
                <a:gridCol w="402886">
                  <a:extLst>
                    <a:ext uri="{9D8B030D-6E8A-4147-A177-3AD203B41FA5}">
                      <a16:colId xmlns:a16="http://schemas.microsoft.com/office/drawing/2014/main" val="832585182"/>
                    </a:ext>
                  </a:extLst>
                </a:gridCol>
                <a:gridCol w="1062151">
                  <a:extLst>
                    <a:ext uri="{9D8B030D-6E8A-4147-A177-3AD203B41FA5}">
                      <a16:colId xmlns:a16="http://schemas.microsoft.com/office/drawing/2014/main" val="1578200694"/>
                    </a:ext>
                  </a:extLst>
                </a:gridCol>
                <a:gridCol w="476136">
                  <a:extLst>
                    <a:ext uri="{9D8B030D-6E8A-4147-A177-3AD203B41FA5}">
                      <a16:colId xmlns:a16="http://schemas.microsoft.com/office/drawing/2014/main" val="262152078"/>
                    </a:ext>
                  </a:extLst>
                </a:gridCol>
                <a:gridCol w="1120753">
                  <a:extLst>
                    <a:ext uri="{9D8B030D-6E8A-4147-A177-3AD203B41FA5}">
                      <a16:colId xmlns:a16="http://schemas.microsoft.com/office/drawing/2014/main" val="993315984"/>
                    </a:ext>
                  </a:extLst>
                </a:gridCol>
                <a:gridCol w="380909">
                  <a:extLst>
                    <a:ext uri="{9D8B030D-6E8A-4147-A177-3AD203B41FA5}">
                      <a16:colId xmlns:a16="http://schemas.microsoft.com/office/drawing/2014/main" val="3107402144"/>
                    </a:ext>
                  </a:extLst>
                </a:gridCol>
                <a:gridCol w="1084127">
                  <a:extLst>
                    <a:ext uri="{9D8B030D-6E8A-4147-A177-3AD203B41FA5}">
                      <a16:colId xmlns:a16="http://schemas.microsoft.com/office/drawing/2014/main" val="2442274815"/>
                    </a:ext>
                  </a:extLst>
                </a:gridCol>
                <a:gridCol w="439512">
                  <a:extLst>
                    <a:ext uri="{9D8B030D-6E8A-4147-A177-3AD203B41FA5}">
                      <a16:colId xmlns:a16="http://schemas.microsoft.com/office/drawing/2014/main" val="311608148"/>
                    </a:ext>
                  </a:extLst>
                </a:gridCol>
                <a:gridCol w="930297">
                  <a:extLst>
                    <a:ext uri="{9D8B030D-6E8A-4147-A177-3AD203B41FA5}">
                      <a16:colId xmlns:a16="http://schemas.microsoft.com/office/drawing/2014/main" val="3357847591"/>
                    </a:ext>
                  </a:extLst>
                </a:gridCol>
                <a:gridCol w="1150054">
                  <a:extLst>
                    <a:ext uri="{9D8B030D-6E8A-4147-A177-3AD203B41FA5}">
                      <a16:colId xmlns:a16="http://schemas.microsoft.com/office/drawing/2014/main" val="2134026843"/>
                    </a:ext>
                  </a:extLst>
                </a:gridCol>
                <a:gridCol w="710543">
                  <a:extLst>
                    <a:ext uri="{9D8B030D-6E8A-4147-A177-3AD203B41FA5}">
                      <a16:colId xmlns:a16="http://schemas.microsoft.com/office/drawing/2014/main" val="3009440964"/>
                    </a:ext>
                  </a:extLst>
                </a:gridCol>
                <a:gridCol w="1289231">
                  <a:extLst>
                    <a:ext uri="{9D8B030D-6E8A-4147-A177-3AD203B41FA5}">
                      <a16:colId xmlns:a16="http://schemas.microsoft.com/office/drawing/2014/main" val="4119669537"/>
                    </a:ext>
                  </a:extLst>
                </a:gridCol>
                <a:gridCol w="691009">
                  <a:extLst>
                    <a:ext uri="{9D8B030D-6E8A-4147-A177-3AD203B41FA5}">
                      <a16:colId xmlns:a16="http://schemas.microsoft.com/office/drawing/2014/main" val="211908684"/>
                    </a:ext>
                  </a:extLst>
                </a:gridCol>
              </a:tblGrid>
              <a:tr h="299342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ausgrenzung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migrantinnen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ist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inakzeptabel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rassistisch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maskenpflicht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sinnvoll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diskriminierung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frauen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532702"/>
                  </a:ext>
                </a:extLst>
              </a:tr>
              <a:tr h="299342">
                <a:tc>
                  <a:txBody>
                    <a:bodyPr/>
                    <a:lstStyle/>
                    <a:p>
                      <a:r>
                        <a:rPr lang="en-US" sz="1200" dirty="0"/>
                        <a:t>Doc1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.</a:t>
                      </a:r>
                      <a:r>
                        <a:rPr lang="en-US" sz="1200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.</a:t>
                      </a:r>
                      <a:r>
                        <a:rPr lang="en-US" sz="12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.</a:t>
                      </a:r>
                      <a:r>
                        <a:rPr lang="en-US" sz="1200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.</a:t>
                      </a:r>
                      <a:r>
                        <a:rPr lang="en-US" sz="12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.</a:t>
                      </a:r>
                      <a:r>
                        <a:rPr lang="en-US" sz="1200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.</a:t>
                      </a:r>
                      <a:r>
                        <a:rPr lang="en-US" sz="1200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164969"/>
                  </a:ext>
                </a:extLst>
              </a:tr>
              <a:tr h="299342">
                <a:tc>
                  <a:txBody>
                    <a:bodyPr/>
                    <a:lstStyle/>
                    <a:p>
                      <a:r>
                        <a:rPr lang="en-US" sz="1200" dirty="0"/>
                        <a:t>Doc2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.</a:t>
                      </a:r>
                      <a:r>
                        <a:rPr lang="en-US" sz="1200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.</a:t>
                      </a:r>
                      <a:r>
                        <a:rPr lang="en-US" sz="1200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330047"/>
                  </a:ext>
                </a:extLst>
              </a:tr>
              <a:tr h="299342">
                <a:tc>
                  <a:txBody>
                    <a:bodyPr/>
                    <a:lstStyle/>
                    <a:p>
                      <a:r>
                        <a:rPr lang="en-US" sz="1200" dirty="0"/>
                        <a:t>Doc3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.</a:t>
                      </a:r>
                      <a:r>
                        <a:rPr lang="en-US" sz="12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.</a:t>
                      </a:r>
                      <a:r>
                        <a:rPr lang="en-US" sz="12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.</a:t>
                      </a:r>
                      <a:r>
                        <a:rPr lang="en-US" sz="1200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.</a:t>
                      </a:r>
                      <a:r>
                        <a:rPr lang="en-US" sz="1200" dirty="0"/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34847"/>
                  </a:ext>
                </a:extLst>
              </a:tr>
            </a:tbl>
          </a:graphicData>
        </a:graphic>
      </p:graphicFrame>
      <p:sp>
        <p:nvSpPr>
          <p:cNvPr id="15" name="Textfeld 15">
            <a:extLst>
              <a:ext uri="{FF2B5EF4-FFF2-40B4-BE49-F238E27FC236}">
                <a16:creationId xmlns:a16="http://schemas.microsoft.com/office/drawing/2014/main" id="{A2CD27F4-D6C3-4848-93E7-8B1B5BBB7128}"/>
              </a:ext>
            </a:extLst>
          </p:cNvPr>
          <p:cNvSpPr txBox="1"/>
          <p:nvPr/>
        </p:nvSpPr>
        <p:spPr>
          <a:xfrm>
            <a:off x="1066800" y="4231942"/>
            <a:ext cx="4648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Vector-space representations</a:t>
            </a:r>
          </a:p>
        </p:txBody>
      </p:sp>
      <p:pic>
        <p:nvPicPr>
          <p:cNvPr id="17" name="Graphic 16" descr="Back with solid fill">
            <a:extLst>
              <a:ext uri="{FF2B5EF4-FFF2-40B4-BE49-F238E27FC236}">
                <a16:creationId xmlns:a16="http://schemas.microsoft.com/office/drawing/2014/main" id="{BA5EE7A1-E286-450F-887A-A0CC2F13DD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 flipH="1" flipV="1">
            <a:off x="1280005" y="3243891"/>
            <a:ext cx="757629" cy="94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150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8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Word Embeddings  </a:t>
            </a:r>
            <a:r>
              <a:rPr lang="en-US" b="1"/>
              <a:t>Idea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/>
              <a:t>Word embeddings </a:t>
            </a:r>
            <a:r>
              <a:rPr lang="de-DE" i="1"/>
              <a:t>aka </a:t>
            </a:r>
            <a:r>
              <a:rPr lang="de-DE"/>
              <a:t>word vectors </a:t>
            </a:r>
            <a:r>
              <a:rPr lang="de-DE" i="1"/>
              <a:t>aka</a:t>
            </a:r>
            <a:r>
              <a:rPr lang="de-DE"/>
              <a:t> word representations</a:t>
            </a:r>
          </a:p>
          <a:p>
            <a:r>
              <a:rPr lang="de-DE" b="1"/>
              <a:t>Idea: </a:t>
            </a:r>
            <a:r>
              <a:rPr lang="en-GB"/>
              <a:t>model semantic importance of words in numeric form</a:t>
            </a:r>
            <a:br>
              <a:rPr lang="en-GB"/>
            </a:br>
            <a:br>
              <a:rPr lang="en-GB"/>
            </a:br>
            <a:br>
              <a:rPr lang="en-GB"/>
            </a:br>
            <a:r>
              <a:rPr lang="en-GB"/>
              <a:t> </a:t>
            </a:r>
          </a:p>
          <a:p>
            <a:r>
              <a:rPr lang="en-GB"/>
              <a:t>Unsupervised learning task</a:t>
            </a:r>
            <a:endParaRPr lang="de-DE"/>
          </a:p>
          <a:p>
            <a:r>
              <a:rPr lang="de-DE"/>
              <a:t>Also achieved by BOW/TF-IDF, but: </a:t>
            </a:r>
            <a:r>
              <a:rPr lang="de-DE" b="1"/>
              <a:t>high dimensionality</a:t>
            </a:r>
          </a:p>
          <a:p>
            <a:r>
              <a:rPr lang="de-DE" b="1"/>
              <a:t>Goal: </a:t>
            </a:r>
            <a:r>
              <a:rPr lang="de-DE"/>
              <a:t>dense representation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1308FF-1418-4DFC-B73B-AC2DFEB1D7CD}"/>
              </a:ext>
            </a:extLst>
          </p:cNvPr>
          <p:cNvSpPr txBox="1"/>
          <p:nvPr/>
        </p:nvSpPr>
        <p:spPr>
          <a:xfrm>
            <a:off x="2834640" y="3319537"/>
            <a:ext cx="85191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/>
              <a:t>we wish to embed words into the continuous space of real numbers</a:t>
            </a:r>
          </a:p>
        </p:txBody>
      </p:sp>
      <p:pic>
        <p:nvPicPr>
          <p:cNvPr id="6" name="Graphic 5" descr="Back with solid fill">
            <a:extLst>
              <a:ext uri="{FF2B5EF4-FFF2-40B4-BE49-F238E27FC236}">
                <a16:creationId xmlns:a16="http://schemas.microsoft.com/office/drawing/2014/main" id="{DF7E8ADD-34C2-4EB5-869A-9750931B60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 flipV="1">
            <a:off x="1691259" y="3077222"/>
            <a:ext cx="757629" cy="94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050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9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Word Embeddings  </a:t>
            </a:r>
            <a:r>
              <a:rPr lang="en-US" b="1"/>
              <a:t>Idea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en-GB" b="1"/>
              <a:t>Dimensionality reduction</a:t>
            </a:r>
          </a:p>
          <a:p>
            <a:r>
              <a:rPr lang="en-US" b="1"/>
              <a:t>Embeddings</a:t>
            </a:r>
            <a:r>
              <a:rPr lang="en-US"/>
              <a:t> / factor loadings</a:t>
            </a:r>
          </a:p>
          <a:p>
            <a:pPr lvl="1"/>
            <a:r>
              <a:rPr lang="en-US"/>
              <a:t>Characterize words by their surrounding context</a:t>
            </a:r>
          </a:p>
          <a:p>
            <a:pPr lvl="1"/>
            <a:r>
              <a:rPr lang="en-US"/>
              <a:t>Latent dimensions by which words can be represented</a:t>
            </a:r>
          </a:p>
          <a:p>
            <a:pPr lvl="1"/>
            <a:r>
              <a:rPr lang="en-US"/>
              <a:t>Similar </a:t>
            </a:r>
            <a:r>
              <a:rPr lang="en-US" dirty="0"/>
              <a:t>meaning = similar representation in the </a:t>
            </a:r>
            <a:r>
              <a:rPr lang="en-US"/>
              <a:t>vector space</a:t>
            </a:r>
          </a:p>
        </p:txBody>
      </p:sp>
      <p:graphicFrame>
        <p:nvGraphicFramePr>
          <p:cNvPr id="5" name="Tabelle 14">
            <a:extLst>
              <a:ext uri="{FF2B5EF4-FFF2-40B4-BE49-F238E27FC236}">
                <a16:creationId xmlns:a16="http://schemas.microsoft.com/office/drawing/2014/main" id="{99E0E39E-6231-4B5C-A6B3-A63FBE9835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315269"/>
              </p:ext>
            </p:extLst>
          </p:nvPr>
        </p:nvGraphicFramePr>
        <p:xfrm>
          <a:off x="1590099" y="4845628"/>
          <a:ext cx="8102541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0847">
                  <a:extLst>
                    <a:ext uri="{9D8B030D-6E8A-4147-A177-3AD203B41FA5}">
                      <a16:colId xmlns:a16="http://schemas.microsoft.com/office/drawing/2014/main" val="3312905602"/>
                    </a:ext>
                  </a:extLst>
                </a:gridCol>
                <a:gridCol w="2700847">
                  <a:extLst>
                    <a:ext uri="{9D8B030D-6E8A-4147-A177-3AD203B41FA5}">
                      <a16:colId xmlns:a16="http://schemas.microsoft.com/office/drawing/2014/main" val="832585182"/>
                    </a:ext>
                  </a:extLst>
                </a:gridCol>
                <a:gridCol w="2700847">
                  <a:extLst>
                    <a:ext uri="{9D8B030D-6E8A-4147-A177-3AD203B41FA5}">
                      <a16:colId xmlns:a16="http://schemas.microsoft.com/office/drawing/2014/main" val="1578200694"/>
                    </a:ext>
                  </a:extLst>
                </a:gridCol>
              </a:tblGrid>
              <a:tr h="190104">
                <a:tc>
                  <a:txBody>
                    <a:bodyPr/>
                    <a:lstStyle/>
                    <a:p>
                      <a:r>
                        <a:rPr lang="de-DE" sz="1600"/>
                        <a:t>word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embedding 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embedding 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532702"/>
                  </a:ext>
                </a:extLst>
              </a:tr>
              <a:tr h="190104">
                <a:tc>
                  <a:txBody>
                    <a:bodyPr/>
                    <a:lstStyle/>
                    <a:p>
                      <a:r>
                        <a:rPr lang="de-DE" sz="1600" b="1"/>
                        <a:t>king 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0.87</a:t>
                      </a:r>
                      <a:endParaRPr lang="en-US" sz="16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0</a:t>
                      </a:r>
                      <a:r>
                        <a:rPr lang="en-US" sz="1600"/>
                        <a:t>.73</a:t>
                      </a:r>
                      <a:endParaRPr lang="en-US" sz="16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164969"/>
                  </a:ext>
                </a:extLst>
              </a:tr>
              <a:tr h="190104">
                <a:tc>
                  <a:txBody>
                    <a:bodyPr/>
                    <a:lstStyle/>
                    <a:p>
                      <a:r>
                        <a:rPr lang="en-US" sz="1600" b="1"/>
                        <a:t>queen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-0.12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0.75</a:t>
                      </a:r>
                      <a:endParaRPr lang="en-US" sz="16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330047"/>
                  </a:ext>
                </a:extLst>
              </a:tr>
              <a:tr h="190104">
                <a:tc>
                  <a:txBody>
                    <a:bodyPr/>
                    <a:lstStyle/>
                    <a:p>
                      <a:r>
                        <a:rPr lang="en-US" sz="1600" b="1"/>
                        <a:t>woman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0.03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-</a:t>
                      </a:r>
                      <a:r>
                        <a:rPr lang="en-US" sz="1600"/>
                        <a:t>0.08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3484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0C8DDDF-5F84-4BAD-8A4B-B32B3D824B45}"/>
              </a:ext>
            </a:extLst>
          </p:cNvPr>
          <p:cNvSpPr txBox="1"/>
          <p:nvPr/>
        </p:nvSpPr>
        <p:spPr>
          <a:xfrm>
            <a:off x="4516657" y="4468746"/>
            <a:ext cx="22494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/>
              <a:t>masculinity?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439C56-2F86-473A-AFD6-F2E5F593BF48}"/>
              </a:ext>
            </a:extLst>
          </p:cNvPr>
          <p:cNvSpPr txBox="1"/>
          <p:nvPr/>
        </p:nvSpPr>
        <p:spPr>
          <a:xfrm>
            <a:off x="7275097" y="4466076"/>
            <a:ext cx="22494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/>
              <a:t>royalty?</a:t>
            </a:r>
          </a:p>
        </p:txBody>
      </p:sp>
      <p:pic>
        <p:nvPicPr>
          <p:cNvPr id="3" name="Graphic 2" descr="Lightbulb with solid fill">
            <a:extLst>
              <a:ext uri="{FF2B5EF4-FFF2-40B4-BE49-F238E27FC236}">
                <a16:creationId xmlns:a16="http://schemas.microsoft.com/office/drawing/2014/main" id="{345A5C82-2453-4DB0-8BB1-2479733051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63673" y="4449125"/>
            <a:ext cx="338555" cy="338555"/>
          </a:xfrm>
          <a:prstGeom prst="rect">
            <a:avLst/>
          </a:prstGeom>
        </p:spPr>
      </p:pic>
      <p:pic>
        <p:nvPicPr>
          <p:cNvPr id="11" name="Graphic 10" descr="Lightbulb with solid fill">
            <a:extLst>
              <a:ext uri="{FF2B5EF4-FFF2-40B4-BE49-F238E27FC236}">
                <a16:creationId xmlns:a16="http://schemas.microsoft.com/office/drawing/2014/main" id="{2FE8A40D-CD7F-4D4F-A200-B5637E8C1B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9065" y="4449125"/>
            <a:ext cx="338555" cy="33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910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1712</Words>
  <Application>Microsoft Office PowerPoint</Application>
  <PresentationFormat>Widescreen</PresentationFormat>
  <Paragraphs>417</Paragraphs>
  <Slides>36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Consolas</vt:lpstr>
      <vt:lpstr>Office</vt:lpstr>
      <vt:lpstr>Part II-3: Sentiment Analysis</vt:lpstr>
      <vt:lpstr>Outline</vt:lpstr>
      <vt:lpstr>Part II-3: Sentiment Analysis</vt:lpstr>
      <vt:lpstr>Word Embeddings  Setting</vt:lpstr>
      <vt:lpstr>Word Embeddings  Vocabulary-Based</vt:lpstr>
      <vt:lpstr>Word Embeddings  Example BOW </vt:lpstr>
      <vt:lpstr>Word Embeddings  Example TF-IDF </vt:lpstr>
      <vt:lpstr>Word Embeddings  Idea</vt:lpstr>
      <vt:lpstr>Word Embeddings  Idea</vt:lpstr>
      <vt:lpstr>Word Embeddings  Example</vt:lpstr>
      <vt:lpstr>Word Embeddings  Approaches</vt:lpstr>
      <vt:lpstr>Word Embeddings  GloVe</vt:lpstr>
      <vt:lpstr>Word Embeddings  GloVe</vt:lpstr>
      <vt:lpstr>Word Embeddings  Embeddings vs BOW</vt:lpstr>
      <vt:lpstr>Word Embeddings  Example</vt:lpstr>
      <vt:lpstr>Part II-3: Sentiment Analysis</vt:lpstr>
      <vt:lpstr>Feature Collection  Recall: Task Structure</vt:lpstr>
      <vt:lpstr>Feature Collection  Recall: Task Structure</vt:lpstr>
      <vt:lpstr>Part II-3: Sentiment Analysis</vt:lpstr>
      <vt:lpstr>ML Background  Overview</vt:lpstr>
      <vt:lpstr>ML Background  mlr3 Package</vt:lpstr>
      <vt:lpstr>ML Background  Components</vt:lpstr>
      <vt:lpstr>Training &amp; Prediction  Classification Tasks</vt:lpstr>
      <vt:lpstr>Training &amp; Prediction  Learners</vt:lpstr>
      <vt:lpstr>Performance Evaluation  Idea</vt:lpstr>
      <vt:lpstr>Performance Evaluation  Idea</vt:lpstr>
      <vt:lpstr>Performance Evaluation  Metrics</vt:lpstr>
      <vt:lpstr>Performance Evaluation  Metrics</vt:lpstr>
      <vt:lpstr>Training &amp; Prediction  Example</vt:lpstr>
      <vt:lpstr>ML Pipeline  Exercise</vt:lpstr>
      <vt:lpstr>Visualization  Plotting Results</vt:lpstr>
      <vt:lpstr>Part II-3: Sentiment Analysis</vt:lpstr>
      <vt:lpstr>AutoML Pipeline  Motivation</vt:lpstr>
      <vt:lpstr>AutoML Pipeline  Graph Learners</vt:lpstr>
      <vt:lpstr>Part II-3: Sentiment Analysis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NALMPI</dc:creator>
  <cp:lastModifiedBy>Lisa Wimmer</cp:lastModifiedBy>
  <cp:revision>727</cp:revision>
  <dcterms:created xsi:type="dcterms:W3CDTF">2021-03-26T15:02:43Z</dcterms:created>
  <dcterms:modified xsi:type="dcterms:W3CDTF">2021-05-05T05:46:16Z</dcterms:modified>
</cp:coreProperties>
</file>