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3" r:id="rId2"/>
    <p:sldId id="275" r:id="rId3"/>
    <p:sldId id="271" r:id="rId4"/>
    <p:sldId id="348" r:id="rId5"/>
    <p:sldId id="349" r:id="rId6"/>
    <p:sldId id="351" r:id="rId7"/>
    <p:sldId id="352" r:id="rId8"/>
    <p:sldId id="353" r:id="rId9"/>
    <p:sldId id="356" r:id="rId10"/>
    <p:sldId id="354" r:id="rId11"/>
    <p:sldId id="355" r:id="rId12"/>
    <p:sldId id="357" r:id="rId13"/>
    <p:sldId id="358" r:id="rId14"/>
    <p:sldId id="359" r:id="rId15"/>
    <p:sldId id="343" r:id="rId16"/>
    <p:sldId id="347" r:id="rId17"/>
    <p:sldId id="328" r:id="rId18"/>
    <p:sldId id="345" r:id="rId19"/>
    <p:sldId id="344" r:id="rId20"/>
    <p:sldId id="346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1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Goal: Represent words for text analysis with the help of numerical vectors </a:t>
            </a:r>
          </a:p>
          <a:p>
            <a:r>
              <a:rPr lang="en-US"/>
              <a:t>Hundreds of dimensions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After Dealing with Special Character ,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(tf-idf)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Absolute Haufigkeitstabelle für jedes Wort, das in einem Dokument vorkommt. Jede Zeile stellt gleichzeitig die jeweilige Dokumentreprasentation im BoW-Modell dar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 embedding mapping from word space to n dimensional vector space,</a:t>
            </a:r>
            <a:r>
              <a:rPr lang="en-US" baseline="0"/>
              <a:t> </a:t>
            </a:r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AD4D4-0ED2-43E7-B258-8F3069EB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84248"/>
            <a:ext cx="6970776" cy="4317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DC3A70-F33A-4B6D-9BBE-78379EFFDB81}"/>
              </a:ext>
            </a:extLst>
          </p:cNvPr>
          <p:cNvSpPr txBox="1"/>
          <p:nvPr/>
        </p:nvSpPr>
        <p:spPr>
          <a:xfrm>
            <a:off x="8404098" y="5681816"/>
            <a:ext cx="2949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/>
              <a:t>https://www.shanelynn.ie/get-busy-with-word-embeddings-introduction/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E632D-A34B-4E65-8BD3-10440812B390}"/>
              </a:ext>
            </a:extLst>
          </p:cNvPr>
          <p:cNvSpPr txBox="1"/>
          <p:nvPr/>
        </p:nvSpPr>
        <p:spPr>
          <a:xfrm>
            <a:off x="8595550" y="3608020"/>
            <a:ext cx="2566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strongly depending on training corpus</a:t>
            </a: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31FF3E61-F5F3-4EEC-A9ED-2B0ABB5B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8610600" y="251041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Approaches</a:t>
            </a:r>
            <a:r>
              <a:rPr lang="de-DE"/>
              <a:t>: various possibilities, often adopted from general dimensionality reduction</a:t>
            </a:r>
          </a:p>
          <a:p>
            <a:pPr lvl="1"/>
            <a:r>
              <a:rPr lang="de-DE"/>
              <a:t>Unifying idea: data observed in (extremely) high-dimensional space but truly much lower-dimensional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   </a:t>
            </a:r>
            <a:r>
              <a:rPr lang="de-DE">
                <a:sym typeface="Symbol" panose="05050102010706020507" pitchFamily="18" charset="2"/>
              </a:rPr>
              <a:t>retrieve principal dimensions</a:t>
            </a:r>
          </a:p>
          <a:p>
            <a:pPr lvl="1"/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GloVe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Word2vec</a:t>
            </a:r>
          </a:p>
          <a:p>
            <a:pPr lvl="1"/>
            <a:r>
              <a:rPr lang="de-DE">
                <a:sym typeface="Symbol" panose="05050102010706020507" pitchFamily="18" charset="2"/>
              </a:rPr>
              <a:t>fastText</a:t>
            </a:r>
          </a:p>
          <a:p>
            <a:pPr lvl="1"/>
            <a:r>
              <a:rPr lang="en-US"/>
              <a:t>t-distributed stochastic neighbor embedding (t-SNE)</a:t>
            </a:r>
          </a:p>
          <a:p>
            <a:pPr lvl="1"/>
            <a:r>
              <a:rPr lang="en-US"/>
              <a:t>...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GloVe</a:t>
            </a:r>
            <a:r>
              <a:rPr lang="de-DE"/>
              <a:t>: </a:t>
            </a:r>
            <a:r>
              <a:rPr lang="de-DE" b="1"/>
              <a:t>Glo</a:t>
            </a:r>
            <a:r>
              <a:rPr lang="de-DE"/>
              <a:t>bal </a:t>
            </a:r>
            <a:r>
              <a:rPr lang="de-DE" b="1"/>
              <a:t>Ve</a:t>
            </a:r>
            <a:r>
              <a:rPr lang="de-DE"/>
              <a:t>ctors</a:t>
            </a:r>
          </a:p>
          <a:p>
            <a:r>
              <a:rPr lang="de-DE"/>
              <a:t>Developed by Stanford University (2014)</a:t>
            </a:r>
          </a:p>
          <a:p>
            <a:r>
              <a:rPr lang="de-DE"/>
              <a:t>Based on word co-occurrence matrix</a:t>
            </a:r>
          </a:p>
          <a:p>
            <a:pPr lvl="1"/>
            <a:r>
              <a:rPr lang="de-DE"/>
              <a:t>Studying neighborhood relations between words</a:t>
            </a:r>
          </a:p>
          <a:p>
            <a:pPr lvl="1"/>
            <a:r>
              <a:rPr lang="de-DE"/>
              <a:t>Defined via window size (symmetric/asymmetric)</a:t>
            </a:r>
            <a:endParaRPr lang="en-US"/>
          </a:p>
          <a:p>
            <a:pPr lvl="1"/>
            <a:r>
              <a:rPr lang="en-US"/>
              <a:t>Underlying assumption: close-lying words are more strongly linked</a:t>
            </a:r>
          </a:p>
          <a:p>
            <a:pPr lvl="1"/>
            <a:r>
              <a:rPr lang="en-US"/>
              <a:t>Entry in </a:t>
            </a:r>
            <a:r>
              <a:rPr lang="en-US" i="1"/>
              <a:t>i</a:t>
            </a:r>
            <a:r>
              <a:rPr lang="en-US"/>
              <a:t>-th row &amp; </a:t>
            </a:r>
            <a:r>
              <a:rPr lang="en-US" i="1"/>
              <a:t>j</a:t>
            </a:r>
            <a:r>
              <a:rPr lang="en-US"/>
              <a:t>-th column: how likely is word </a:t>
            </a:r>
            <a:r>
              <a:rPr lang="en-US" i="1"/>
              <a:t>i</a:t>
            </a:r>
            <a:r>
              <a:rPr lang="en-US"/>
              <a:t> to appear in the context of word </a:t>
            </a:r>
            <a:r>
              <a:rPr lang="en-US" i="1"/>
              <a:t>j</a:t>
            </a:r>
            <a:r>
              <a:rPr lang="en-US"/>
              <a:t>?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9B4-7E7E-4686-9550-25B44F7E850D}"/>
              </a:ext>
            </a:extLst>
          </p:cNvPr>
          <p:cNvSpPr txBox="1"/>
          <p:nvPr/>
        </p:nvSpPr>
        <p:spPr>
          <a:xfrm>
            <a:off x="3145536" y="5738435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The  quick brown </a:t>
            </a:r>
            <a:r>
              <a:rPr lang="en-US" sz="2400" b="1" i="1">
                <a:solidFill>
                  <a:srgbClr val="66CCFF"/>
                </a:solidFill>
              </a:rPr>
              <a:t>fox</a:t>
            </a:r>
            <a:r>
              <a:rPr lang="en-US" sz="2400" i="1"/>
              <a:t> jumps over  the lazy dog.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A0FED472-3F1F-4672-9AA4-6424E715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042821" y="5410054"/>
            <a:ext cx="757629" cy="946296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FCAD2CAB-B1CB-4C23-B55C-D675A4576E4B}"/>
              </a:ext>
            </a:extLst>
          </p:cNvPr>
          <p:cNvSpPr/>
          <p:nvPr/>
        </p:nvSpPr>
        <p:spPr>
          <a:xfrm>
            <a:off x="3721608" y="5758161"/>
            <a:ext cx="3593592" cy="461665"/>
          </a:xfrm>
          <a:prstGeom prst="parallelogram">
            <a:avLst>
              <a:gd name="adj" fmla="val 17077"/>
            </a:avLst>
          </a:prstGeom>
          <a:noFill/>
          <a:ln w="28575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GloVe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Computation</a:t>
            </a:r>
            <a:endParaRPr lang="de-DE"/>
          </a:p>
          <a:p>
            <a:pPr lvl="1"/>
            <a:r>
              <a:rPr lang="de-DE"/>
              <a:t>R: package </a:t>
            </a:r>
            <a:r>
              <a:rPr lang="de-DE">
                <a:latin typeface="Consolas" panose="020B0609020204030204" pitchFamily="49" charset="0"/>
              </a:rPr>
              <a:t>text2vec</a:t>
            </a:r>
          </a:p>
          <a:p>
            <a:pPr lvl="1"/>
            <a:r>
              <a:rPr lang="de-DE"/>
              <a:t>Most important hyperparameters: number of embedding dimensions &amp; skip-gram window size</a:t>
            </a:r>
          </a:p>
          <a:p>
            <a:r>
              <a:rPr lang="de-DE"/>
              <a:t>Alternatively: pre-trained embeddings</a:t>
            </a:r>
          </a:p>
          <a:p>
            <a:r>
              <a:rPr lang="de-DE"/>
              <a:t>Here: </a:t>
            </a:r>
            <a:r>
              <a:rPr lang="de-DE" b="1"/>
              <a:t>topic-specific</a:t>
            </a:r>
            <a:r>
              <a:rPr lang="de-DE"/>
              <a:t> embeddings</a:t>
            </a:r>
          </a:p>
          <a:p>
            <a:pPr lvl="1"/>
            <a:r>
              <a:rPr lang="de-DE"/>
              <a:t>Subset corpus by topic labels</a:t>
            </a:r>
          </a:p>
          <a:p>
            <a:pPr lvl="1"/>
            <a:r>
              <a:rPr lang="de-DE"/>
              <a:t>Compute embeddings for subsets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2FB7F-C51C-445D-96DA-BD0AEE805B96}"/>
              </a:ext>
            </a:extLst>
          </p:cNvPr>
          <p:cNvSpPr txBox="1"/>
          <p:nvPr/>
        </p:nvSpPr>
        <p:spPr>
          <a:xfrm>
            <a:off x="3255264" y="564178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words have different meanings in different contexts</a:t>
            </a:r>
            <a:endParaRPr lang="en-US" sz="2400" i="1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E4E75B13-5E5B-451D-9240-4640C20E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148459" y="5410054"/>
            <a:ext cx="757629" cy="94629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CA9F19B-AEAB-477B-8A75-91A2B4611553}"/>
              </a:ext>
            </a:extLst>
          </p:cNvPr>
          <p:cNvGrpSpPr/>
          <p:nvPr/>
        </p:nvGrpSpPr>
        <p:grpSpPr>
          <a:xfrm>
            <a:off x="6524555" y="4251960"/>
            <a:ext cx="1467302" cy="1019469"/>
            <a:chOff x="7744962" y="3383312"/>
            <a:chExt cx="1723325" cy="11291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7038D4-944A-4123-A7CC-1220F81685F9}"/>
                </a:ext>
              </a:extLst>
            </p:cNvPr>
            <p:cNvGrpSpPr/>
            <p:nvPr/>
          </p:nvGrpSpPr>
          <p:grpSpPr>
            <a:xfrm>
              <a:off x="7744962" y="3383312"/>
              <a:ext cx="1723325" cy="1129165"/>
              <a:chOff x="7744962" y="3383312"/>
              <a:chExt cx="2073600" cy="132980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009B534-A855-4078-824B-641E9A2236AB}"/>
                  </a:ext>
                </a:extLst>
              </p:cNvPr>
              <p:cNvSpPr/>
              <p:nvPr/>
            </p:nvSpPr>
            <p:spPr>
              <a:xfrm>
                <a:off x="7744964" y="3383312"/>
                <a:ext cx="2073598" cy="132950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4D25D8-FE5E-4A9B-BF75-438112780203}"/>
                  </a:ext>
                </a:extLst>
              </p:cNvPr>
              <p:cNvSpPr/>
              <p:nvPr/>
            </p:nvSpPr>
            <p:spPr>
              <a:xfrm>
                <a:off x="7744962" y="3386488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6408BA-ED28-4E5E-901A-97AC9B5F095E}"/>
                  </a:ext>
                </a:extLst>
              </p:cNvPr>
              <p:cNvSpPr/>
              <p:nvPr/>
            </p:nvSpPr>
            <p:spPr>
              <a:xfrm>
                <a:off x="8436162" y="3833835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E626A9-0882-4B4A-8E3D-3D65A76F4C9B}"/>
                  </a:ext>
                </a:extLst>
              </p:cNvPr>
              <p:cNvSpPr/>
              <p:nvPr/>
            </p:nvSpPr>
            <p:spPr>
              <a:xfrm>
                <a:off x="9127362" y="4270313"/>
                <a:ext cx="691200" cy="442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11F432-09E3-4DD6-A6E5-0A615D9B9A82}"/>
                </a:ext>
              </a:extLst>
            </p:cNvPr>
            <p:cNvCxnSpPr>
              <a:cxnSpLocks/>
            </p:cNvCxnSpPr>
            <p:nvPr/>
          </p:nvCxnSpPr>
          <p:spPr>
            <a:xfrm>
              <a:off x="7888029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9D3749-D547-40C8-8C6F-2C38CCAD23E3}"/>
                </a:ext>
              </a:extLst>
            </p:cNvPr>
            <p:cNvCxnSpPr>
              <a:cxnSpLocks/>
            </p:cNvCxnSpPr>
            <p:nvPr/>
          </p:nvCxnSpPr>
          <p:spPr>
            <a:xfrm>
              <a:off x="803109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4E9DC-52E1-45C3-8098-1D2D2EE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8317230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59123E-0144-4024-ADB0-E744C6C9743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38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79D89A-1029-4F3B-AD0E-001BA69DAD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5538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E7C5F7-61D3-4CC5-BE81-AE1BFE6A9C95}"/>
                </a:ext>
              </a:extLst>
            </p:cNvPr>
            <p:cNvCxnSpPr>
              <a:cxnSpLocks/>
            </p:cNvCxnSpPr>
            <p:nvPr/>
          </p:nvCxnSpPr>
          <p:spPr>
            <a:xfrm>
              <a:off x="8749692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A97AED-9EA1-4F0A-BEC8-319A92F1B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845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8AB9B1-48F0-4D50-B771-70AAA36F2AA7}"/>
                </a:ext>
              </a:extLst>
            </p:cNvPr>
            <p:cNvCxnSpPr>
              <a:cxnSpLocks/>
            </p:cNvCxnSpPr>
            <p:nvPr/>
          </p:nvCxnSpPr>
          <p:spPr>
            <a:xfrm>
              <a:off x="9041511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E1478D-9AED-4AE7-9291-9E75C2E7AC3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66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33DC50-1494-47AA-A87B-C48F1D77F3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163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F163B9-A275-4DD3-B848-7F3BD814999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134" y="3398379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7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Embeddings vs BOW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Both result </a:t>
            </a:r>
            <a:r>
              <a:rPr lang="en-US"/>
              <a:t>in vector representations for each word in a corpus.</a:t>
            </a:r>
          </a:p>
          <a:p>
            <a:pPr lvl="1"/>
            <a:r>
              <a:rPr lang="en-US" b="1"/>
              <a:t>BOW</a:t>
            </a:r>
          </a:p>
          <a:p>
            <a:pPr lvl="2"/>
            <a:r>
              <a:rPr lang="en-US"/>
              <a:t> 	Easy to understand and implement</a:t>
            </a:r>
          </a:p>
          <a:p>
            <a:pPr lvl="2"/>
            <a:r>
              <a:rPr lang="de-DE"/>
              <a:t>       	Feasible for any corpus</a:t>
            </a:r>
          </a:p>
          <a:p>
            <a:pPr lvl="2"/>
            <a:r>
              <a:rPr lang="de-DE"/>
              <a:t>       	No accounting for order, semantics</a:t>
            </a:r>
          </a:p>
          <a:p>
            <a:pPr lvl="2"/>
            <a:r>
              <a:rPr lang="de-DE"/>
              <a:t>       	High-dimensional representations</a:t>
            </a:r>
          </a:p>
          <a:p>
            <a:pPr lvl="1"/>
            <a:r>
              <a:rPr lang="de-DE" b="1"/>
              <a:t>Embeddings</a:t>
            </a:r>
          </a:p>
          <a:p>
            <a:pPr lvl="2"/>
            <a:r>
              <a:rPr lang="de-DE"/>
              <a:t>       	Capturing semantics and heeding word order</a:t>
            </a:r>
          </a:p>
          <a:p>
            <a:pPr lvl="2"/>
            <a:r>
              <a:rPr lang="de-DE"/>
              <a:t>       	Low-dimensional representations</a:t>
            </a:r>
          </a:p>
          <a:p>
            <a:pPr lvl="2"/>
            <a:r>
              <a:rPr lang="de-DE"/>
              <a:t>       	Large and „high-quality“ corpus required for meaningful embeddings</a:t>
            </a:r>
          </a:p>
          <a:p>
            <a:pPr lvl="2"/>
            <a:r>
              <a:rPr lang="de-DE"/>
              <a:t>       	Pre-trained models often computationally demanding and not applicable    </a:t>
            </a:r>
            <a:br>
              <a:rPr lang="de-DE"/>
            </a:br>
            <a:r>
              <a:rPr lang="de-DE"/>
              <a:t>       	to tasks with different domain (</a:t>
            </a:r>
            <a:r>
              <a:rPr lang="en-US"/>
              <a:t>null vector for unknown words)</a:t>
            </a:r>
            <a:endParaRPr lang="de-DE"/>
          </a:p>
          <a:p>
            <a:pPr lvl="1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E4E0D-C4CE-4090-A83A-CB4BEB3F0332}"/>
              </a:ext>
            </a:extLst>
          </p:cNvPr>
          <p:cNvSpPr txBox="1"/>
          <p:nvPr/>
        </p:nvSpPr>
        <p:spPr>
          <a:xfrm>
            <a:off x="8610600" y="3758039"/>
            <a:ext cx="274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/>
              <a:t>both suffer from the cold-start problem</a:t>
            </a:r>
          </a:p>
        </p:txBody>
      </p:sp>
      <p:pic>
        <p:nvPicPr>
          <p:cNvPr id="3" name="Graphic 2" descr="Lightning bolt with solid fill">
            <a:extLst>
              <a:ext uri="{FF2B5EF4-FFF2-40B4-BE49-F238E27FC236}">
                <a16:creationId xmlns:a16="http://schemas.microsoft.com/office/drawing/2014/main" id="{C8450D8E-5339-4AB8-92D8-B1C50FF58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3360" y="3716337"/>
            <a:ext cx="914400" cy="914400"/>
          </a:xfrm>
          <a:prstGeom prst="rect">
            <a:avLst/>
          </a:prstGeom>
        </p:spPr>
      </p:pic>
      <p:pic>
        <p:nvPicPr>
          <p:cNvPr id="8" name="Graphic 7" descr="Badge Follow with solid fill">
            <a:extLst>
              <a:ext uri="{FF2B5EF4-FFF2-40B4-BE49-F238E27FC236}">
                <a16:creationId xmlns:a16="http://schemas.microsoft.com/office/drawing/2014/main" id="{C9DBFFF4-1628-4654-8CEF-D567E7C3C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0310" y="2820759"/>
            <a:ext cx="360000" cy="360000"/>
          </a:xfrm>
          <a:prstGeom prst="rect">
            <a:avLst/>
          </a:prstGeom>
        </p:spPr>
      </p:pic>
      <p:pic>
        <p:nvPicPr>
          <p:cNvPr id="12" name="Graphic 11" descr="Forbidden with solid fill">
            <a:extLst>
              <a:ext uri="{FF2B5EF4-FFF2-40B4-BE49-F238E27FC236}">
                <a16:creationId xmlns:a16="http://schemas.microsoft.com/office/drawing/2014/main" id="{5D930E14-899A-44F9-B223-B98AAAADA5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310" y="3488707"/>
            <a:ext cx="360000" cy="360000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C2FD5166-81F6-4822-89EF-CB4CEEDA4D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3167746"/>
            <a:ext cx="360000" cy="360000"/>
          </a:xfrm>
          <a:prstGeom prst="rect">
            <a:avLst/>
          </a:prstGeom>
        </p:spPr>
      </p:pic>
      <p:pic>
        <p:nvPicPr>
          <p:cNvPr id="39" name="Graphic 38" descr="Forbidden with solid fill">
            <a:extLst>
              <a:ext uri="{FF2B5EF4-FFF2-40B4-BE49-F238E27FC236}">
                <a16:creationId xmlns:a16="http://schemas.microsoft.com/office/drawing/2014/main" id="{8064103C-9EE5-44FF-BB93-1E2746454D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310" y="3822681"/>
            <a:ext cx="360000" cy="360000"/>
          </a:xfrm>
          <a:prstGeom prst="rect">
            <a:avLst/>
          </a:prstGeom>
        </p:spPr>
      </p:pic>
      <p:pic>
        <p:nvPicPr>
          <p:cNvPr id="40" name="Graphic 39" descr="Badge Follow with solid fill">
            <a:extLst>
              <a:ext uri="{FF2B5EF4-FFF2-40B4-BE49-F238E27FC236}">
                <a16:creationId xmlns:a16="http://schemas.microsoft.com/office/drawing/2014/main" id="{6EA0442F-5687-42F1-9875-C54976E9AC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4574621"/>
            <a:ext cx="360000" cy="360000"/>
          </a:xfrm>
          <a:prstGeom prst="rect">
            <a:avLst/>
          </a:prstGeom>
        </p:spPr>
      </p:pic>
      <p:pic>
        <p:nvPicPr>
          <p:cNvPr id="41" name="Graphic 40" descr="Forbidden with solid fill">
            <a:extLst>
              <a:ext uri="{FF2B5EF4-FFF2-40B4-BE49-F238E27FC236}">
                <a16:creationId xmlns:a16="http://schemas.microsoft.com/office/drawing/2014/main" id="{B0D81DE2-7789-4C92-8056-017763A70F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8276" y="5242569"/>
            <a:ext cx="360000" cy="360000"/>
          </a:xfrm>
          <a:prstGeom prst="rect">
            <a:avLst/>
          </a:prstGeom>
        </p:spPr>
      </p:pic>
      <p:pic>
        <p:nvPicPr>
          <p:cNvPr id="42" name="Graphic 41" descr="Badge Follow with solid fill">
            <a:extLst>
              <a:ext uri="{FF2B5EF4-FFF2-40B4-BE49-F238E27FC236}">
                <a16:creationId xmlns:a16="http://schemas.microsoft.com/office/drawing/2014/main" id="{43320A35-5283-41C3-B9A6-4DBF53EE60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276" y="4908595"/>
            <a:ext cx="360000" cy="360000"/>
          </a:xfrm>
          <a:prstGeom prst="rect">
            <a:avLst/>
          </a:prstGeom>
        </p:spPr>
      </p:pic>
      <p:pic>
        <p:nvPicPr>
          <p:cNvPr id="43" name="Graphic 42" descr="Forbidden with solid fill">
            <a:extLst>
              <a:ext uri="{FF2B5EF4-FFF2-40B4-BE49-F238E27FC236}">
                <a16:creationId xmlns:a16="http://schemas.microsoft.com/office/drawing/2014/main" id="{083D364B-93F0-4060-B750-FBE1E71DAC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8276" y="55765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7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Collection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Task 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5DD79-D548-4341-A41F-E4BAC63991B5}"/>
              </a:ext>
            </a:extLst>
          </p:cNvPr>
          <p:cNvGrpSpPr/>
          <p:nvPr/>
        </p:nvGrpSpPr>
        <p:grpSpPr>
          <a:xfrm>
            <a:off x="1049498" y="1894097"/>
            <a:ext cx="8736002" cy="4449390"/>
            <a:chOff x="1049498" y="1894097"/>
            <a:chExt cx="8736002" cy="44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A43031-635F-460A-9C5C-27815E1F80C6}"/>
                </a:ext>
              </a:extLst>
            </p:cNvPr>
            <p:cNvSpPr/>
            <p:nvPr/>
          </p:nvSpPr>
          <p:spPr>
            <a:xfrm>
              <a:off x="1066800" y="1993392"/>
              <a:ext cx="2116836" cy="1129164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Raw data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E856B95-0AB6-4244-965E-51159036BA2B}"/>
                </a:ext>
              </a:extLst>
            </p:cNvPr>
            <p:cNvSpPr/>
            <p:nvPr/>
          </p:nvSpPr>
          <p:spPr>
            <a:xfrm>
              <a:off x="3199286" y="2403408"/>
              <a:ext cx="1411224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114F2-9732-4D44-883B-E0CA0CD2492C}"/>
                </a:ext>
              </a:extLst>
            </p:cNvPr>
            <p:cNvSpPr txBox="1"/>
            <p:nvPr/>
          </p:nvSpPr>
          <p:spPr>
            <a:xfrm>
              <a:off x="5244085" y="4672616"/>
              <a:ext cx="240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solidFill>
                    <a:schemeClr val="bg1"/>
                  </a:solidFill>
                </a:rPr>
                <a:t>Static features</a:t>
              </a:r>
              <a:endParaRPr lang="en-US" i="1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491A44-0263-43BD-B173-6D131706A89F}"/>
                </a:ext>
              </a:extLst>
            </p:cNvPr>
            <p:cNvGrpSpPr/>
            <p:nvPr/>
          </p:nvGrpSpPr>
          <p:grpSpPr>
            <a:xfrm>
              <a:off x="4609338" y="1988852"/>
              <a:ext cx="1312164" cy="1129164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2BC11B-5AB3-4C7D-B1B8-23FE57872E5F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FE8F05-5C9E-434C-A815-65AA45010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6FA5E8-6413-4857-B5CC-98E603955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29BA14-B416-4FD2-AB50-068E3380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BA140A05-CC1E-416D-BF94-A3CD37F5D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46062" y="1894097"/>
              <a:ext cx="743963" cy="743963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B15FF8-7972-42A8-B1E7-EBBF25FFD941}"/>
                </a:ext>
              </a:extLst>
            </p:cNvPr>
            <p:cNvSpPr/>
            <p:nvPr/>
          </p:nvSpPr>
          <p:spPr>
            <a:xfrm>
              <a:off x="3192609" y="3785615"/>
              <a:ext cx="2079778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55D97-AC28-43DF-B750-C641D5173C47}"/>
                </a:ext>
              </a:extLst>
            </p:cNvPr>
            <p:cNvSpPr/>
            <p:nvPr/>
          </p:nvSpPr>
          <p:spPr>
            <a:xfrm>
              <a:off x="3194662" y="4193961"/>
              <a:ext cx="2085236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245DA-214D-46BF-8D09-8492A4C655AE}"/>
                </a:ext>
              </a:extLst>
            </p:cNvPr>
            <p:cNvSpPr/>
            <p:nvPr/>
          </p:nvSpPr>
          <p:spPr>
            <a:xfrm>
              <a:off x="3194662" y="3383312"/>
              <a:ext cx="2085235" cy="324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26B0B156-65E4-404D-A9E3-A1C20E01743D}"/>
                </a:ext>
              </a:extLst>
            </p:cNvPr>
            <p:cNvSpPr/>
            <p:nvPr/>
          </p:nvSpPr>
          <p:spPr>
            <a:xfrm flipH="1">
              <a:off x="1679449" y="3780509"/>
              <a:ext cx="1498091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0C7B9DEE-A9F0-4E80-90A6-FFA732DB4F96}"/>
                </a:ext>
              </a:extLst>
            </p:cNvPr>
            <p:cNvSpPr/>
            <p:nvPr/>
          </p:nvSpPr>
          <p:spPr>
            <a:xfrm rot="5400000" flipH="1">
              <a:off x="1136905" y="3475893"/>
              <a:ext cx="1085087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6468380E-1F73-471F-839B-8DEE7E4519B3}"/>
                </a:ext>
              </a:extLst>
            </p:cNvPr>
            <p:cNvSpPr/>
            <p:nvPr/>
          </p:nvSpPr>
          <p:spPr>
            <a:xfrm>
              <a:off x="1068202" y="3403649"/>
              <a:ext cx="1683361" cy="1108576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 with solid fill">
              <a:extLst>
                <a:ext uri="{FF2B5EF4-FFF2-40B4-BE49-F238E27FC236}">
                  <a16:creationId xmlns:a16="http://schemas.microsoft.com/office/drawing/2014/main" id="{41A304CE-5DA5-4B88-8815-7DABBEC2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162" y="3042391"/>
              <a:ext cx="914400" cy="914400"/>
            </a:xfrm>
            <a:prstGeom prst="rect">
              <a:avLst/>
            </a:prstGeom>
          </p:spPr>
        </p:pic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1BA0328-BB74-4231-B5F3-D25541364664}"/>
                </a:ext>
              </a:extLst>
            </p:cNvPr>
            <p:cNvSpPr/>
            <p:nvPr/>
          </p:nvSpPr>
          <p:spPr>
            <a:xfrm>
              <a:off x="1049498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topic modeling</a:t>
              </a:r>
              <a:endParaRPr lang="en-US" i="1">
                <a:solidFill>
                  <a:schemeClr val="bg1"/>
                </a:solidFill>
              </a:endParaRP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2A20C51C-D43C-4D3E-ACE1-CB2ADBDDFE73}"/>
                </a:ext>
              </a:extLst>
            </p:cNvPr>
            <p:cNvSpPr/>
            <p:nvPr/>
          </p:nvSpPr>
          <p:spPr>
            <a:xfrm>
              <a:off x="5918044" y="2625201"/>
              <a:ext cx="1769351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i="1">
                  <a:solidFill>
                    <a:schemeClr val="tx1"/>
                  </a:solidFill>
                </a:rPr>
                <a:t>static feature extraction</a:t>
              </a:r>
              <a:endParaRPr lang="en-US" i="1">
                <a:solidFill>
                  <a:schemeClr val="tx1"/>
                </a:solidFill>
              </a:endParaRPr>
            </a:p>
          </p:txBody>
        </p:sp>
        <p:sp>
          <p:nvSpPr>
            <p:cNvPr id="35" name="Arrow: Left 34">
              <a:extLst>
                <a:ext uri="{FF2B5EF4-FFF2-40B4-BE49-F238E27FC236}">
                  <a16:creationId xmlns:a16="http://schemas.microsoft.com/office/drawing/2014/main" id="{4EEAA237-43EF-4CCC-B987-3115210F7679}"/>
                </a:ext>
              </a:extLst>
            </p:cNvPr>
            <p:cNvSpPr/>
            <p:nvPr/>
          </p:nvSpPr>
          <p:spPr>
            <a:xfrm flipH="1">
              <a:off x="5274559" y="3787882"/>
              <a:ext cx="2717580" cy="369332"/>
            </a:xfrm>
            <a:prstGeom prst="leftArrow">
              <a:avLst>
                <a:gd name="adj1" fmla="val 16038"/>
                <a:gd name="adj2" fmla="val 6650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3743F7B5-FDA6-4910-9161-9FDC901A0FAA}"/>
                </a:ext>
              </a:extLst>
            </p:cNvPr>
            <p:cNvSpPr/>
            <p:nvPr/>
          </p:nvSpPr>
          <p:spPr>
            <a:xfrm>
              <a:off x="5710429" y="3402976"/>
              <a:ext cx="1683361" cy="1109249"/>
            </a:xfrm>
            <a:prstGeom prst="clou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70940FC4-0ECA-4CA9-A9C9-99A20FEECEF9}"/>
                </a:ext>
              </a:extLst>
            </p:cNvPr>
            <p:cNvSpPr/>
            <p:nvPr/>
          </p:nvSpPr>
          <p:spPr>
            <a:xfrm>
              <a:off x="5686741" y="3735445"/>
              <a:ext cx="1723325" cy="444501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>
                  <a:solidFill>
                    <a:schemeClr val="bg1"/>
                  </a:solidFill>
                </a:rPr>
                <a:t>embeddings</a:t>
              </a:r>
              <a:endParaRPr lang="en-US" i="1">
                <a:solidFill>
                  <a:schemeClr val="bg1"/>
                </a:solidFill>
              </a:endParaRPr>
            </a:p>
          </p:txBody>
        </p:sp>
        <p:pic>
          <p:nvPicPr>
            <p:cNvPr id="53" name="Graphic 52" descr="Single gear with solid fill">
              <a:extLst>
                <a:ext uri="{FF2B5EF4-FFF2-40B4-BE49-F238E27FC236}">
                  <a16:creationId xmlns:a16="http://schemas.microsoft.com/office/drawing/2014/main" id="{657BECE2-F856-4A6E-9009-AA514228E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4354" y="3039639"/>
              <a:ext cx="914400" cy="91440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A731928-CC9E-49E8-9C21-415C61B6BBB9}"/>
                </a:ext>
              </a:extLst>
            </p:cNvPr>
            <p:cNvGrpSpPr/>
            <p:nvPr/>
          </p:nvGrpSpPr>
          <p:grpSpPr>
            <a:xfrm>
              <a:off x="1066800" y="5187125"/>
              <a:ext cx="1312164" cy="1109352"/>
              <a:chOff x="4609338" y="1988852"/>
              <a:chExt cx="1312164" cy="1403636"/>
            </a:xfrm>
            <a:solidFill>
              <a:schemeClr val="bg2">
                <a:lumMod val="90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88622E-9B4E-45B2-892F-08EDA0FD76D2}"/>
                  </a:ext>
                </a:extLst>
              </p:cNvPr>
              <p:cNvSpPr/>
              <p:nvPr/>
            </p:nvSpPr>
            <p:spPr>
              <a:xfrm>
                <a:off x="4609338" y="1993392"/>
                <a:ext cx="1312164" cy="1399096"/>
              </a:xfrm>
              <a:prstGeom prst="rect">
                <a:avLst/>
              </a:prstGeom>
              <a:grp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EE38735-129C-46F6-806F-80E1CA51D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902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0976C0-CEF0-4FC1-8EA5-9DDFA2723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510" y="198885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6EA8C61-1ED3-4F87-9C37-A44639C44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898" y="1993392"/>
                <a:ext cx="0" cy="1399096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98E0282-303E-4F73-B97D-C45A2AA526C5}"/>
                </a:ext>
              </a:extLst>
            </p:cNvPr>
            <p:cNvGrpSpPr/>
            <p:nvPr/>
          </p:nvGrpSpPr>
          <p:grpSpPr>
            <a:xfrm>
              <a:off x="7996738" y="3383312"/>
              <a:ext cx="1723325" cy="1129165"/>
              <a:chOff x="7744962" y="3383312"/>
              <a:chExt cx="1723325" cy="11291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A87F972-1BD6-4550-8337-6260E4EF5ACC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42770EE-ACFB-4ED0-B8A4-78E127E3C2C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3C00273-2C06-4EF1-BA31-893B86B0265E}"/>
                    </a:ext>
                  </a:extLst>
                </p:cNvPr>
                <p:cNvSpPr/>
                <p:nvPr/>
              </p:nvSpPr>
              <p:spPr>
                <a:xfrm>
                  <a:off x="7744962" y="3386488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C7A878-19D8-469E-96BE-A85D757E157B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607071A-7B52-4F13-937A-A87CC3A4C5AA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A1FB5A-4739-45E2-A045-F04CC65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D12344-54FF-472A-8FBE-BC35B981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D39ACBF-6D7C-4E3F-B257-F007A0240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A23078-43C7-4FD4-92E9-8B9EE2B2D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5E80F8-8538-4A49-8634-5C66F247F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BD2F970-6E30-46DD-8D4A-5198D608E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2B5F87-01C8-465A-BFE3-126E23154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59DFB7A-D0FC-4A72-B0BF-909EA78DF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F66592-326C-4EB5-8398-38BA8D6C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475637E-8B35-4D35-97D4-3967122DC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50D2A6B-A811-4205-9300-AFCC7B28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EB045F-86B6-4049-B3A6-D2CD7475BC8C}"/>
                </a:ext>
              </a:extLst>
            </p:cNvPr>
            <p:cNvGrpSpPr/>
            <p:nvPr/>
          </p:nvGrpSpPr>
          <p:grpSpPr>
            <a:xfrm>
              <a:off x="2386584" y="5187124"/>
              <a:ext cx="1723325" cy="1109353"/>
              <a:chOff x="7744962" y="3383312"/>
              <a:chExt cx="1723325" cy="112916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3CA9D10-DAE4-4E64-876B-D277805843B5}"/>
                  </a:ext>
                </a:extLst>
              </p:cNvPr>
              <p:cNvGrpSpPr/>
              <p:nvPr/>
            </p:nvGrpSpPr>
            <p:grpSpPr>
              <a:xfrm>
                <a:off x="7744962" y="3383312"/>
                <a:ext cx="1723325" cy="1129165"/>
                <a:chOff x="7744962" y="3383312"/>
                <a:chExt cx="2073600" cy="1329801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080BCF2-DC00-41DF-9695-A8F08EA85841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F46D267-84A8-4A09-87DC-9CD13BE5ECDB}"/>
                    </a:ext>
                  </a:extLst>
                </p:cNvPr>
                <p:cNvSpPr/>
                <p:nvPr/>
              </p:nvSpPr>
              <p:spPr>
                <a:xfrm>
                  <a:off x="7744962" y="3393656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A8397CF-CF85-4662-AC42-3F5CE170A5E4}"/>
                    </a:ext>
                  </a:extLst>
                </p:cNvPr>
                <p:cNvSpPr/>
                <p:nvPr/>
              </p:nvSpPr>
              <p:spPr>
                <a:xfrm>
                  <a:off x="8436162" y="3833835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BD83FA7-2AE6-478F-89BA-8E9BB9210661}"/>
                    </a:ext>
                  </a:extLst>
                </p:cNvPr>
                <p:cNvSpPr/>
                <p:nvPr/>
              </p:nvSpPr>
              <p:spPr>
                <a:xfrm>
                  <a:off x="9127362" y="4270313"/>
                  <a:ext cx="691200" cy="442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8F3183B-1B8E-48D1-B914-6E8867BCE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C4A8ECB-D955-40CE-B593-CF24EF3E7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B1C4170-E373-441F-BC33-DD476C5CD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871944-9988-4F3C-A755-B1DB74D52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030473-E3A7-49B3-B529-69E74D1AA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D420DBA-5B68-4187-9AE9-1F699B78B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394A3F-5FD1-421D-9EE9-D03445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8109F2-A7BF-4768-9748-F775BE52E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F9F8B2F-C518-42A7-8E8F-B95C33E1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539046E-7A31-4560-A978-B4A459908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B8B5389-E3CF-4A5C-A617-C5EA08B3F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80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AAA4B93-6667-4E0C-8F18-B90968434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BE504D8-B3D1-4D35-AEDA-748E77AA2465}"/>
                </a:ext>
              </a:extLst>
            </p:cNvPr>
            <p:cNvCxnSpPr>
              <a:cxnSpLocks/>
            </p:cNvCxnSpPr>
            <p:nvPr/>
          </p:nvCxnSpPr>
          <p:spPr>
            <a:xfrm>
              <a:off x="2378964" y="5187125"/>
              <a:ext cx="0" cy="1105764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alf Frame 102">
              <a:extLst>
                <a:ext uri="{FF2B5EF4-FFF2-40B4-BE49-F238E27FC236}">
                  <a16:creationId xmlns:a16="http://schemas.microsoft.com/office/drawing/2014/main" id="{5CD83E42-071A-42C6-88B6-F0169B0F1407}"/>
                </a:ext>
              </a:extLst>
            </p:cNvPr>
            <p:cNvSpPr/>
            <p:nvPr/>
          </p:nvSpPr>
          <p:spPr>
            <a:xfrm rot="8059677">
              <a:off x="4189743" y="5363877"/>
              <a:ext cx="839188" cy="819323"/>
            </a:xfrm>
            <a:prstGeom prst="halfFrame">
              <a:avLst>
                <a:gd name="adj1" fmla="val 6022"/>
                <a:gd name="adj2" fmla="val 6672"/>
              </a:avLst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Speech Bubble: Rectangle 103">
              <a:extLst>
                <a:ext uri="{FF2B5EF4-FFF2-40B4-BE49-F238E27FC236}">
                  <a16:creationId xmlns:a16="http://schemas.microsoft.com/office/drawing/2014/main" id="{0EC814BD-C80E-4799-BEC4-FB6293718F81}"/>
                </a:ext>
              </a:extLst>
            </p:cNvPr>
            <p:cNvSpPr/>
            <p:nvPr/>
          </p:nvSpPr>
          <p:spPr>
            <a:xfrm>
              <a:off x="5546062" y="5487253"/>
              <a:ext cx="2776638" cy="534103"/>
            </a:xfrm>
            <a:prstGeom prst="wedgeRectCallout">
              <a:avLst>
                <a:gd name="adj1" fmla="val -60500"/>
                <a:gd name="adj2" fmla="val -795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i="1">
                  <a:solidFill>
                    <a:schemeClr val="tx1"/>
                  </a:solidFill>
                </a:rPr>
                <a:t>sentiment analysis</a:t>
              </a:r>
              <a:endParaRPr lang="en-US" sz="2400" i="1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9C51BB-1A42-4D87-BDA6-B86CA67C3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857282"/>
              <a:ext cx="866241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D87D366F-E3B1-497B-B27A-ABCFDC008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04" b="89706" l="1481" r="95062">
                          <a14:foregroundMark x1="83951" y1="52941" x2="71111" y2="68627"/>
                          <a14:foregroundMark x1="78765" y1="27451" x2="86173" y2="60784"/>
                          <a14:foregroundMark x1="86173" y1="60784" x2="83951" y2="41176"/>
                          <a14:foregroundMark x1="89136" y1="22549" x2="90370" y2="33824"/>
                          <a14:foregroundMark x1="83951" y1="23529" x2="92099" y2="38235"/>
                          <a14:foregroundMark x1="95062" y1="26471" x2="95062" y2="26471"/>
                          <a14:foregroundMark x1="93827" y1="38725" x2="93827" y2="38725"/>
                          <a14:foregroundMark x1="94568" y1="21078" x2="94568" y2="21078"/>
                          <a14:foregroundMark x1="92346" y1="38235" x2="93580" y2="36765"/>
                          <a14:foregroundMark x1="92346" y1="36765" x2="93086" y2="38235"/>
                          <a14:foregroundMark x1="47654" y1="47059" x2="47654" y2="47059"/>
                          <a14:foregroundMark x1="47654" y1="38725" x2="47654" y2="28431"/>
                          <a14:foregroundMark x1="1481" y1="56863" x2="2963" y2="33333"/>
                          <a14:foregroundMark x1="9136" y1="31373" x2="10123" y2="42647"/>
                          <a14:foregroundMark x1="28395" y1="47549" x2="28889" y2="55392"/>
                          <a14:backgroundMark x1="69383" y1="9804" x2="54321" y2="4902"/>
                          <a14:backgroundMark x1="54321" y1="4902" x2="55802" y2="9314"/>
                          <a14:backgroundMark x1="93528" y1="37546" x2="94568" y2="38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8579457" y="5127517"/>
              <a:ext cx="1206043" cy="121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Feature Collection  </a:t>
            </a:r>
            <a:r>
              <a:rPr lang="en-US" b="1"/>
              <a:t>Task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Static features</a:t>
            </a:r>
          </a:p>
          <a:p>
            <a:pPr lvl="1"/>
            <a:r>
              <a:rPr lang="en-US"/>
              <a:t>Polarity clues</a:t>
            </a:r>
          </a:p>
          <a:p>
            <a:pPr lvl="1"/>
            <a:r>
              <a:rPr lang="en-US"/>
              <a:t>Negations, intensifications, </a:t>
            </a:r>
            <a:br>
              <a:rPr lang="en-US"/>
            </a:br>
            <a:r>
              <a:rPr lang="en-US"/>
              <a:t>punctuations, repetitions</a:t>
            </a:r>
          </a:p>
          <a:p>
            <a:pPr lvl="1"/>
            <a:r>
              <a:rPr lang="en-US"/>
              <a:t>Word/character </a:t>
            </a:r>
            <a:r>
              <a:rPr lang="en-US" i="1"/>
              <a:t>n</a:t>
            </a:r>
            <a:r>
              <a:rPr lang="en-US"/>
              <a:t>-grams</a:t>
            </a:r>
          </a:p>
          <a:p>
            <a:pPr lvl="1"/>
            <a:r>
              <a:rPr lang="en-US"/>
              <a:t>Part-of-speech (POS) tags</a:t>
            </a:r>
          </a:p>
          <a:p>
            <a:pPr lvl="1"/>
            <a:r>
              <a:rPr lang="en-US"/>
              <a:t>Twitter-specific features</a:t>
            </a:r>
          </a:p>
          <a:p>
            <a:r>
              <a:rPr lang="en-US" b="1"/>
              <a:t>Dynamic features</a:t>
            </a:r>
          </a:p>
          <a:p>
            <a:pPr lvl="1"/>
            <a:r>
              <a:rPr lang="en-US"/>
              <a:t>Word embeddings per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7773C-844B-44D7-80E6-C3EB541055A7}"/>
              </a:ext>
            </a:extLst>
          </p:cNvPr>
          <p:cNvGrpSpPr/>
          <p:nvPr/>
        </p:nvGrpSpPr>
        <p:grpSpPr>
          <a:xfrm>
            <a:off x="7525512" y="1990724"/>
            <a:ext cx="3828288" cy="1731064"/>
            <a:chOff x="6096000" y="2090365"/>
            <a:chExt cx="5257801" cy="345374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8AAAAF-A934-4423-956B-3758C43F033B}"/>
                </a:ext>
              </a:extLst>
            </p:cNvPr>
            <p:cNvSpPr/>
            <p:nvPr/>
          </p:nvSpPr>
          <p:spPr>
            <a:xfrm>
              <a:off x="6096000" y="2090365"/>
              <a:ext cx="2267121" cy="34417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EB7FA5-121F-4F15-800E-6DB6A4C48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1589" y="2098629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F517D7A-879C-4D9C-94C4-11F76BB54E9F}"/>
                </a:ext>
              </a:extLst>
            </p:cNvPr>
            <p:cNvCxnSpPr>
              <a:cxnSpLocks/>
            </p:cNvCxnSpPr>
            <p:nvPr/>
          </p:nvCxnSpPr>
          <p:spPr>
            <a:xfrm>
              <a:off x="781543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75BA67-FA8D-4556-961E-02F469676028}"/>
                </a:ext>
              </a:extLst>
            </p:cNvPr>
            <p:cNvCxnSpPr>
              <a:cxnSpLocks/>
            </p:cNvCxnSpPr>
            <p:nvPr/>
          </p:nvCxnSpPr>
          <p:spPr>
            <a:xfrm>
              <a:off x="7254575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9DA5B5D-B805-487C-8F33-993880998857}"/>
                </a:ext>
              </a:extLst>
            </p:cNvPr>
            <p:cNvGrpSpPr/>
            <p:nvPr/>
          </p:nvGrpSpPr>
          <p:grpSpPr>
            <a:xfrm>
              <a:off x="8376287" y="2090365"/>
              <a:ext cx="2977514" cy="3453747"/>
              <a:chOff x="7744962" y="3382125"/>
              <a:chExt cx="1723325" cy="113428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F0147B-CFE6-4061-B465-5BC41BE1E87A}"/>
                  </a:ext>
                </a:extLst>
              </p:cNvPr>
              <p:cNvGrpSpPr/>
              <p:nvPr/>
            </p:nvGrpSpPr>
            <p:grpSpPr>
              <a:xfrm>
                <a:off x="7744962" y="3382125"/>
                <a:ext cx="1723325" cy="1130351"/>
                <a:chOff x="7744962" y="3381915"/>
                <a:chExt cx="2073600" cy="13311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1936FF-B066-486B-BBFF-EA4855D7A1E3}"/>
                    </a:ext>
                  </a:extLst>
                </p:cNvPr>
                <p:cNvSpPr/>
                <p:nvPr/>
              </p:nvSpPr>
              <p:spPr>
                <a:xfrm>
                  <a:off x="7744964" y="3383312"/>
                  <a:ext cx="2073598" cy="132950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343D5CB-2F64-4A03-8CD8-39B18F4A4F5F}"/>
                    </a:ext>
                  </a:extLst>
                </p:cNvPr>
                <p:cNvSpPr/>
                <p:nvPr/>
              </p:nvSpPr>
              <p:spPr>
                <a:xfrm>
                  <a:off x="7744962" y="3381915"/>
                  <a:ext cx="691200" cy="45100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BDADC42-30C1-4960-8E9A-F758EF9C3EF7}"/>
                    </a:ext>
                  </a:extLst>
                </p:cNvPr>
                <p:cNvSpPr/>
                <p:nvPr/>
              </p:nvSpPr>
              <p:spPr>
                <a:xfrm>
                  <a:off x="8436162" y="3832920"/>
                  <a:ext cx="691200" cy="44371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8F2D91-D31F-45BA-99AA-B39E4A72EE3E}"/>
                    </a:ext>
                  </a:extLst>
                </p:cNvPr>
                <p:cNvSpPr/>
                <p:nvPr/>
              </p:nvSpPr>
              <p:spPr>
                <a:xfrm>
                  <a:off x="9127362" y="4281969"/>
                  <a:ext cx="691200" cy="4311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8ECE703-99B8-455C-9A0D-B37536D0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029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AD629E-F2D9-4D80-BB40-75D8F1A75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096" y="3390844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B7080D-BEED-4966-AD57-A9FDCB315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7230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3B820B-01D7-4E3C-9E04-165FEF9D3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1384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A8CBDD1-36C8-435B-8C17-0F4E82B1F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5538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83EC1F3-4A00-45C8-8125-EF6EB39B0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9692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3445445-E168-4760-8AC4-9740F38C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3845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9940CA-9F1E-4184-9434-6B99A516C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1511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5CCE664-B9B9-4CAD-9C1C-BCFB4D132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066" y="3398379"/>
                <a:ext cx="0" cy="1105764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A987F8-A8FE-4DD1-8512-8206004E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163" y="3387841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04447C9-8A72-402A-B39F-5D409F42C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9979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B7A370-A6EC-4457-966E-F22E0E422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134" y="3384838"/>
                <a:ext cx="0" cy="1125570"/>
              </a:xfrm>
              <a:prstGeom prst="lin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370007-2D55-4FB8-A46B-F33A64E4C207}"/>
                </a:ext>
              </a:extLst>
            </p:cNvPr>
            <p:cNvCxnSpPr>
              <a:cxnSpLocks/>
            </p:cNvCxnSpPr>
            <p:nvPr/>
          </p:nvCxnSpPr>
          <p:spPr>
            <a:xfrm>
              <a:off x="8363121" y="2107773"/>
              <a:ext cx="0" cy="3427202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Excursus: AutoML Pipeline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Word Embeddings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Feature Collection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Sentiment Analysis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Machine Learning Background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mlr3 Universe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Visualization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Excursus: AutoML Pipeline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Miner, G., Elder IV, J., Fast, A., Hill, T., Nisbet, R. and Delen, D. (2012): Practical Text Mining and Statistical Analysis for Non-Structured Text Data Applications, Academic Press. 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GloVe. Global Vectors for Word Representation. </a:t>
            </a:r>
            <a:r>
              <a:rPr lang="en-US" sz="2000" i="1"/>
              <a:t>Proceedings of the 2014 Conference on Empirical Methods in Natural Language Processing (EMNLP)</a:t>
            </a:r>
            <a:r>
              <a:rPr lang="en-US" sz="2000"/>
              <a:t>, pp. 1532–1543.</a:t>
            </a:r>
          </a:p>
          <a:p>
            <a:pPr marL="0" indent="0">
              <a:buNone/>
            </a:pPr>
            <a:r>
              <a:rPr lang="en-US" sz="2000"/>
              <a:t>Pennington, J., Socher, R., and Manning, C. (2014): Pre-trained word vectors. https://nlp.stanford.edu/projects/glove.</a:t>
            </a:r>
          </a:p>
          <a:p>
            <a:pPr marL="0" indent="0">
              <a:buNone/>
            </a:pPr>
            <a:r>
              <a:rPr lang="en-US" sz="2000"/>
              <a:t>Sarkar, D. (2016): Text Analytics with Python. A Practitioner's Guide to Natural Language Processing, Apress.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II-3: Sentiment Analysis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Embeddings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Setting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Recall our goal: </a:t>
            </a:r>
            <a:r>
              <a:rPr lang="de-DE"/>
              <a:t>numeric representation of texts by variables that co-occur across documents  </a:t>
            </a:r>
            <a:br>
              <a:rPr lang="de-DE"/>
            </a:br>
            <a:endParaRPr lang="de-DE"/>
          </a:p>
          <a:p>
            <a:r>
              <a:rPr lang="de-DE" b="1"/>
              <a:t>Approaches</a:t>
            </a:r>
          </a:p>
          <a:p>
            <a:pPr lvl="1"/>
            <a:r>
              <a:rPr lang="de-DE"/>
              <a:t>Vocabulary-based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done</a:t>
            </a:r>
            <a:endParaRPr lang="de-DE"/>
          </a:p>
          <a:p>
            <a:pPr lvl="1"/>
            <a:r>
              <a:rPr lang="de-DE"/>
              <a:t>Neural network representations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later: BERT</a:t>
            </a:r>
            <a:endParaRPr lang="de-DE"/>
          </a:p>
          <a:p>
            <a:pPr lvl="1"/>
            <a:r>
              <a:rPr lang="de-DE"/>
              <a:t>Word embeddings   </a:t>
            </a:r>
            <a:r>
              <a:rPr lang="de-DE" b="1">
                <a:solidFill>
                  <a:srgbClr val="66CCFF"/>
                </a:solidFill>
                <a:sym typeface="Symbol" panose="05050102010706020507" pitchFamily="18" charset="2"/>
              </a:rPr>
              <a:t></a:t>
            </a:r>
            <a:r>
              <a:rPr lang="de-DE">
                <a:sym typeface="Symbol" panose="05050102010706020507" pitchFamily="18" charset="2"/>
              </a:rPr>
              <a:t>   </a:t>
            </a:r>
            <a:r>
              <a:rPr lang="de-DE" i="1">
                <a:sym typeface="Symbol" panose="05050102010706020507" pitchFamily="18" charset="2"/>
              </a:rPr>
              <a:t>let‘s see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Vocabulary-Based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Revisited: BOW</a:t>
            </a:r>
          </a:p>
          <a:p>
            <a:pPr lvl="1"/>
            <a:r>
              <a:rPr lang="en-US"/>
              <a:t>Vocabulary with all occurring words in documents</a:t>
            </a:r>
          </a:p>
          <a:p>
            <a:pPr lvl="1"/>
            <a:r>
              <a:rPr lang="en-US"/>
              <a:t>Assumption: </a:t>
            </a:r>
            <a:r>
              <a:rPr lang="en-GB"/>
              <a:t>each word independent from others present in document</a:t>
            </a:r>
          </a:p>
          <a:p>
            <a:pPr lvl="1"/>
            <a:r>
              <a:rPr lang="en-GB"/>
              <a:t>No accounting for word order</a:t>
            </a:r>
            <a:endParaRPr lang="en-US"/>
          </a:p>
          <a:p>
            <a:pPr lvl="1"/>
            <a:r>
              <a:rPr lang="en-US"/>
              <a:t>Each document represented by the </a:t>
            </a:r>
            <a:r>
              <a:rPr lang="en-US" b="1"/>
              <a:t>term frequency vector </a:t>
            </a:r>
            <a:r>
              <a:rPr lang="en-US"/>
              <a:t>(occurrence of all the distinct words that are present in the document)</a:t>
            </a:r>
          </a:p>
          <a:p>
            <a:r>
              <a:rPr lang="en-US" b="1"/>
              <a:t>Idea</a:t>
            </a:r>
            <a:r>
              <a:rPr lang="en-US"/>
              <a:t>: weighting</a:t>
            </a:r>
          </a:p>
          <a:p>
            <a:r>
              <a:rPr lang="en-US" b="1">
                <a:solidFill>
                  <a:srgbClr val="66CCFF"/>
                </a:solidFill>
              </a:rPr>
              <a:t>Term Frequency - Inverse Document Frequency (TF-IDF)</a:t>
            </a:r>
          </a:p>
          <a:p>
            <a:pPr lvl="1"/>
            <a:r>
              <a:rPr lang="en-US"/>
              <a:t>Not implying that all terms are considered equally important</a:t>
            </a:r>
          </a:p>
          <a:p>
            <a:pPr lvl="1"/>
            <a:r>
              <a:rPr lang="en-US" b="1">
                <a:sym typeface="Wingdings" panose="05000000000000000000" pitchFamily="2" charset="2"/>
              </a:rPr>
              <a:t>Idea</a:t>
            </a:r>
            <a:r>
              <a:rPr lang="en-US">
                <a:sym typeface="Wingdings" panose="05000000000000000000" pitchFamily="2" charset="2"/>
              </a:rPr>
              <a:t>: penalize words that are too frequent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BOW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Example TF-IDF </a:t>
            </a:r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644C3701-E4BB-4EA4-A6BE-E3FCD938678A}"/>
              </a:ext>
            </a:extLst>
          </p:cNvPr>
          <p:cNvSpPr txBox="1"/>
          <p:nvPr/>
        </p:nvSpPr>
        <p:spPr>
          <a:xfrm>
            <a:off x="2364510" y="245555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1D16FF0A-00C9-4CD5-8435-A211FB76913E}"/>
              </a:ext>
            </a:extLst>
          </p:cNvPr>
          <p:cNvSpPr txBox="1"/>
          <p:nvPr/>
        </p:nvSpPr>
        <p:spPr>
          <a:xfrm>
            <a:off x="2699789" y="2896890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2C44D7-ABE1-4E21-8DFF-AFD7A6302E7D}"/>
              </a:ext>
            </a:extLst>
          </p:cNvPr>
          <p:cNvSpPr txBox="1"/>
          <p:nvPr/>
        </p:nvSpPr>
        <p:spPr>
          <a:xfrm>
            <a:off x="2988156" y="3338225"/>
            <a:ext cx="6702552" cy="36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AF2F5B5-8FBD-493F-A688-DCF23837FD1D}"/>
              </a:ext>
            </a:extLst>
          </p:cNvPr>
          <p:cNvSpPr txBox="1"/>
          <p:nvPr/>
        </p:nvSpPr>
        <p:spPr>
          <a:xfrm>
            <a:off x="2364510" y="1996303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Documents</a:t>
            </a:r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9CD9C72D-69A4-4DF2-82C2-8C1110D8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81222"/>
              </p:ext>
            </p:extLst>
          </p:nvPr>
        </p:nvGraphicFramePr>
        <p:xfrm>
          <a:off x="1066800" y="4752955"/>
          <a:ext cx="10286999" cy="1197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91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02886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062151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476136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120753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380909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084127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439512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930297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150054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710543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289231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691009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ausgrenzung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migrantinnen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inakzeptabel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rassistisch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maskenpflicht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sinnvoll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diskriminierung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frauen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2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.</a:t>
                      </a:r>
                      <a:r>
                        <a:rPr lang="en-US" sz="12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5" name="Textfeld 15">
            <a:extLst>
              <a:ext uri="{FF2B5EF4-FFF2-40B4-BE49-F238E27FC236}">
                <a16:creationId xmlns:a16="http://schemas.microsoft.com/office/drawing/2014/main" id="{A2CD27F4-D6C3-4848-93E7-8B1B5BBB7128}"/>
              </a:ext>
            </a:extLst>
          </p:cNvPr>
          <p:cNvSpPr txBox="1"/>
          <p:nvPr/>
        </p:nvSpPr>
        <p:spPr>
          <a:xfrm>
            <a:off x="1066800" y="4231942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Vector-space representations</a:t>
            </a: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BA5EE7A1-E286-450F-887A-A0CC2F13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280005" y="324389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Word embeddings </a:t>
            </a:r>
            <a:r>
              <a:rPr lang="de-DE" i="1"/>
              <a:t>aka </a:t>
            </a:r>
            <a:r>
              <a:rPr lang="de-DE"/>
              <a:t>word vectors </a:t>
            </a:r>
            <a:r>
              <a:rPr lang="de-DE" i="1"/>
              <a:t>aka</a:t>
            </a:r>
            <a:r>
              <a:rPr lang="de-DE"/>
              <a:t> word representations</a:t>
            </a:r>
          </a:p>
          <a:p>
            <a:r>
              <a:rPr lang="de-DE" b="1"/>
              <a:t>Idea: </a:t>
            </a:r>
            <a:r>
              <a:rPr lang="en-GB"/>
              <a:t>model the semantic importance of a word in a numeric form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 </a:t>
            </a:r>
          </a:p>
          <a:p>
            <a:r>
              <a:rPr lang="en-GB"/>
              <a:t>Unsupervised learning task</a:t>
            </a:r>
            <a:endParaRPr lang="de-DE"/>
          </a:p>
          <a:p>
            <a:r>
              <a:rPr lang="de-DE"/>
              <a:t>Also achieved by BOW/TF-IDF, but: </a:t>
            </a:r>
            <a:r>
              <a:rPr lang="de-DE" b="1"/>
              <a:t>high dimensionality</a:t>
            </a:r>
          </a:p>
          <a:p>
            <a:r>
              <a:rPr lang="de-DE" b="1"/>
              <a:t>Goal: </a:t>
            </a:r>
            <a:r>
              <a:rPr lang="de-DE"/>
              <a:t>dense representation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8FF-1418-4DFC-B73B-AC2DFEB1D7CD}"/>
              </a:ext>
            </a:extLst>
          </p:cNvPr>
          <p:cNvSpPr txBox="1"/>
          <p:nvPr/>
        </p:nvSpPr>
        <p:spPr>
          <a:xfrm>
            <a:off x="2834640" y="3319537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we wish to embed words into the continuous space of real numbers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DF7E8ADD-34C2-4EB5-869A-9750931B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691259" y="3077222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Word Embeddings  </a:t>
            </a:r>
            <a:r>
              <a:rPr lang="en-US" b="1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7443131-1CA9-405F-8B23-66FD98AB3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8" y="1990724"/>
                <a:ext cx="10086977" cy="4867275"/>
              </a:xfrm>
            </p:spPr>
            <p:txBody>
              <a:bodyPr>
                <a:normAutofit/>
              </a:bodyPr>
              <a:lstStyle/>
              <a:p>
                <a:r>
                  <a:rPr lang="en-GB" b="1"/>
                  <a:t>Dimensionality reduction</a:t>
                </a:r>
                <a:endParaRPr lang="en-GB" b="1" dirty="0"/>
              </a:p>
              <a:p>
                <a:pPr lvl="1"/>
                <a:r>
                  <a:rPr lang="en-US"/>
                  <a:t>Making </a:t>
                </a:r>
                <a:r>
                  <a:rPr lang="en-US" dirty="0"/>
                  <a:t>use of the co-occurrence matrix </a:t>
                </a:r>
              </a:p>
              <a:p>
                <a:pPr lvl="1"/>
                <a:r>
                  <a:rPr lang="en-US" dirty="0"/>
                  <a:t>Learned </a:t>
                </a:r>
                <a:r>
                  <a:rPr lang="en-US" b="1" dirty="0"/>
                  <a:t>representations</a:t>
                </a:r>
                <a:r>
                  <a:rPr lang="en-US" dirty="0"/>
                  <a:t> for words</a:t>
                </a:r>
                <a:r>
                  <a:rPr lang="en-US"/>
                  <a:t>: </a:t>
                </a:r>
                <a:br>
                  <a:rPr lang="en-US"/>
                </a:br>
                <a:r>
                  <a:rPr lang="en-US"/>
                  <a:t>similar </a:t>
                </a:r>
                <a:r>
                  <a:rPr lang="en-US" dirty="0"/>
                  <a:t>meaning = similar representation in the </a:t>
                </a:r>
                <a:r>
                  <a:rPr lang="en-US"/>
                  <a:t>vector space</a:t>
                </a: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endParaRPr lang="en-US" dirty="0"/>
              </a:p>
              <a:p>
                <a:r>
                  <a:rPr lang="en-GB"/>
                  <a:t>Enabling mathematical </a:t>
                </a:r>
                <a:r>
                  <a:rPr lang="en-GB" dirty="0"/>
                  <a:t>operations </a:t>
                </a:r>
                <a:r>
                  <a:rPr lang="en-GB"/>
                  <a:t>on the vocabulary: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7443131-1CA9-405F-8B23-66FD98AB3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8" y="1990724"/>
                <a:ext cx="10086977" cy="4867275"/>
              </a:xfrm>
              <a:blipFill>
                <a:blip r:embed="rId3"/>
                <a:stretch>
                  <a:fillRect l="-1088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35780C-35DD-4440-8F63-5DA698E12D57}"/>
              </a:ext>
            </a:extLst>
          </p:cNvPr>
          <p:cNvSpPr txBox="1"/>
          <p:nvPr/>
        </p:nvSpPr>
        <p:spPr>
          <a:xfrm>
            <a:off x="3438144" y="3792686"/>
            <a:ext cx="8519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characterize words by their surrounding context</a:t>
            </a:r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CC4ADFA2-EA28-4E70-B3FA-B23198EE9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2294763" y="3550371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Widescreen</PresentationFormat>
  <Paragraphs>273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</vt:lpstr>
      <vt:lpstr>Part II-3: Sentiment Analysis</vt:lpstr>
      <vt:lpstr>Outline</vt:lpstr>
      <vt:lpstr>Part II-3: Sentiment Analysis</vt:lpstr>
      <vt:lpstr>Word Embeddings  Setting</vt:lpstr>
      <vt:lpstr>Word Embeddings  Vocabulary-Based</vt:lpstr>
      <vt:lpstr>Word Embeddings  Example BOW </vt:lpstr>
      <vt:lpstr>Word Embeddings  Example TF-IDF </vt:lpstr>
      <vt:lpstr>Word Embeddings  Idea</vt:lpstr>
      <vt:lpstr>Word Embeddings  Idea</vt:lpstr>
      <vt:lpstr>Word Embeddings  Example</vt:lpstr>
      <vt:lpstr>Word Embeddings  Approaches</vt:lpstr>
      <vt:lpstr>Word Embeddings  GloVe</vt:lpstr>
      <vt:lpstr>Word Embeddings  GloVe</vt:lpstr>
      <vt:lpstr>Word Embeddings  Embeddings vs BOW</vt:lpstr>
      <vt:lpstr>Part II-3: Sentiment Analysis</vt:lpstr>
      <vt:lpstr>Feature Collection  Task Structure</vt:lpstr>
      <vt:lpstr>Feature Collection  Task Structure</vt:lpstr>
      <vt:lpstr>Part II-3: Sentiment Analysis</vt:lpstr>
      <vt:lpstr>Part II-3: Sentiment Analysis</vt:lpstr>
      <vt:lpstr>Part II-3: Sentiment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538</cp:revision>
  <dcterms:created xsi:type="dcterms:W3CDTF">2021-03-26T15:02:43Z</dcterms:created>
  <dcterms:modified xsi:type="dcterms:W3CDTF">2021-04-28T07:01:09Z</dcterms:modified>
</cp:coreProperties>
</file>