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5" r:id="rId4"/>
    <p:sldId id="257" r:id="rId5"/>
    <p:sldId id="276" r:id="rId6"/>
    <p:sldId id="286" r:id="rId7"/>
    <p:sldId id="290" r:id="rId8"/>
    <p:sldId id="285" r:id="rId9"/>
    <p:sldId id="288" r:id="rId10"/>
    <p:sldId id="277" r:id="rId11"/>
    <p:sldId id="292" r:id="rId12"/>
    <p:sldId id="291" r:id="rId13"/>
    <p:sldId id="293" r:id="rId14"/>
    <p:sldId id="278" r:id="rId15"/>
    <p:sldId id="280" r:id="rId16"/>
    <p:sldId id="281" r:id="rId17"/>
    <p:sldId id="282" r:id="rId18"/>
    <p:sldId id="283" r:id="rId19"/>
    <p:sldId id="284" r:id="rId20"/>
    <p:sldId id="272" r:id="rId21"/>
    <p:sldId id="267" r:id="rId22"/>
    <p:sldId id="27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28" autoAdjust="0"/>
  </p:normalViewPr>
  <p:slideViewPr>
    <p:cSldViewPr snapToGrid="0">
      <p:cViewPr varScale="1">
        <p:scale>
          <a:sx n="58" d="100"/>
          <a:sy n="58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Goal: Represent words for text analysis with the help of numerical vectors </a:t>
            </a:r>
          </a:p>
          <a:p>
            <a:r>
              <a:rPr lang="en-US" dirty="0" smtClean="0"/>
              <a:t>Hundreds of dimensions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9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Quanteda</a:t>
            </a:r>
            <a:r>
              <a:rPr lang="en-US" dirty="0" smtClean="0"/>
              <a:t>:</a:t>
            </a:r>
            <a:r>
              <a:rPr lang="en-US" baseline="0" dirty="0" smtClean="0"/>
              <a:t> all-comprising</a:t>
            </a:r>
          </a:p>
          <a:p>
            <a:r>
              <a:rPr lang="en-US" dirty="0" err="1" smtClean="0"/>
              <a:t>Stringr</a:t>
            </a:r>
            <a:r>
              <a:rPr lang="en-US" dirty="0" smtClean="0"/>
              <a:t>: many</a:t>
            </a:r>
            <a:r>
              <a:rPr lang="en-US" baseline="0" dirty="0" smtClean="0"/>
              <a:t> useful pattern matching functions</a:t>
            </a:r>
          </a:p>
          <a:p>
            <a:r>
              <a:rPr lang="en-US" baseline="0" dirty="0" smtClean="0"/>
              <a:t>Text2vec: Transforms: </a:t>
            </a:r>
            <a:r>
              <a:rPr lang="en-US" dirty="0" smtClean="0"/>
              <a:t>basis for ML algorithms for textual data, , </a:t>
            </a:r>
            <a:r>
              <a:rPr lang="en-US" baseline="0" dirty="0" err="1" smtClean="0"/>
              <a:t>dtm</a:t>
            </a:r>
            <a:r>
              <a:rPr lang="en-US" baseline="0" dirty="0" smtClean="0"/>
              <a:t>: document term matrix, </a:t>
            </a:r>
            <a:r>
              <a:rPr lang="en-US" baseline="0" dirty="0" err="1" smtClean="0"/>
              <a:t>tcm</a:t>
            </a:r>
            <a:r>
              <a:rPr lang="en-US" baseline="0" dirty="0" smtClean="0"/>
              <a:t>: term co-occurrence matrix,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by creating a map from words or n-grams to a vector space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Quanteda</a:t>
            </a:r>
            <a:r>
              <a:rPr lang="en-US" dirty="0" smtClean="0"/>
              <a:t>:</a:t>
            </a:r>
            <a:r>
              <a:rPr lang="en-US" baseline="0" dirty="0" smtClean="0"/>
              <a:t> all-comprising</a:t>
            </a:r>
          </a:p>
          <a:p>
            <a:r>
              <a:rPr lang="en-US" dirty="0" err="1" smtClean="0"/>
              <a:t>Stringr</a:t>
            </a:r>
            <a:r>
              <a:rPr lang="en-US" dirty="0" smtClean="0"/>
              <a:t>: many</a:t>
            </a:r>
            <a:r>
              <a:rPr lang="en-US" baseline="0" dirty="0" smtClean="0"/>
              <a:t> useful pattern matching functions</a:t>
            </a:r>
          </a:p>
          <a:p>
            <a:r>
              <a:rPr lang="en-US" baseline="0" dirty="0" smtClean="0"/>
              <a:t>Text2vec: Transforms: </a:t>
            </a:r>
            <a:r>
              <a:rPr lang="en-US" dirty="0" smtClean="0"/>
              <a:t>basis for ML algorithms for textual data, , </a:t>
            </a:r>
            <a:r>
              <a:rPr lang="en-US" baseline="0" dirty="0" err="1" smtClean="0"/>
              <a:t>dtm</a:t>
            </a:r>
            <a:r>
              <a:rPr lang="en-US" baseline="0" dirty="0" smtClean="0"/>
              <a:t>: document term matrix, </a:t>
            </a:r>
            <a:r>
              <a:rPr lang="en-US" baseline="0" dirty="0" err="1" smtClean="0"/>
              <a:t>tcm</a:t>
            </a:r>
            <a:r>
              <a:rPr lang="en-US" baseline="0" dirty="0" smtClean="0"/>
              <a:t>: term co-occurrence matrix,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vectorize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by creating a map from words or n-grams to a vector space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8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Initial </a:t>
            </a:r>
            <a:r>
              <a:rPr lang="en-US" dirty="0" err="1" smtClean="0"/>
              <a:t>Desccription</a:t>
            </a:r>
            <a:r>
              <a:rPr lang="en-US" dirty="0" smtClean="0"/>
              <a:t> but also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Presention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Lexical dispersion plots:</a:t>
            </a:r>
            <a:r>
              <a:rPr lang="en-US" baseline="0" dirty="0" smtClean="0"/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visualize the occurrences of particular terms throughout the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Comparing word usage plots: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find which words are more or less likely to come from each person’s account using the log odds ratio.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7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Dealing with Special Character 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 frequency - inverse document frequency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tf-idf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Absolute </a:t>
            </a:r>
            <a:r>
              <a:rPr lang="de-DE" dirty="0" err="1" smtClean="0"/>
              <a:t>Haufigkeitstabelle</a:t>
            </a:r>
            <a:r>
              <a:rPr lang="de-DE" dirty="0" smtClean="0"/>
              <a:t> für jedes Wort, das in einem Dokument vorkommt. Jede Zeile stellt gleichzeitig die jeweilige </a:t>
            </a:r>
            <a:r>
              <a:rPr lang="de-DE" dirty="0" err="1" smtClean="0"/>
              <a:t>Dokumentreprasentation</a:t>
            </a:r>
            <a:r>
              <a:rPr lang="de-DE" dirty="0" smtClean="0"/>
              <a:t> im </a:t>
            </a:r>
            <a:r>
              <a:rPr lang="de-DE" dirty="0" err="1" smtClean="0"/>
              <a:t>BoW</a:t>
            </a:r>
            <a:r>
              <a:rPr lang="de-DE" dirty="0" smtClean="0"/>
              <a:t>-Modell dar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Absolute </a:t>
            </a:r>
            <a:r>
              <a:rPr lang="de-DE" dirty="0" err="1" smtClean="0"/>
              <a:t>Haufigkeitstabelle</a:t>
            </a:r>
            <a:r>
              <a:rPr lang="de-DE" dirty="0" smtClean="0"/>
              <a:t> für jedes Wort, das in einem Dokument vorkommt. Jede Zeile stellt gleichzeitig die jeweilige </a:t>
            </a:r>
            <a:r>
              <a:rPr lang="de-DE" dirty="0" err="1" smtClean="0"/>
              <a:t>Dokumentreprasentation</a:t>
            </a:r>
            <a:r>
              <a:rPr lang="de-DE" dirty="0" smtClean="0"/>
              <a:t> im </a:t>
            </a:r>
            <a:r>
              <a:rPr lang="de-DE" dirty="0" err="1" smtClean="0"/>
              <a:t>BoW</a:t>
            </a:r>
            <a:r>
              <a:rPr lang="de-DE" dirty="0" smtClean="0"/>
              <a:t>-Modell dar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 embedding mapping from word space to n dimensional vector space,</a:t>
            </a:r>
            <a:r>
              <a:rPr lang="en-US" baseline="0" dirty="0" smtClean="0"/>
              <a:t>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projecting the textual contents into Vector Space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Model, where text data is converted into vectors of numbers</a:t>
            </a:r>
            <a:endParaRPr lang="en-US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9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Buchstaben</a:t>
            </a:r>
            <a:r>
              <a:rPr lang="en-US" baseline="0" dirty="0" smtClean="0"/>
              <a:t>-Level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8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r>
              <a:rPr lang="en-US" dirty="0" smtClean="0"/>
              <a:t>: multiclass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r>
              <a:rPr lang="en-US" dirty="0" smtClean="0"/>
              <a:t>: multiclass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Ausblick</a:t>
            </a:r>
            <a:r>
              <a:rPr lang="en-US" dirty="0" smtClean="0"/>
              <a:t>: multiclass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6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3/31/2021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3/31/2021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3/31/2021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3/31/2021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3/31/2021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quanteda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stringr/vignettes/string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Classification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supervised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Goal: </a:t>
            </a:r>
            <a:r>
              <a:rPr lang="de-DE" dirty="0" err="1" smtClean="0">
                <a:sym typeface="Wingdings" panose="05000000000000000000" pitchFamily="2" charset="2"/>
              </a:rPr>
              <a:t>Make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predictions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training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model</a:t>
            </a:r>
            <a:r>
              <a:rPr lang="de-DE" dirty="0" smtClean="0">
                <a:sym typeface="Wingdings" panose="05000000000000000000" pitchFamily="2" charset="2"/>
              </a:rPr>
              <a:t> on </a:t>
            </a:r>
            <a:r>
              <a:rPr lang="de-DE" dirty="0" err="1" smtClean="0">
                <a:sym typeface="Wingdings" panose="05000000000000000000" pitchFamily="2" charset="2"/>
              </a:rPr>
              <a:t>annotated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data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Given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documents</a:t>
            </a:r>
            <a:r>
              <a:rPr lang="de-DE" dirty="0" smtClean="0"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ym typeface="Wingdings" panose="05000000000000000000" pitchFamily="2" charset="2"/>
              </a:rPr>
              <a:t>features</a:t>
            </a:r>
            <a:r>
              <a:rPr lang="de-DE" dirty="0" smtClean="0">
                <a:sym typeface="Wingdings" panose="05000000000000000000" pitchFamily="2" charset="2"/>
              </a:rPr>
              <a:t>)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fixed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amount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of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classes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classification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algorithm</a:t>
            </a:r>
            <a:r>
              <a:rPr lang="de-DE" dirty="0" smtClean="0">
                <a:sym typeface="Wingdings" panose="05000000000000000000" pitchFamily="2" charset="2"/>
              </a:rPr>
              <a:t>(s)  </a:t>
            </a:r>
            <a:r>
              <a:rPr lang="de-DE" dirty="0" err="1" smtClean="0">
                <a:sym typeface="Wingdings" panose="05000000000000000000" pitchFamily="2" charset="2"/>
              </a:rPr>
              <a:t>learn</a:t>
            </a:r>
            <a:r>
              <a:rPr lang="de-DE" dirty="0" smtClean="0">
                <a:sym typeface="Wingdings" panose="05000000000000000000" pitchFamily="2" charset="2"/>
              </a:rPr>
              <a:t> a </a:t>
            </a:r>
            <a:r>
              <a:rPr lang="de-DE" dirty="0" err="1" smtClean="0">
                <a:sym typeface="Wingdings" panose="05000000000000000000" pitchFamily="2" charset="2"/>
              </a:rPr>
              <a:t>classifier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should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predict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best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possible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class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each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document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 smtClean="0">
                <a:sym typeface="Wingdings" panose="05000000000000000000" pitchFamily="2" charset="2"/>
              </a:rPr>
              <a:t>We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consider</a:t>
            </a:r>
            <a:r>
              <a:rPr lang="de-DE" dirty="0" smtClean="0">
                <a:sym typeface="Wingdings" panose="05000000000000000000" pitchFamily="2" charset="2"/>
              </a:rPr>
              <a:t>: Binary </a:t>
            </a:r>
            <a:r>
              <a:rPr lang="de-DE" dirty="0" err="1" smtClean="0">
                <a:sym typeface="Wingdings" panose="05000000000000000000" pitchFamily="2" charset="2"/>
              </a:rPr>
              <a:t>classification</a:t>
            </a:r>
            <a:r>
              <a:rPr lang="de-DE" dirty="0" smtClean="0">
                <a:sym typeface="Wingdings" panose="05000000000000000000" pitchFamily="2" charset="2"/>
              </a:rPr>
              <a:t> (2 Sentiments </a:t>
            </a:r>
            <a:r>
              <a:rPr lang="de-DE" dirty="0" err="1" smtClean="0">
                <a:sym typeface="Wingdings" panose="05000000000000000000" pitchFamily="2" charset="2"/>
              </a:rPr>
              <a:t>as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output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Our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approach</a:t>
            </a:r>
            <a:r>
              <a:rPr lang="de-DE" dirty="0" smtClean="0">
                <a:sym typeface="Wingdings" panose="05000000000000000000" pitchFamily="2" charset="2"/>
              </a:rPr>
              <a:t> in ABSA: Create </a:t>
            </a:r>
            <a:r>
              <a:rPr lang="de-DE" dirty="0" err="1" smtClean="0">
                <a:sym typeface="Wingdings" panose="05000000000000000000" pitchFamily="2" charset="2"/>
              </a:rPr>
              <a:t>topic-specific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word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embeddings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20488"/>
            <a:ext cx="10515600" cy="1325563"/>
          </a:xfrm>
        </p:spPr>
        <p:txBody>
          <a:bodyPr/>
          <a:lstStyle/>
          <a:p>
            <a:r>
              <a:rPr lang="en-US" dirty="0" smtClean="0"/>
              <a:t>Background Machine Learning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5826963"/>
            <a:ext cx="2743200" cy="365125"/>
          </a:xfrm>
        </p:spPr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40634" y="1296238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93034" y="1448638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545434" y="1601038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2201782" y="2099931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340779" y="1594604"/>
            <a:ext cx="1650335" cy="130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5127462" y="2106365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358712" y="193808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511112" y="209048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663512" y="224288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9703465" y="820991"/>
            <a:ext cx="1718501" cy="130258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ML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 rot="5400000" flipV="1">
            <a:off x="10237033" y="2344286"/>
            <a:ext cx="651368" cy="467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9763657" y="3378537"/>
            <a:ext cx="1718501" cy="1302586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40634" y="689813"/>
            <a:ext cx="511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I. Train</a:t>
            </a:r>
            <a:endParaRPr lang="en-US" sz="40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240634" y="3463680"/>
            <a:ext cx="5117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II. Evaluate</a:t>
            </a:r>
            <a:endParaRPr lang="en-US" sz="4000" b="1" dirty="0"/>
          </a:p>
        </p:txBody>
      </p:sp>
      <p:sp>
        <p:nvSpPr>
          <p:cNvPr id="29" name="Rechteck 28"/>
          <p:cNvSpPr/>
          <p:nvPr/>
        </p:nvSpPr>
        <p:spPr>
          <a:xfrm>
            <a:off x="240634" y="4118761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393034" y="4271161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545434" y="4423561"/>
            <a:ext cx="1427747" cy="1302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Documents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Pfeil nach rechts 31"/>
          <p:cNvSpPr/>
          <p:nvPr/>
        </p:nvSpPr>
        <p:spPr>
          <a:xfrm>
            <a:off x="2201782" y="4922454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3340779" y="4417127"/>
            <a:ext cx="1650335" cy="1302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 Extraction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Pfeil nach rechts 33"/>
          <p:cNvSpPr/>
          <p:nvPr/>
        </p:nvSpPr>
        <p:spPr>
          <a:xfrm>
            <a:off x="5127462" y="4928888"/>
            <a:ext cx="974558" cy="1459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6358712" y="481689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6511112" y="496929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6663512" y="5121692"/>
            <a:ext cx="1427747" cy="2758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Pfeil nach rechts 37"/>
          <p:cNvSpPr/>
          <p:nvPr/>
        </p:nvSpPr>
        <p:spPr>
          <a:xfrm rot="20557430">
            <a:off x="8130467" y="4455608"/>
            <a:ext cx="1512229" cy="168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feil nach rechts 39"/>
          <p:cNvSpPr/>
          <p:nvPr/>
        </p:nvSpPr>
        <p:spPr>
          <a:xfrm rot="5400000" flipV="1">
            <a:off x="10269081" y="4830780"/>
            <a:ext cx="587273" cy="4673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el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9148"/>
              </p:ext>
            </p:extLst>
          </p:nvPr>
        </p:nvGraphicFramePr>
        <p:xfrm>
          <a:off x="10329060" y="5431520"/>
          <a:ext cx="134351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39">
                  <a:extLst>
                    <a:ext uri="{9D8B030D-6E8A-4147-A177-3AD203B41FA5}">
                      <a16:colId xmlns:a16="http://schemas.microsoft.com/office/drawing/2014/main" val="1782185550"/>
                    </a:ext>
                  </a:extLst>
                </a:gridCol>
                <a:gridCol w="447839">
                  <a:extLst>
                    <a:ext uri="{9D8B030D-6E8A-4147-A177-3AD203B41FA5}">
                      <a16:colId xmlns:a16="http://schemas.microsoft.com/office/drawing/2014/main" val="2595031516"/>
                    </a:ext>
                  </a:extLst>
                </a:gridCol>
                <a:gridCol w="447839">
                  <a:extLst>
                    <a:ext uri="{9D8B030D-6E8A-4147-A177-3AD203B41FA5}">
                      <a16:colId xmlns:a16="http://schemas.microsoft.com/office/drawing/2014/main" val="2760677235"/>
                    </a:ext>
                  </a:extLst>
                </a:gridCol>
              </a:tblGrid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457345"/>
                  </a:ext>
                </a:extLst>
              </a:tr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703944"/>
                  </a:ext>
                </a:extLst>
              </a:tr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088238"/>
                  </a:ext>
                </a:extLst>
              </a:tr>
              <a:tr h="1965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116832"/>
                  </a:ext>
                </a:extLst>
              </a:tr>
            </a:tbl>
          </a:graphicData>
        </a:graphic>
      </p:graphicFrame>
      <p:sp>
        <p:nvSpPr>
          <p:cNvPr id="45" name="Pfeil nach rechts 44"/>
          <p:cNvSpPr/>
          <p:nvPr/>
        </p:nvSpPr>
        <p:spPr>
          <a:xfrm rot="20557430">
            <a:off x="8186165" y="1716168"/>
            <a:ext cx="1512229" cy="1682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feld 45"/>
          <p:cNvSpPr txBox="1"/>
          <p:nvPr/>
        </p:nvSpPr>
        <p:spPr>
          <a:xfrm>
            <a:off x="9416606" y="5619019"/>
            <a:ext cx="232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</a:t>
            </a:r>
          </a:p>
          <a:p>
            <a:r>
              <a:rPr lang="en-US" dirty="0" smtClean="0"/>
              <a:t>Prediction 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Machine Learning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>
                <a:sym typeface="Wingdings" panose="05000000000000000000" pitchFamily="2" charset="2"/>
              </a:rPr>
              <a:t>Logistic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regression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regularization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Naive </a:t>
            </a:r>
            <a:r>
              <a:rPr lang="de-DE" dirty="0" err="1" smtClean="0">
                <a:sym typeface="Wingdings" panose="05000000000000000000" pitchFamily="2" charset="2"/>
              </a:rPr>
              <a:t>Bayes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Random </a:t>
            </a:r>
            <a:r>
              <a:rPr lang="de-DE" dirty="0" err="1" smtClean="0">
                <a:sym typeface="Wingdings" panose="05000000000000000000" pitchFamily="2" charset="2"/>
              </a:rPr>
              <a:t>Forests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Support </a:t>
            </a:r>
            <a:r>
              <a:rPr lang="de-DE" dirty="0" err="1" smtClean="0">
                <a:sym typeface="Wingdings" panose="05000000000000000000" pitchFamily="2" charset="2"/>
              </a:rPr>
              <a:t>Vector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Machine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Train-Test-Split (Cross Validation)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a reliabel </a:t>
            </a:r>
            <a:r>
              <a:rPr lang="de-DE" dirty="0" err="1" smtClean="0">
                <a:sym typeface="Wingdings" panose="05000000000000000000" pitchFamily="2" charset="2"/>
              </a:rPr>
              <a:t>assessment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Evaluate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prediction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goodness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metrics</a:t>
            </a:r>
            <a:r>
              <a:rPr lang="de-DE" dirty="0" smtClean="0"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ym typeface="Wingdings" panose="05000000000000000000" pitchFamily="2" charset="2"/>
              </a:rPr>
              <a:t>Accuracy</a:t>
            </a:r>
            <a:r>
              <a:rPr lang="de-DE" dirty="0" smtClean="0">
                <a:sym typeface="Wingdings" panose="05000000000000000000" pitchFamily="2" charset="2"/>
              </a:rPr>
              <a:t>, Recall, Precision, F1-Score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5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965421" y="410347"/>
            <a:ext cx="10515600" cy="64476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 evaluation via Confusion Matrix: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Evaluation metrics: </a:t>
            </a:r>
          </a:p>
          <a:p>
            <a:pPr lvl="1"/>
            <a:r>
              <a:rPr lang="en-US" dirty="0" smtClean="0"/>
              <a:t>Accuracy: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F1-Score: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2288673" y="742585"/>
          <a:ext cx="8261418" cy="4086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695">
                  <a:extLst>
                    <a:ext uri="{9D8B030D-6E8A-4147-A177-3AD203B41FA5}">
                      <a16:colId xmlns:a16="http://schemas.microsoft.com/office/drawing/2014/main" val="2887603973"/>
                    </a:ext>
                  </a:extLst>
                </a:gridCol>
                <a:gridCol w="2042695">
                  <a:extLst>
                    <a:ext uri="{9D8B030D-6E8A-4147-A177-3AD203B41FA5}">
                      <a16:colId xmlns:a16="http://schemas.microsoft.com/office/drawing/2014/main" val="2331717474"/>
                    </a:ext>
                  </a:extLst>
                </a:gridCol>
                <a:gridCol w="2042695">
                  <a:extLst>
                    <a:ext uri="{9D8B030D-6E8A-4147-A177-3AD203B41FA5}">
                      <a16:colId xmlns:a16="http://schemas.microsoft.com/office/drawing/2014/main" val="9995553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04262395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3671035830"/>
                    </a:ext>
                  </a:extLst>
                </a:gridCol>
              </a:tblGrid>
              <a:tr h="102152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Predicted: NO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Predicted:</a:t>
                      </a:r>
                      <a:r>
                        <a:rPr lang="en-US" sz="2800" b="1" baseline="0" dirty="0" smtClean="0"/>
                        <a:t> YES</a:t>
                      </a:r>
                      <a:endParaRPr lang="en-US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449267"/>
                  </a:ext>
                </a:extLst>
              </a:tr>
              <a:tr h="1021523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Actual: </a:t>
                      </a:r>
                    </a:p>
                    <a:p>
                      <a:r>
                        <a:rPr lang="en-US" sz="2800" b="1" dirty="0" smtClean="0"/>
                        <a:t>NO</a:t>
                      </a:r>
                      <a:endParaRPr lang="en-US" sz="28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r>
                        <a:rPr lang="en-US" sz="2800" dirty="0" smtClean="0"/>
                        <a:t>rue </a:t>
                      </a:r>
                      <a:r>
                        <a:rPr lang="en-US" sz="2800" b="1" dirty="0" smtClean="0"/>
                        <a:t>N</a:t>
                      </a:r>
                      <a:r>
                        <a:rPr lang="en-US" sz="2800" dirty="0" smtClean="0"/>
                        <a:t>egative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r>
                        <a:rPr lang="en-US" sz="2800" dirty="0" smtClean="0"/>
                        <a:t>alse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="1" baseline="0" dirty="0" smtClean="0"/>
                        <a:t>P</a:t>
                      </a:r>
                      <a:r>
                        <a:rPr lang="en-US" sz="2800" baseline="0" dirty="0" smtClean="0"/>
                        <a:t>ositive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2931016"/>
                  </a:ext>
                </a:extLst>
              </a:tr>
              <a:tr h="10215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Actual: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YES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F</a:t>
                      </a:r>
                      <a:r>
                        <a:rPr lang="en-US" sz="2800" dirty="0" smtClean="0"/>
                        <a:t>alse </a:t>
                      </a:r>
                      <a:r>
                        <a:rPr lang="en-US" sz="2800" b="1" dirty="0" smtClean="0"/>
                        <a:t>N</a:t>
                      </a:r>
                      <a:r>
                        <a:rPr lang="en-US" sz="2800" dirty="0" smtClean="0"/>
                        <a:t>egative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T</a:t>
                      </a:r>
                      <a:r>
                        <a:rPr lang="en-US" sz="2800" dirty="0" smtClean="0"/>
                        <a:t>rue </a:t>
                      </a:r>
                    </a:p>
                    <a:p>
                      <a:r>
                        <a:rPr lang="en-US" sz="2800" b="1" dirty="0" smtClean="0"/>
                        <a:t>P</a:t>
                      </a:r>
                      <a:r>
                        <a:rPr lang="en-US" sz="2800" dirty="0" smtClean="0"/>
                        <a:t>ositive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695225"/>
                  </a:ext>
                </a:extLst>
              </a:tr>
              <a:tr h="1021523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279710"/>
                  </a:ext>
                </a:extLst>
              </a:tr>
            </a:tbl>
          </a:graphicData>
        </a:graphic>
      </p:graphicFrame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896" y="5415585"/>
            <a:ext cx="2981325" cy="685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6101385"/>
            <a:ext cx="2381250" cy="6000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32" y="6044234"/>
            <a:ext cx="2105025" cy="7143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161" y="6125196"/>
            <a:ext cx="1666875" cy="552450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68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Packages we recommend: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Quanteda</a:t>
            </a:r>
            <a:r>
              <a:rPr lang="en-US" dirty="0" smtClean="0"/>
              <a:t>: preprocessing, corpus construction, tokenization, document-feature matrix, </a:t>
            </a:r>
            <a:r>
              <a:rPr lang="en-US" dirty="0" err="1" smtClean="0"/>
              <a:t>wordscore</a:t>
            </a:r>
            <a:r>
              <a:rPr lang="en-US" dirty="0" smtClean="0"/>
              <a:t>, topic modelling, visualizations</a:t>
            </a:r>
          </a:p>
          <a:p>
            <a:pPr lvl="2"/>
            <a:r>
              <a:rPr lang="en-US" dirty="0" smtClean="0"/>
              <a:t>Useful </a:t>
            </a:r>
            <a:r>
              <a:rPr lang="en-US" dirty="0"/>
              <a:t>tutorial </a:t>
            </a:r>
            <a:r>
              <a:rPr lang="en-US" dirty="0" smtClean="0"/>
              <a:t>for the package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https://tutorials.quanteda.io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err="1" smtClean="0"/>
              <a:t>Tidytext</a:t>
            </a:r>
            <a:r>
              <a:rPr lang="en-US" dirty="0" smtClean="0"/>
              <a:t>: preprocessing, feature extraction, visualizations; works well with other tools in wide use (</a:t>
            </a:r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tidyr</a:t>
            </a:r>
            <a:r>
              <a:rPr lang="en-US" dirty="0" smtClean="0"/>
              <a:t>, </a:t>
            </a:r>
            <a:r>
              <a:rPr lang="en-US" dirty="0" err="1" smtClean="0"/>
              <a:t>wordcloud</a:t>
            </a:r>
            <a:r>
              <a:rPr lang="en-US" dirty="0" smtClean="0"/>
              <a:t>, ggplot2)</a:t>
            </a:r>
          </a:p>
          <a:p>
            <a:pPr lvl="2"/>
            <a:r>
              <a:rPr lang="en-US" dirty="0"/>
              <a:t>Useful tutorial for the package: </a:t>
            </a:r>
            <a:r>
              <a:rPr lang="en-US" dirty="0" smtClean="0"/>
              <a:t>https</a:t>
            </a:r>
            <a:r>
              <a:rPr lang="en-US" dirty="0"/>
              <a:t>://www.tidytextmining.com/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in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Packages we recommend: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err="1" smtClean="0"/>
              <a:t>Stringr</a:t>
            </a:r>
            <a:r>
              <a:rPr lang="en-US" dirty="0" smtClean="0"/>
              <a:t>: easy working with strings, especially regarding regular expressions, </a:t>
            </a:r>
            <a:r>
              <a:rPr lang="en-US" dirty="0"/>
              <a:t>pattern matching functions, character </a:t>
            </a:r>
            <a:r>
              <a:rPr lang="en-US" dirty="0" smtClean="0"/>
              <a:t>manipulation, whitespace management </a:t>
            </a:r>
          </a:p>
          <a:p>
            <a:pPr lvl="2"/>
            <a:r>
              <a:rPr lang="en-US" dirty="0"/>
              <a:t>Useful tutorial for the </a:t>
            </a:r>
            <a:r>
              <a:rPr lang="en-US" dirty="0" smtClean="0"/>
              <a:t>package: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cran.r-project.org/web/packages/stringr/vignettes/stringr.html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b="1" dirty="0" smtClean="0"/>
              <a:t>Text2vec</a:t>
            </a:r>
            <a:r>
              <a:rPr lang="en-US" dirty="0" smtClean="0"/>
              <a:t>: construct </a:t>
            </a:r>
            <a:r>
              <a:rPr lang="en-US" dirty="0" err="1" smtClean="0"/>
              <a:t>dtm</a:t>
            </a:r>
            <a:r>
              <a:rPr lang="en-US" dirty="0" smtClean="0"/>
              <a:t>, </a:t>
            </a:r>
            <a:r>
              <a:rPr lang="en-US" dirty="0" err="1" smtClean="0"/>
              <a:t>tcm</a:t>
            </a:r>
            <a:r>
              <a:rPr lang="en-US" dirty="0" smtClean="0"/>
              <a:t>, word </a:t>
            </a:r>
            <a:r>
              <a:rPr lang="en-US" dirty="0" err="1" smtClean="0"/>
              <a:t>embeddings</a:t>
            </a:r>
            <a:r>
              <a:rPr lang="en-US" dirty="0" smtClean="0"/>
              <a:t> (i.e. </a:t>
            </a:r>
            <a:r>
              <a:rPr lang="en-US" dirty="0" err="1" smtClean="0"/>
              <a:t>GloVE</a:t>
            </a:r>
            <a:r>
              <a:rPr lang="en-US" dirty="0" smtClean="0"/>
              <a:t>), topic modelling (i.e. LDA)</a:t>
            </a:r>
          </a:p>
          <a:p>
            <a:pPr lvl="2"/>
            <a:r>
              <a:rPr lang="en-US" dirty="0" smtClean="0"/>
              <a:t>Useful tutorial for </a:t>
            </a:r>
            <a:r>
              <a:rPr lang="en-US" dirty="0"/>
              <a:t>the package: http://text2vec.org/index.html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r>
              <a:rPr lang="en-US" dirty="0" smtClean="0"/>
              <a:t> </a:t>
            </a:r>
            <a:r>
              <a:rPr lang="en-US" dirty="0"/>
              <a:t>options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Wordclouds</a:t>
            </a:r>
            <a:endParaRPr lang="en-US" dirty="0" smtClean="0"/>
          </a:p>
          <a:p>
            <a:r>
              <a:rPr lang="en-US" dirty="0" err="1" smtClean="0"/>
              <a:t>Barplots</a:t>
            </a:r>
            <a:endParaRPr lang="en-US" dirty="0" smtClean="0"/>
          </a:p>
          <a:p>
            <a:r>
              <a:rPr lang="en-US" dirty="0" smtClean="0"/>
              <a:t>Word frequency plots</a:t>
            </a:r>
          </a:p>
          <a:p>
            <a:r>
              <a:rPr lang="en-US" dirty="0" smtClean="0"/>
              <a:t>Lexical dispersion plots</a:t>
            </a:r>
          </a:p>
          <a:p>
            <a:r>
              <a:rPr lang="en-US" dirty="0" smtClean="0"/>
              <a:t>Comparing word usage plots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  <a:r>
              <a:rPr lang="en-US" dirty="0" smtClean="0"/>
              <a:t>examples: </a:t>
            </a:r>
            <a:r>
              <a:rPr lang="en-US" dirty="0" err="1" smtClean="0"/>
              <a:t>Wordclouds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" y="2077454"/>
            <a:ext cx="4780546" cy="4780546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84" y="1391485"/>
            <a:ext cx="5329990" cy="532999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8758" y="1391485"/>
            <a:ext cx="23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AfD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777789" y="1429836"/>
            <a:ext cx="234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Coronamassnahmen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  <a:r>
              <a:rPr lang="en-US" dirty="0" smtClean="0"/>
              <a:t>examples: </a:t>
            </a:r>
            <a:r>
              <a:rPr lang="en-US" dirty="0" err="1" smtClean="0"/>
              <a:t>Barplots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8" y="1563060"/>
            <a:ext cx="5294939" cy="5294939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487903"/>
            <a:ext cx="5370096" cy="53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818" y="1486694"/>
            <a:ext cx="5234781" cy="523478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382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Visualization examples: Word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Background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Feature Extraction &amp; Machine Learning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Application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4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Preparation</a:t>
            </a:r>
            <a:r>
              <a:rPr lang="en-US" dirty="0" smtClean="0"/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Get an access to Google Collab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Open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/>
              <a:t>Notebook: https://colab.research.google.com/drive/1l4ZhBsPsXTfWr8nwvuFHREpHeHgU0Po_#scrollTo=ZM0up_dlsg5e</a:t>
            </a:r>
            <a:endParaRPr lang="en-US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Set Up 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Exercises: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Create numerical features from textual data: 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Bow (?)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 err="1" smtClean="0"/>
              <a:t>Tf-Idf</a:t>
            </a:r>
            <a:r>
              <a:rPr lang="en-US" dirty="0"/>
              <a:t> </a:t>
            </a:r>
            <a:r>
              <a:rPr lang="en-US" dirty="0" smtClean="0"/>
              <a:t>(?)</a:t>
            </a:r>
          </a:p>
          <a:p>
            <a:pPr marL="971550" lvl="1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Visualize different topics: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Print all existing Topics in the data set.</a:t>
            </a:r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 smtClean="0"/>
              <a:t>Add 2 other topics to the </a:t>
            </a:r>
            <a:r>
              <a:rPr lang="en-US" dirty="0" err="1" smtClean="0"/>
              <a:t>barplot</a:t>
            </a:r>
            <a:r>
              <a:rPr lang="en-US" dirty="0" smtClean="0"/>
              <a:t> “</a:t>
            </a:r>
            <a:r>
              <a:rPr lang="en-GB" dirty="0" smtClean="0"/>
              <a:t>Distribution</a:t>
            </a:r>
            <a:r>
              <a:rPr lang="en-GB" dirty="0"/>
              <a:t> of Labels grouped by Topics over </a:t>
            </a:r>
            <a:r>
              <a:rPr lang="en-GB" dirty="0" smtClean="0"/>
              <a:t>Years”. Choose 2 more </a:t>
            </a:r>
            <a:r>
              <a:rPr lang="en-GB" dirty="0" err="1" smtClean="0"/>
              <a:t>colors</a:t>
            </a:r>
            <a:r>
              <a:rPr lang="en-GB" dirty="0" smtClean="0"/>
              <a:t>.</a:t>
            </a:r>
            <a:endParaRPr lang="en-US" dirty="0"/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r>
              <a:rPr lang="en-US" dirty="0"/>
              <a:t>Generate </a:t>
            </a:r>
            <a:r>
              <a:rPr lang="en-US" dirty="0" smtClean="0"/>
              <a:t>the </a:t>
            </a:r>
            <a:r>
              <a:rPr lang="en-US" dirty="0" err="1" smtClean="0"/>
              <a:t>Wordclouds</a:t>
            </a:r>
            <a:r>
              <a:rPr lang="en-US" dirty="0" smtClean="0"/>
              <a:t> and the word frequency plot </a:t>
            </a:r>
            <a:r>
              <a:rPr lang="en-US" dirty="0"/>
              <a:t>for </a:t>
            </a:r>
            <a:r>
              <a:rPr lang="en-US" dirty="0" smtClean="0"/>
              <a:t>1 </a:t>
            </a:r>
            <a:r>
              <a:rPr lang="en-US" dirty="0"/>
              <a:t>other </a:t>
            </a:r>
            <a:r>
              <a:rPr lang="en-US" dirty="0" smtClean="0"/>
              <a:t>topic.</a:t>
            </a:r>
            <a:endParaRPr lang="en-GB" dirty="0"/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endParaRPr lang="en-US" dirty="0" smtClean="0"/>
          </a:p>
          <a:p>
            <a:pPr marL="1428750" lvl="2" indent="-514350">
              <a:buFont typeface="Arial" panose="020B0604020202020204" pitchFamily="34" charset="0"/>
              <a:buAutoNum type="arabicParenR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Extraction &amp;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5221"/>
            <a:ext cx="10515600" cy="5711742"/>
          </a:xfrm>
        </p:spPr>
        <p:txBody>
          <a:bodyPr/>
          <a:lstStyle/>
          <a:p>
            <a:r>
              <a:rPr lang="en-GB" dirty="0" err="1"/>
              <a:t>Sharafi</a:t>
            </a:r>
            <a:r>
              <a:rPr lang="en-GB" dirty="0"/>
              <a:t>, A., Wolf, P. and </a:t>
            </a:r>
            <a:r>
              <a:rPr lang="en-GB" dirty="0" err="1"/>
              <a:t>Krcmar</a:t>
            </a:r>
            <a:r>
              <a:rPr lang="en-GB" dirty="0"/>
              <a:t>, H. (2010). Knowledge discovery in databases on the example of engineering change management., ICDM 2010. </a:t>
            </a:r>
            <a:endParaRPr lang="en-GB" dirty="0" smtClean="0"/>
          </a:p>
          <a:p>
            <a:r>
              <a:rPr lang="en-GB" dirty="0"/>
              <a:t>Sarkar, D. (2016). Text analytics with python</a:t>
            </a:r>
            <a:r>
              <a:rPr lang="en-GB" dirty="0" smtClean="0"/>
              <a:t>.</a:t>
            </a:r>
          </a:p>
          <a:p>
            <a:r>
              <a:rPr lang="en-GB" dirty="0"/>
              <a:t>Pennington, J., </a:t>
            </a:r>
            <a:r>
              <a:rPr lang="en-GB" dirty="0" err="1"/>
              <a:t>Socher</a:t>
            </a:r>
            <a:r>
              <a:rPr lang="en-GB" dirty="0"/>
              <a:t>, R. and Manning, C. (2014). Glove: Global vectors for word representation. </a:t>
            </a:r>
            <a:endParaRPr lang="en-GB" dirty="0" smtClean="0"/>
          </a:p>
          <a:p>
            <a:r>
              <a:rPr lang="en-GB" dirty="0" smtClean="0"/>
              <a:t>Pennington</a:t>
            </a:r>
            <a:r>
              <a:rPr lang="en-GB" dirty="0"/>
              <a:t>, Jeffrey and </a:t>
            </a:r>
            <a:r>
              <a:rPr lang="en-GB" dirty="0" err="1"/>
              <a:t>Socher</a:t>
            </a:r>
            <a:r>
              <a:rPr lang="en-GB" dirty="0"/>
              <a:t>, Richard and Manning, Christopher (2014). Pre-trained word vectors. https://nlp.stanford.edu/projects/glove, </a:t>
            </a:r>
            <a:r>
              <a:rPr lang="en-GB" dirty="0" err="1"/>
              <a:t>abgerufen</a:t>
            </a:r>
            <a:r>
              <a:rPr lang="en-GB" dirty="0"/>
              <a:t> am 10. Mai 2019</a:t>
            </a:r>
            <a:r>
              <a:rPr lang="en-GB" dirty="0" smtClean="0"/>
              <a:t>.</a:t>
            </a:r>
          </a:p>
          <a:p>
            <a:r>
              <a:rPr lang="en-GB" dirty="0"/>
              <a:t>Miner, G., Elder IV, J., Fast, A., Hill, T., </a:t>
            </a:r>
            <a:r>
              <a:rPr lang="en-GB" dirty="0" err="1"/>
              <a:t>Nisbet</a:t>
            </a:r>
            <a:r>
              <a:rPr lang="en-GB" dirty="0"/>
              <a:t>, R. and </a:t>
            </a:r>
            <a:r>
              <a:rPr lang="en-GB" dirty="0" err="1"/>
              <a:t>Delen</a:t>
            </a:r>
            <a:r>
              <a:rPr lang="en-GB" dirty="0"/>
              <a:t>, D. (2012). Practical text mining and statistical analysis for non-structured text data applications, Academic Press.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Feature Extraction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Background Machine Learning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Training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Evaluation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Implementation in R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Visualization in R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 smtClean="0"/>
          </a:p>
          <a:p>
            <a:pPr marL="1943100" lvl="3" indent="-571500">
              <a:buFont typeface="+mj-lt"/>
              <a:buAutoNum type="romanLcPeriod"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Preprocess input for ML or DL algorithms / classification tasks: </a:t>
            </a:r>
            <a:r>
              <a:rPr lang="en-GB" dirty="0"/>
              <a:t>convert the text data into a </a:t>
            </a:r>
            <a:r>
              <a:rPr lang="en-GB" dirty="0" smtClean="0"/>
              <a:t>numeric, structured format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Goal: Mapping from vocabulary to real number vectors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 smtClean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Methods: Vocabulary based, Neural networks</a:t>
            </a:r>
            <a:r>
              <a:rPr lang="en-US" dirty="0"/>
              <a:t>, </a:t>
            </a:r>
            <a:r>
              <a:rPr lang="en-US" dirty="0" smtClean="0"/>
              <a:t>Co-occurrence matrix (</a:t>
            </a:r>
            <a:r>
              <a:rPr lang="en-US" dirty="0" err="1" smtClean="0"/>
              <a:t>GloVE</a:t>
            </a:r>
            <a:r>
              <a:rPr lang="en-US" dirty="0" smtClean="0"/>
              <a:t>), 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</a:t>
            </a:r>
            <a:r>
              <a:rPr lang="en-US" dirty="0" smtClean="0"/>
              <a:t>based Feature </a:t>
            </a:r>
            <a:r>
              <a:rPr lang="en-US" dirty="0"/>
              <a:t>Extraction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Bag-Of-Words (BOW)</a:t>
            </a:r>
          </a:p>
          <a:p>
            <a:pPr lvl="1"/>
            <a:r>
              <a:rPr lang="en-US" dirty="0" smtClean="0"/>
              <a:t>Create a vocabulary with all occurring words in documents</a:t>
            </a:r>
          </a:p>
          <a:p>
            <a:pPr lvl="1"/>
            <a:r>
              <a:rPr lang="en-US" dirty="0" smtClean="0"/>
              <a:t>Assumption: </a:t>
            </a:r>
            <a:r>
              <a:rPr lang="en-GB" dirty="0"/>
              <a:t>each word is independent from the others that are present in the </a:t>
            </a:r>
            <a:r>
              <a:rPr lang="en-GB" dirty="0" smtClean="0"/>
              <a:t>document</a:t>
            </a:r>
          </a:p>
          <a:p>
            <a:pPr lvl="1"/>
            <a:r>
              <a:rPr lang="en-GB" dirty="0" smtClean="0"/>
              <a:t>No examination of word order</a:t>
            </a:r>
            <a:endParaRPr lang="en-US" dirty="0" smtClean="0"/>
          </a:p>
          <a:p>
            <a:pPr lvl="1"/>
            <a:r>
              <a:rPr lang="en-US" dirty="0"/>
              <a:t>Each </a:t>
            </a:r>
            <a:r>
              <a:rPr lang="en-US" dirty="0" smtClean="0"/>
              <a:t>document </a:t>
            </a:r>
            <a:r>
              <a:rPr lang="en-US" dirty="0"/>
              <a:t>is represented by </a:t>
            </a:r>
            <a:r>
              <a:rPr lang="en-US" dirty="0" smtClean="0"/>
              <a:t>the </a:t>
            </a:r>
            <a:r>
              <a:rPr lang="en-US" b="1" dirty="0" smtClean="0"/>
              <a:t>term frequency vector </a:t>
            </a:r>
            <a:r>
              <a:rPr lang="en-US" dirty="0" smtClean="0"/>
              <a:t>(occurrence of all the distinct words that are present in the document)</a:t>
            </a:r>
          </a:p>
          <a:p>
            <a:pPr lvl="1"/>
            <a:r>
              <a:rPr lang="en-US" dirty="0" smtClean="0"/>
              <a:t>Term Frequency </a:t>
            </a:r>
            <a:r>
              <a:rPr lang="en-US" dirty="0"/>
              <a:t>- </a:t>
            </a:r>
            <a:r>
              <a:rPr lang="en-US" dirty="0" smtClean="0"/>
              <a:t>Inverse Document Frequency: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Does not imply that all terms are considered equally important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Idea: Penalize words that are too frequent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dirty="0" smtClean="0"/>
              <a:t> </a:t>
            </a:r>
            <a:r>
              <a:rPr lang="en-US" dirty="0"/>
              <a:t>(BOW)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516198" y="2375554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744013" y="2942733"/>
            <a:ext cx="45625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971828" y="3262052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516198" y="1884750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Documents</a:t>
            </a:r>
            <a:endParaRPr lang="en-US" sz="2400" b="1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5766821" y="4377444"/>
            <a:ext cx="658356" cy="138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06516"/>
              </p:ext>
            </p:extLst>
          </p:nvPr>
        </p:nvGraphicFramePr>
        <p:xfrm>
          <a:off x="119406" y="5043136"/>
          <a:ext cx="1195318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375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68141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553257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302282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442605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259723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510699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1080978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336329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825630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498049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802932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ausgrenzung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migrantinnen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inakzeptabel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rassistisch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maskenpflicht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sinnvoll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diskriminierung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frauen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19406" y="4564110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Vector-space representations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36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dirty="0" smtClean="0"/>
              <a:t> (TF-IDF)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3516198" y="2375554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Ausgrenzung von </a:t>
            </a:r>
            <a:r>
              <a:rPr lang="de-DE" dirty="0" err="1"/>
              <a:t>MigrantInnen</a:t>
            </a:r>
            <a:r>
              <a:rPr lang="de-DE" dirty="0"/>
              <a:t> ist inakzeptabel und rassistisch."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3744013" y="2942733"/>
            <a:ext cx="45625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Maskenpflicht ist sinnvoll."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3971828" y="3262052"/>
            <a:ext cx="45625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"Die Diskriminierung von Frauen ist inakzeptabel."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3516198" y="1884750"/>
            <a:ext cx="334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Documents</a:t>
            </a:r>
            <a:endParaRPr lang="en-US" sz="2400" b="1" dirty="0"/>
          </a:p>
        </p:txBody>
      </p:sp>
      <p:sp>
        <p:nvSpPr>
          <p:cNvPr id="14" name="Pfeil nach rechts 13"/>
          <p:cNvSpPr/>
          <p:nvPr/>
        </p:nvSpPr>
        <p:spPr>
          <a:xfrm rot="5400000">
            <a:off x="5766821" y="4377444"/>
            <a:ext cx="658356" cy="1387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89782"/>
              </p:ext>
            </p:extLst>
          </p:nvPr>
        </p:nvGraphicFramePr>
        <p:xfrm>
          <a:off x="119406" y="5043136"/>
          <a:ext cx="1195318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375">
                  <a:extLst>
                    <a:ext uri="{9D8B030D-6E8A-4147-A177-3AD203B41FA5}">
                      <a16:colId xmlns:a16="http://schemas.microsoft.com/office/drawing/2014/main" val="3312905602"/>
                    </a:ext>
                  </a:extLst>
                </a:gridCol>
                <a:gridCol w="468141">
                  <a:extLst>
                    <a:ext uri="{9D8B030D-6E8A-4147-A177-3AD203B41FA5}">
                      <a16:colId xmlns:a16="http://schemas.microsoft.com/office/drawing/2014/main" val="832585182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1578200694"/>
                    </a:ext>
                  </a:extLst>
                </a:gridCol>
                <a:gridCol w="553257">
                  <a:extLst>
                    <a:ext uri="{9D8B030D-6E8A-4147-A177-3AD203B41FA5}">
                      <a16:colId xmlns:a16="http://schemas.microsoft.com/office/drawing/2014/main" val="262152078"/>
                    </a:ext>
                  </a:extLst>
                </a:gridCol>
                <a:gridCol w="1302282">
                  <a:extLst>
                    <a:ext uri="{9D8B030D-6E8A-4147-A177-3AD203B41FA5}">
                      <a16:colId xmlns:a16="http://schemas.microsoft.com/office/drawing/2014/main" val="993315984"/>
                    </a:ext>
                  </a:extLst>
                </a:gridCol>
                <a:gridCol w="442605">
                  <a:extLst>
                    <a:ext uri="{9D8B030D-6E8A-4147-A177-3AD203B41FA5}">
                      <a16:colId xmlns:a16="http://schemas.microsoft.com/office/drawing/2014/main" val="3107402144"/>
                    </a:ext>
                  </a:extLst>
                </a:gridCol>
                <a:gridCol w="1259723">
                  <a:extLst>
                    <a:ext uri="{9D8B030D-6E8A-4147-A177-3AD203B41FA5}">
                      <a16:colId xmlns:a16="http://schemas.microsoft.com/office/drawing/2014/main" val="2442274815"/>
                    </a:ext>
                  </a:extLst>
                </a:gridCol>
                <a:gridCol w="510699">
                  <a:extLst>
                    <a:ext uri="{9D8B030D-6E8A-4147-A177-3AD203B41FA5}">
                      <a16:colId xmlns:a16="http://schemas.microsoft.com/office/drawing/2014/main" val="311608148"/>
                    </a:ext>
                  </a:extLst>
                </a:gridCol>
                <a:gridCol w="1080978">
                  <a:extLst>
                    <a:ext uri="{9D8B030D-6E8A-4147-A177-3AD203B41FA5}">
                      <a16:colId xmlns:a16="http://schemas.microsoft.com/office/drawing/2014/main" val="3357847591"/>
                    </a:ext>
                  </a:extLst>
                </a:gridCol>
                <a:gridCol w="1336329">
                  <a:extLst>
                    <a:ext uri="{9D8B030D-6E8A-4147-A177-3AD203B41FA5}">
                      <a16:colId xmlns:a16="http://schemas.microsoft.com/office/drawing/2014/main" val="2134026843"/>
                    </a:ext>
                  </a:extLst>
                </a:gridCol>
                <a:gridCol w="825630">
                  <a:extLst>
                    <a:ext uri="{9D8B030D-6E8A-4147-A177-3AD203B41FA5}">
                      <a16:colId xmlns:a16="http://schemas.microsoft.com/office/drawing/2014/main" val="3009440964"/>
                    </a:ext>
                  </a:extLst>
                </a:gridCol>
                <a:gridCol w="1498049">
                  <a:extLst>
                    <a:ext uri="{9D8B030D-6E8A-4147-A177-3AD203B41FA5}">
                      <a16:colId xmlns:a16="http://schemas.microsoft.com/office/drawing/2014/main" val="4119669537"/>
                    </a:ext>
                  </a:extLst>
                </a:gridCol>
                <a:gridCol w="802932">
                  <a:extLst>
                    <a:ext uri="{9D8B030D-6E8A-4147-A177-3AD203B41FA5}">
                      <a16:colId xmlns:a16="http://schemas.microsoft.com/office/drawing/2014/main" val="211908684"/>
                    </a:ext>
                  </a:extLst>
                </a:gridCol>
              </a:tblGrid>
              <a:tr h="29934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ausgrenzung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migrantinnen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inakzeptabel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rassistisch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maskenpflicht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sinnvoll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diskriminierung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frauen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32702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64969"/>
                  </a:ext>
                </a:extLst>
              </a:tr>
              <a:tr h="28284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30047"/>
                  </a:ext>
                </a:extLst>
              </a:tr>
              <a:tr h="2993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Doc3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4847"/>
                  </a:ext>
                </a:extLst>
              </a:tr>
            </a:tbl>
          </a:graphicData>
        </a:graphic>
      </p:graphicFrame>
      <p:sp>
        <p:nvSpPr>
          <p:cNvPr id="16" name="Textfeld 15"/>
          <p:cNvSpPr txBox="1"/>
          <p:nvPr/>
        </p:nvSpPr>
        <p:spPr>
          <a:xfrm>
            <a:off x="119406" y="4564110"/>
            <a:ext cx="464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Vector-space representations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345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Word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GloVe</a:t>
                </a:r>
              </a:p>
              <a:p>
                <a:pPr lvl="1"/>
                <a:r>
                  <a:rPr lang="en-US" dirty="0" smtClean="0"/>
                  <a:t>Idea: </a:t>
                </a:r>
                <a:r>
                  <a:rPr lang="en-GB" dirty="0"/>
                  <a:t>Model the semantic importance of a word in a numeric form </a:t>
                </a:r>
                <a:endParaRPr lang="en-GB" dirty="0" smtClean="0"/>
              </a:p>
              <a:p>
                <a:pPr lvl="1"/>
                <a:r>
                  <a:rPr lang="en-US" dirty="0" smtClean="0"/>
                  <a:t>Make use of the co-occurrence </a:t>
                </a:r>
                <a:r>
                  <a:rPr lang="en-US" dirty="0"/>
                  <a:t>matrix </a:t>
                </a:r>
              </a:p>
              <a:p>
                <a:pPr lvl="1"/>
                <a:r>
                  <a:rPr lang="en-US" dirty="0" smtClean="0"/>
                  <a:t>Learned representations </a:t>
                </a:r>
                <a:r>
                  <a:rPr lang="en-US" dirty="0"/>
                  <a:t>for words: same meaning = similar representation in the vector </a:t>
                </a:r>
                <a:r>
                  <a:rPr lang="en-US" dirty="0" smtClean="0"/>
                  <a:t>space</a:t>
                </a:r>
              </a:p>
              <a:p>
                <a:pPr lvl="1"/>
                <a:r>
                  <a:rPr lang="en-GB" dirty="0" smtClean="0"/>
                  <a:t>Enable performing </a:t>
                </a:r>
                <a:r>
                  <a:rPr lang="en-GB" dirty="0"/>
                  <a:t>mathematical operations on </a:t>
                </a:r>
                <a:r>
                  <a:rPr lang="en-GB" dirty="0" smtClean="0"/>
                  <a:t>it: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→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king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man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𝑞𝑢𝑒𝑒𝑛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endParaRPr lang="en-GB" dirty="0" smtClean="0"/>
              </a:p>
              <a:p>
                <a:pPr lvl="2"/>
                <a:endParaRPr lang="en-GB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5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two approaches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Both</a:t>
            </a:r>
            <a:r>
              <a:rPr lang="de-DE" dirty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in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represenation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contained</a:t>
            </a:r>
            <a:r>
              <a:rPr lang="de-DE" dirty="0" smtClean="0"/>
              <a:t> in a </a:t>
            </a:r>
            <a:r>
              <a:rPr lang="de-DE" dirty="0" err="1" smtClean="0"/>
              <a:t>corpus</a:t>
            </a:r>
            <a:endParaRPr lang="de-DE" dirty="0" smtClean="0"/>
          </a:p>
          <a:p>
            <a:r>
              <a:rPr lang="en-US" dirty="0" err="1"/>
              <a:t>BoW</a:t>
            </a:r>
            <a:r>
              <a:rPr lang="en-US" dirty="0"/>
              <a:t> model does not consider the ordering, semantics</a:t>
            </a:r>
          </a:p>
          <a:p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dimensionality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GloVE</a:t>
            </a:r>
            <a:r>
              <a:rPr lang="de-DE" dirty="0" smtClean="0"/>
              <a:t> (i.e. 100-300), </a:t>
            </a:r>
            <a:r>
              <a:rPr lang="de-DE" dirty="0" err="1" smtClean="0"/>
              <a:t>whereas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BOW (i.e. 100000)</a:t>
            </a:r>
          </a:p>
          <a:p>
            <a:r>
              <a:rPr lang="en-US" dirty="0" smtClean="0"/>
              <a:t>Approximate consideration of word semantics </a:t>
            </a:r>
            <a:r>
              <a:rPr lang="en-US" dirty="0" smtClean="0">
                <a:sym typeface="Wingdings" panose="05000000000000000000" pitchFamily="2" charset="2"/>
              </a:rPr>
              <a:t> large and “good” corpus for </a:t>
            </a:r>
            <a:r>
              <a:rPr lang="en-US" dirty="0" err="1" smtClean="0">
                <a:sym typeface="Wingdings" panose="05000000000000000000" pitchFamily="2" charset="2"/>
              </a:rPr>
              <a:t>meaningfull</a:t>
            </a:r>
            <a:r>
              <a:rPr lang="en-US" dirty="0" smtClean="0">
                <a:sym typeface="Wingdings" panose="05000000000000000000" pitchFamily="2" charset="2"/>
              </a:rPr>
              <a:t> vector representations needed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Pretrained</a:t>
            </a:r>
            <a:r>
              <a:rPr lang="en-US" dirty="0" smtClean="0">
                <a:sym typeface="Wingdings" panose="05000000000000000000" pitchFamily="2" charset="2"/>
              </a:rPr>
              <a:t> models usually fail on target tasks with different domain (null vector for unknown, special context words)</a:t>
            </a:r>
          </a:p>
          <a:p>
            <a:r>
              <a:rPr lang="en-US" dirty="0" err="1">
                <a:sym typeface="Wingdings" panose="05000000000000000000" pitchFamily="2" charset="2"/>
              </a:rPr>
              <a:t>Pretrained</a:t>
            </a:r>
            <a:r>
              <a:rPr lang="en-US" dirty="0">
                <a:sym typeface="Wingdings" panose="05000000000000000000" pitchFamily="2" charset="2"/>
              </a:rPr>
              <a:t> models </a:t>
            </a:r>
            <a:r>
              <a:rPr lang="en-US" dirty="0" smtClean="0">
                <a:sym typeface="Wingdings" panose="05000000000000000000" pitchFamily="2" charset="2"/>
              </a:rPr>
              <a:t>Require large amounts of memory and computational resources</a:t>
            </a:r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1323</Words>
  <Application>Microsoft Office PowerPoint</Application>
  <PresentationFormat>Breitbild</PresentationFormat>
  <Paragraphs>327</Paragraphs>
  <Slides>23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</vt:lpstr>
      <vt:lpstr>Part III: Feature Extraction &amp; Machine Learning</vt:lpstr>
      <vt:lpstr>Part III: Feature Extraction &amp; Machine Learning</vt:lpstr>
      <vt:lpstr>Outline</vt:lpstr>
      <vt:lpstr>Feature Extraction</vt:lpstr>
      <vt:lpstr>Vocabulary based Feature Extraction </vt:lpstr>
      <vt:lpstr>Example (BOW) </vt:lpstr>
      <vt:lpstr>Example (TF-IDF) </vt:lpstr>
      <vt:lpstr>Unsupervised Word Vectors</vt:lpstr>
      <vt:lpstr>Comparison of two approaches</vt:lpstr>
      <vt:lpstr>Sentiment Classification</vt:lpstr>
      <vt:lpstr>Background Machine Learning</vt:lpstr>
      <vt:lpstr>Background Machine Learning</vt:lpstr>
      <vt:lpstr>PowerPoint-Präsentation</vt:lpstr>
      <vt:lpstr>Visualization in R</vt:lpstr>
      <vt:lpstr>Visualization in R</vt:lpstr>
      <vt:lpstr>Visualization options</vt:lpstr>
      <vt:lpstr>Visualization examples: Wordclouds</vt:lpstr>
      <vt:lpstr>Visualization examples: Barplots</vt:lpstr>
      <vt:lpstr>PowerPoint-Präsentation</vt:lpstr>
      <vt:lpstr>Part III: Feature Extraction &amp; Machine Learning</vt:lpstr>
      <vt:lpstr>PowerPoint-Präsentation</vt:lpstr>
      <vt:lpstr>Part III: Feature Extraction &amp; Machine Learning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NALMPI</cp:lastModifiedBy>
  <cp:revision>98</cp:revision>
  <dcterms:created xsi:type="dcterms:W3CDTF">2021-03-26T15:02:43Z</dcterms:created>
  <dcterms:modified xsi:type="dcterms:W3CDTF">2021-03-31T11:35:51Z</dcterms:modified>
</cp:coreProperties>
</file>