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lisa-wm.github.io/nlp-twitter-r-bert/" TargetMode="External"/><Relationship Id="rId2" Type="http://schemas.openxmlformats.org/officeDocument/2006/relationships/hyperlink" Target="https://lisa-wm.github.io/nlp-twitter-r-bert/" TargetMode="External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hyperlink" Target="https://www.researchgate.net/figure/Sentiment-analysis-and-topic-modeling-in-narrative-A-Sentiment-analysis-Words_fig2_337747374" TargetMode="External"/><Relationship Id="rId4" Type="http://schemas.openxmlformats.org/officeDocument/2006/relationships/hyperlink" Target="https://www.researchgate.net/figure/Sentiment-analysis-and-topic-modeling-in-narrative-A-Sentiment-analysis-Words_fig2_337747374" TargetMode="External"/><Relationship Id="rId5" Type="http://schemas.openxmlformats.org/officeDocument/2006/relationships/hyperlink" Target="https://www.researchgate.net/figure/Sentiment-analysis-and-topic-modeling-in-narrative-A-Sentiment-analysis-Words_fig2_337747374" TargetMode="Externa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977D5E0-C5AD-4784-8376-FDC7A8E366E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78" name="Grafik 2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Data collection: Web Scraping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Idea: Collect tweets by members of the German parliament (Bundestag) issued after the last federal election in September 2017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Gather MPs' names and basic information from the official Bundestag website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Find Twitter account names  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Acquire socioeconomic information for the time of the last federal election on a per-district level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Scrape actual tweets along with some additional variables like the number of retweets</a:t>
            </a:r>
            <a:endParaRPr b="0" lang="en-US" sz="2400" spc="-1" strike="noStrike">
              <a:latin typeface="Arial"/>
            </a:endParaRPr>
          </a:p>
          <a:p>
            <a:pPr lvl="1" marL="914400" indent="-456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Manually label 1215 tweets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51C82E9-A428-4B7E-AEAE-00A3BC2F5FC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Data labeling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each tweet: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assign polarities “positive” or “negative”, and also topic descriptions required for BERT's ABSA task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Note: A large number of tweets do not appear to carry sentiment at all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24" name="Grafik 4" descr=""/>
          <p:cNvPicPr/>
          <p:nvPr/>
        </p:nvPicPr>
        <p:blipFill>
          <a:blip r:embed="rId1"/>
          <a:stretch/>
        </p:blipFill>
        <p:spPr>
          <a:xfrm>
            <a:off x="745920" y="3777840"/>
            <a:ext cx="11193480" cy="194112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4D01E52-4A54-4527-AE4A-7214DA320F8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rafik 3" descr=""/>
          <p:cNvPicPr/>
          <p:nvPr/>
        </p:nvPicPr>
        <p:blipFill>
          <a:blip r:embed="rId1"/>
          <a:stretch/>
        </p:blipFill>
        <p:spPr>
          <a:xfrm>
            <a:off x="1192680" y="2435760"/>
            <a:ext cx="9695160" cy="321876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sp>
        <p:nvSpPr>
          <p:cNvPr id="127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F9569C2-A9FE-4374-A82B-A97AA8ED111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990720" y="5176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39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Data</a:t>
            </a:r>
            <a:br/>
            <a:r>
              <a:rPr b="1" i="1" lang="en-GB" sz="4200" spc="-1" strike="noStrike" u="sng">
                <a:solidFill>
                  <a:srgbClr val="0070c0"/>
                </a:solidFill>
                <a:uFillTx/>
                <a:latin typeface="Calibri Light"/>
                <a:ea typeface="DejaVu Sans"/>
              </a:rPr>
              <a:t>Periodical fluctuations in the number of tweets over time and a general upward-sloping trend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85800" y="6112080"/>
            <a:ext cx="11092320" cy="42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Fig. 4: Source - Report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rafik 4" descr=""/>
          <p:cNvPicPr/>
          <p:nvPr/>
        </p:nvPicPr>
        <p:blipFill>
          <a:blip r:embed="rId1"/>
          <a:srcRect l="0" t="0" r="0" b="18307"/>
          <a:stretch/>
        </p:blipFill>
        <p:spPr>
          <a:xfrm>
            <a:off x="1660680" y="2213640"/>
            <a:ext cx="9225720" cy="281484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sp>
        <p:nvSpPr>
          <p:cNvPr id="13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0C8DCA4-39B0-4978-888B-8F3E19FA76E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90720" y="5176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6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Data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  <a:ea typeface="DejaVu Sans"/>
              </a:rPr>
              <a:t>Observations per party in labeled training data (left) and entire scraped data example (right), both depicted against seat distribution in current parliament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85800" y="6112080"/>
            <a:ext cx="11092320" cy="42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Fig. 5: Source - Report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Data preprocessing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Basic text cleaning: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Transcription of German umlauts and ligature s into standard-Latin characters and removal of non-informative symbols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Twitter-specific preparation: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Identification, separate storage and subsequent removal of special characters (i.e., hashtags, emojis and user tags)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2EA4DF0-11F8-45F3-BD77-0B97E86DB3F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Data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Challenges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Language-specific: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analysis and tools are predominantly tailored to English; Possible complications with regards to German grammar and syntax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Twitter-specific: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Limit of 280 characters, no explicit mentioning of the  event or topical entities the authors are referring to, informal language style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Context-specific: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Harder transfer of domain knowledge due to specificity of political context; sarcasm and irony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37A06DC-CF75-4C0C-93AA-FDD4A2C5F08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Static 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D806F73-093C-4CDE-A1D6-BC3CE7A21DF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772400" y="1847520"/>
            <a:ext cx="46861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Lexicon-based polarity counts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Twitter variables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Syntactic features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Character unigrams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Part-of-speech (POS) tags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3" name="Grafik 6" descr=""/>
          <p:cNvPicPr/>
          <p:nvPr/>
        </p:nvPicPr>
        <p:blipFill>
          <a:blip r:embed="rId1"/>
          <a:stretch/>
        </p:blipFill>
        <p:spPr>
          <a:xfrm>
            <a:off x="152280" y="2054160"/>
            <a:ext cx="7059240" cy="3543840"/>
          </a:xfrm>
          <a:prstGeom prst="rect">
            <a:avLst/>
          </a:prstGeom>
          <a:ln>
            <a:noFill/>
          </a:ln>
        </p:spPr>
      </p:pic>
      <p:sp>
        <p:nvSpPr>
          <p:cNvPr id="144" name="CustomShape 4"/>
          <p:cNvSpPr/>
          <p:nvPr/>
        </p:nvSpPr>
        <p:spPr>
          <a:xfrm>
            <a:off x="152280" y="3067920"/>
            <a:ext cx="7059240" cy="2529720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685800" y="6112080"/>
            <a:ext cx="8734320" cy="42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Fig. 6: TSSA workflow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0DB95BA-82A8-49F1-A60C-4929AE0CD8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147" name="Grafik 4" descr=""/>
          <p:cNvPicPr/>
          <p:nvPr/>
        </p:nvPicPr>
        <p:blipFill>
          <a:blip r:embed="rId1"/>
          <a:stretch/>
        </p:blipFill>
        <p:spPr>
          <a:xfrm>
            <a:off x="360000" y="1825560"/>
            <a:ext cx="7059240" cy="3543840"/>
          </a:xfrm>
          <a:prstGeom prst="rect">
            <a:avLst/>
          </a:prstGeom>
          <a:ln>
            <a:noFill/>
          </a:ln>
        </p:spPr>
      </p:pic>
      <p:sp>
        <p:nvSpPr>
          <p:cNvPr id="148" name="CustomShape 2"/>
          <p:cNvSpPr/>
          <p:nvPr/>
        </p:nvSpPr>
        <p:spPr>
          <a:xfrm>
            <a:off x="7519680" y="1856880"/>
            <a:ext cx="46717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Assign topics to each tweet via STM, additonally based on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four prevalence covariates, namely the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MP's party affliation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federal district (Bundesland)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 well as the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share of migrant population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overall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employment rate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Topic-specific word embeddings are created using Global Vectors (GloVE) for each subset corpus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9920" y="1690560"/>
            <a:ext cx="7619400" cy="1118520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152280" y="4078440"/>
            <a:ext cx="7266600" cy="1290960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Dynamic Features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685800" y="6112080"/>
            <a:ext cx="8734320" cy="42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Fig. 7: TSSA workflow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Word Embeddings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D700537-0F72-469D-BEDD-9B81B8D6E2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533520" y="1847520"/>
            <a:ext cx="11029320" cy="468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Model semantic importance of words in numeric form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Unsupervised learning task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Also achieved by BOW/TF-IDF, but: high dimensionality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Goal: dense representation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Dimensionality reduction via embeddings / factor loadings: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Characterize words by their surrounding context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Latent dimensions by which words can be represented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Similar meaning = similar representation in the vector space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2DE123B-A7CD-4AEB-A4F5-BC79A07C1C6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533520" y="1847520"/>
            <a:ext cx="11029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Grafik 2" descr=""/>
          <p:cNvPicPr/>
          <p:nvPr/>
        </p:nvPicPr>
        <p:blipFill>
          <a:blip r:embed="rId1"/>
          <a:stretch/>
        </p:blipFill>
        <p:spPr>
          <a:xfrm>
            <a:off x="2261520" y="1543680"/>
            <a:ext cx="7305480" cy="167580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pic>
        <p:nvPicPr>
          <p:cNvPr id="160" name="Grafik 4" descr=""/>
          <p:cNvPicPr/>
          <p:nvPr/>
        </p:nvPicPr>
        <p:blipFill>
          <a:blip r:embed="rId2"/>
          <a:stretch/>
        </p:blipFill>
        <p:spPr>
          <a:xfrm>
            <a:off x="1942920" y="3229920"/>
            <a:ext cx="7942680" cy="330840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sp>
        <p:nvSpPr>
          <p:cNvPr id="161" name="CustomShape 4"/>
          <p:cNvSpPr/>
          <p:nvPr/>
        </p:nvSpPr>
        <p:spPr>
          <a:xfrm>
            <a:off x="10335240" y="5053320"/>
            <a:ext cx="1719720" cy="42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Fig. 8: GloVe example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Table of Contents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General Theoretical Context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Standard Machine Learning Solution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Deep Learning Solution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Knowledge Transfer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E1D38B2-3215-43A5-BBD0-5FDCBCA0FD2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Word Embeddings: GloVe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CED619B-112E-4F97-BFBD-D2909CD8AA2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533520" y="1847520"/>
            <a:ext cx="11029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GloVe: 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Glo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bal </a:t>
            </a: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Ve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ctors 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Developed by Stanford University (2014) 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Based on word co-occurrence matrix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Studying neighbourhood relations between words 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Defined via window size (symmetric/asymmetric) 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Underlying assumption: close-lying words are more strongly linked 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Entry in i-th row &amp; j-th column: how likely is word i to appear in the context of word j?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165" name="Grafik 6" descr=""/>
          <p:cNvPicPr/>
          <p:nvPr/>
        </p:nvPicPr>
        <p:blipFill>
          <a:blip r:embed="rId1"/>
          <a:stretch/>
        </p:blipFill>
        <p:spPr>
          <a:xfrm>
            <a:off x="2585880" y="5267160"/>
            <a:ext cx="7019280" cy="72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Sentiment Classification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67" name="Inhaltsplatzhalter 4" descr=""/>
          <p:cNvPicPr/>
          <p:nvPr/>
        </p:nvPicPr>
        <p:blipFill>
          <a:blip r:embed="rId1"/>
          <a:srcRect l="0" t="0" r="0" b="11663"/>
          <a:stretch/>
        </p:blipFill>
        <p:spPr>
          <a:xfrm>
            <a:off x="838080" y="1864440"/>
            <a:ext cx="5564880" cy="381384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sp>
        <p:nvSpPr>
          <p:cNvPr id="168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D639684-F222-497E-9300-BA7A84AEB4F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666840" y="1428840"/>
            <a:ext cx="4686120" cy="49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Algorithms: 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Random Forests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Logistic regression learner with elastic net penalty (glmnet)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Advantages of AutoML pipeline, integrating the process of dynamic feature generation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Dichotomy between train and test sphere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Automatization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Transferability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1321560" y="6294600"/>
            <a:ext cx="3755160" cy="42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Fig. 9: Typical ML workflow (Becker et al., 2021)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3000"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Standard Machine Learning Solution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Results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65F74A5-15C2-4B69-8DB3-1DF034444C3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33520" y="1847520"/>
            <a:ext cx="11029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23960" y="1428840"/>
            <a:ext cx="10629360" cy="49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"/>
          <p:cNvSpPr/>
          <p:nvPr/>
        </p:nvSpPr>
        <p:spPr>
          <a:xfrm>
            <a:off x="10752120" y="0"/>
            <a:ext cx="1431000" cy="90612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Do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Deep Learning Solution</a:t>
            </a:r>
            <a:br/>
            <a:r>
              <a:rPr b="1" i="1" lang="en-GB" sz="3600" spc="-1" strike="noStrike" u="sng">
                <a:solidFill>
                  <a:srgbClr val="0070c0"/>
                </a:solidFill>
                <a:uFillTx/>
                <a:latin typeface="Calibri Light"/>
              </a:rPr>
              <a:t>Deep transfer learning with BERT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E177819-9CDE-416F-AADF-9712A489944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533520" y="1847520"/>
            <a:ext cx="11029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85800" y="1999800"/>
            <a:ext cx="11029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i-directional </a:t>
            </a:r>
            <a:r>
              <a:rPr b="1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ncoder </a:t>
            </a:r>
            <a:r>
              <a:rPr b="1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epresentations from </a:t>
            </a:r>
            <a:r>
              <a:rPr b="1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ransformers (2018)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Transfer Learning: 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 case of limited labeled data or domain shift, the generalization ability of the learner is no longer reliable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Idea: First train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 model on an original task and domain and then transfer the acquired knowledge to the target task and domain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This allows for using pretrained models for example provided by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Hugging Face's Transformers library provides all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The pre-trained language representations can be then adapted to a specific target task in the fine.tuning procedure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Attention mechanism: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Avoid processing textual data sequentially 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Allow for more parallelization and avoid the tendency to favor recent input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Deep Learning Solution</a:t>
            </a:r>
            <a:br/>
            <a:r>
              <a:rPr b="1" i="1" lang="en-GB" sz="3600" spc="-1" strike="noStrike" u="sng">
                <a:solidFill>
                  <a:srgbClr val="0070c0"/>
                </a:solidFill>
                <a:uFillTx/>
                <a:latin typeface="Calibri Light"/>
              </a:rPr>
              <a:t>Input pre-processing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FF9A256-F6D1-4AE2-A6C9-555A0DACBA1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533520" y="1847520"/>
            <a:ext cx="11029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8058240" y="1999800"/>
            <a:ext cx="3656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Token embeddings from model-specific tokenization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Segment embeddings: ’0’ for A and ’1’ for B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Position embeddings indicate the position of each token in the sentence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84" name="Grafik 2" descr=""/>
          <p:cNvPicPr/>
          <p:nvPr/>
        </p:nvPicPr>
        <p:blipFill>
          <a:blip r:embed="rId1"/>
          <a:srcRect l="0" t="23215" r="0" b="0"/>
          <a:stretch/>
        </p:blipFill>
        <p:spPr>
          <a:xfrm>
            <a:off x="287280" y="2238120"/>
            <a:ext cx="7228800" cy="256644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sp>
        <p:nvSpPr>
          <p:cNvPr id="185" name="CustomShape 5"/>
          <p:cNvSpPr/>
          <p:nvPr/>
        </p:nvSpPr>
        <p:spPr>
          <a:xfrm>
            <a:off x="1321560" y="6294600"/>
            <a:ext cx="5348520" cy="42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Fig. 10: BERT input. Source: https://arxiv.org/pdf/1810.04805.pdf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Deep Learning Solution</a:t>
            </a:r>
            <a:br/>
            <a:r>
              <a:rPr b="1" i="1" lang="en-GB" sz="3600" spc="-1" strike="noStrike" u="sng">
                <a:solidFill>
                  <a:srgbClr val="0070c0"/>
                </a:solidFill>
                <a:uFillTx/>
                <a:latin typeface="Calibri Light"/>
              </a:rPr>
              <a:t>Pre-training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D8B48AA-4FF9-4ABB-8C13-30B47636E9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533520" y="1847520"/>
            <a:ext cx="11029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343080" y="1999800"/>
            <a:ext cx="113720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Masked language modelling (MLM):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Predict the masked words without considering its positioning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Next sentence prediction (NSP):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Predict whether or not the second sentence in a pair is the subsequent one in the original document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90" name="Grafik 6" descr=""/>
          <p:cNvPicPr/>
          <p:nvPr/>
        </p:nvPicPr>
        <p:blipFill>
          <a:blip r:embed="rId1"/>
          <a:stretch/>
        </p:blipFill>
        <p:spPr>
          <a:xfrm>
            <a:off x="3228840" y="2384280"/>
            <a:ext cx="5637960" cy="761400"/>
          </a:xfrm>
          <a:prstGeom prst="rect">
            <a:avLst/>
          </a:prstGeom>
          <a:ln>
            <a:noFill/>
          </a:ln>
        </p:spPr>
      </p:pic>
      <p:pic>
        <p:nvPicPr>
          <p:cNvPr id="191" name="Grafik 7" descr=""/>
          <p:cNvPicPr/>
          <p:nvPr/>
        </p:nvPicPr>
        <p:blipFill>
          <a:blip r:embed="rId2"/>
          <a:stretch/>
        </p:blipFill>
        <p:spPr>
          <a:xfrm>
            <a:off x="3138480" y="4061160"/>
            <a:ext cx="5666760" cy="2428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Deep Learning Solution</a:t>
            </a:r>
            <a:br/>
            <a:r>
              <a:rPr b="1" i="1" lang="en-GB" sz="3600" spc="-1" strike="noStrike" u="sng">
                <a:solidFill>
                  <a:srgbClr val="0070c0"/>
                </a:solidFill>
                <a:uFillTx/>
                <a:latin typeface="Calibri Light"/>
              </a:rPr>
              <a:t>Fine-tuning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6B94B30-C668-4E7D-9B7E-9F48A494770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533520" y="1847520"/>
            <a:ext cx="11029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343080" y="1690560"/>
            <a:ext cx="11372040" cy="465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Initialization with pre-trained weights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Replace the final layers from MLM and NSP with one classification layer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Loss: Cross-Entropy</a:t>
            </a:r>
            <a:endParaRPr b="0" lang="en-US" sz="2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Task in this case: Sequence classification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96" name="Grafik 2" descr=""/>
          <p:cNvPicPr/>
          <p:nvPr/>
        </p:nvPicPr>
        <p:blipFill>
          <a:blip r:embed="rId1"/>
          <a:stretch/>
        </p:blipFill>
        <p:spPr>
          <a:xfrm>
            <a:off x="7916040" y="2936520"/>
            <a:ext cx="3436920" cy="303336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sp>
        <p:nvSpPr>
          <p:cNvPr id="197" name="CustomShape 5"/>
          <p:cNvSpPr/>
          <p:nvPr/>
        </p:nvSpPr>
        <p:spPr>
          <a:xfrm>
            <a:off x="6662160" y="6140160"/>
            <a:ext cx="4336200" cy="42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Fig. 11: BERT input. Source: https://arxiv.org/pdf/1810.04805.pdf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Deep Learning Solution</a:t>
            </a:r>
            <a:br/>
            <a:r>
              <a:rPr b="1" i="1" lang="en-GB" sz="3600" spc="-1" strike="noStrike" u="sng">
                <a:solidFill>
                  <a:srgbClr val="0070c0"/>
                </a:solidFill>
                <a:uFillTx/>
                <a:latin typeface="Calibri Light"/>
              </a:rPr>
              <a:t>Aspect-based sentiment 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D88AA0A-38D2-4D34-9890-E5F808608E1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33520" y="1847520"/>
            <a:ext cx="11029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43080" y="1999800"/>
            <a:ext cx="1137204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Post-training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Further development of the basis-model: </a:t>
            </a:r>
            <a:r>
              <a:rPr b="0" i="1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bert-base-german-cased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, pretrained on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German Wikipedia texts, news articles and Open Legal Datasets of German court decisions and citations.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 b="0" lang="en-US" sz="16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Leverage both MLM and NLM with </a:t>
            </a:r>
            <a:r>
              <a:rPr b="0" i="1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Germeval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i="1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unlabel scraped tweets </a:t>
            </a: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 order to adapt the specific domain language to the model</a:t>
            </a:r>
            <a:endParaRPr b="0" lang="en-US" sz="1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Aspect extraction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Idea: Use a supervised learning technique to label each token from a sequence with one of these three labels: </a:t>
            </a:r>
            <a:endParaRPr b="0" lang="en-US" sz="16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B“:  Beginning of an aspect</a:t>
            </a:r>
            <a:endParaRPr b="0" lang="en-US" sz="12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I“: Inside of an aspect term </a:t>
            </a:r>
            <a:endParaRPr b="0" lang="en-US" sz="12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O“: Outside of an aspect</a:t>
            </a:r>
            <a:endParaRPr b="0" lang="en-US" sz="1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Requires exhaustive domain knowledge</a:t>
            </a:r>
            <a:endParaRPr b="0" lang="en-US" sz="1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DE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Aspect Sentiment Classification</a:t>
            </a:r>
            <a:endParaRPr b="0" lang="en-US" sz="20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Classifies polarity of a given text, taking into account the given aspects as an extra feature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Deep Learning Solution</a:t>
            </a:r>
            <a:br/>
            <a:r>
              <a:rPr b="1" i="1" lang="en-GB" sz="3600" spc="-1" strike="noStrike" u="sng">
                <a:solidFill>
                  <a:srgbClr val="0070c0"/>
                </a:solidFill>
                <a:uFillTx/>
                <a:latin typeface="Calibri Light"/>
              </a:rPr>
              <a:t>Results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AE11075-4D54-4629-B0EF-2B029B55D1D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533520" y="1847520"/>
            <a:ext cx="110293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295200" y="1634760"/>
            <a:ext cx="11372040" cy="47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6" name="Grafik 2" descr=""/>
          <p:cNvPicPr/>
          <p:nvPr/>
        </p:nvPicPr>
        <p:blipFill>
          <a:blip r:embed="rId1"/>
          <a:stretch/>
        </p:blipFill>
        <p:spPr>
          <a:xfrm>
            <a:off x="2976120" y="1690560"/>
            <a:ext cx="6143760" cy="507132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sp>
        <p:nvSpPr>
          <p:cNvPr id="207" name="CustomShape 5"/>
          <p:cNvSpPr/>
          <p:nvPr/>
        </p:nvSpPr>
        <p:spPr>
          <a:xfrm>
            <a:off x="165600" y="6221880"/>
            <a:ext cx="2733840" cy="42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Fig. 12: BERT results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Knowledge Transfer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Contents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209" name="Table 2"/>
          <p:cNvGraphicFramePr/>
          <p:nvPr/>
        </p:nvGraphicFramePr>
        <p:xfrm>
          <a:off x="838080" y="1825560"/>
          <a:ext cx="10515240" cy="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Day 1: 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Kick-off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Introduction to NLP and its applications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Quanteda universe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NLP-Analyse-pipeline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Technical Setup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Scraping 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Basic Text Cleaning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Static feature generation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Topic modeling (incl. expert talk)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1" lang="en-US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Day 2</a:t>
                      </a:r>
                      <a:endParaRPr b="0" lang="en-US" sz="28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Word embeddings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Classification task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Background machine learning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Analyse and visualize the results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Introduction to Deep Learning and BERT</a:t>
                      </a:r>
                      <a:endParaRPr b="0" lang="en-US" sz="2400" spc="-1" strike="noStrike">
                        <a:latin typeface="Arial"/>
                      </a:endParaRPr>
                    </a:p>
                    <a:p>
                      <a:pPr lvl="1" marL="685800" indent="-227880">
                        <a:lnSpc>
                          <a:spcPct val="90000"/>
                        </a:lnSpc>
                        <a:spcBef>
                          <a:spcPts val="499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Sentiment analysis with BERT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sp>
        <p:nvSpPr>
          <p:cNvPr id="210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36270FF-24B2-4E4B-BD92-9F63D6D1745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600200"/>
            <a:ext cx="10514880" cy="457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Twitter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as a medium for political and source of constant information: Scraped tweets serve as a database</a:t>
            </a:r>
            <a:endParaRPr b="0" lang="en-US" sz="2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Primary goal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: Analysis of public sentiment in a topic-aware manner for texts scraped from Twitter posts by German Members of Parliament (MPs)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We explore how topic-specific sentiment analysis can be implemented, considering (1) standard machine learning (ML) techniques and (2) more complex deep learning (DL) models.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Secondary goal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Make analysis of social media texts in a political context more easily accessible to researchers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We provide extensive teaching material on both approaches, composed as a coherent online course, to educate researchers on addressing NLP problems in their own 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D4FA966-FB44-4E3D-B602-CD3AE3DB3F7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Knowledge Transfer</a:t>
            </a:r>
            <a:br/>
            <a:r>
              <a:rPr b="1" i="1" lang="en-GB" sz="4400" spc="-1" strike="noStrike" u="sng">
                <a:solidFill>
                  <a:srgbClr val="0070c0"/>
                </a:solidFill>
                <a:uFillTx/>
                <a:latin typeface="Calibri Light"/>
              </a:rPr>
              <a:t>Online material &amp; feedback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provide a website for the teaching material, demos, exercises and solutions: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https://lisa-wm.github.io/nlp-twitter-r-bert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/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Challenges: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Coverage of end to end NLP introduction and workflow within 2 days only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Create a common ground for people with different skill levels / backgrounds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43891BF5-AE1A-44A8-9401-15AB63BDDF1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38080" y="1825560"/>
            <a:ext cx="1051488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0000"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ML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…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From standalone SA task the best performance was achieved by the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dbmdz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German BERT cased model and with additional fine-tuning with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Germeval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dataset (Pre-training source: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Wikipedia dump, EU Bookshop corpus, Open Subtitles, CommonCrawl, ParaCrawl and News Crawl. This results in a dataset with a size of 16GB and 2,350,234,427 tokens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aspect based sentiment analysis leads to a worse performance, and reaches the best performance for the original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base_german_cased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model with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post-training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with scraped, unlabeled tweets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topic modelling / aspect consideration seems to complicate the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sequence classification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task for both standard ML and DL approaches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 provide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extensive teaching material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on both approaches, composed as a coherent online course, to educate researchers on addressing NLP problems in their own work. However, the time frame for teaching should be extended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15CC74E-83E1-4971-AB2E-6A07B61207C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General Theoretical Context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2A6B440-AD67-4F97-BEAC-A2A9D98817A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87" name="Grafik 6" descr=""/>
          <p:cNvPicPr/>
          <p:nvPr/>
        </p:nvPicPr>
        <p:blipFill>
          <a:blip r:embed="rId1"/>
          <a:srcRect l="1224" t="0" r="720" b="0"/>
          <a:stretch/>
        </p:blipFill>
        <p:spPr>
          <a:xfrm>
            <a:off x="180360" y="2314800"/>
            <a:ext cx="4535280" cy="267732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pic>
        <p:nvPicPr>
          <p:cNvPr id="88" name="Grafik 7" descr=""/>
          <p:cNvPicPr/>
          <p:nvPr/>
        </p:nvPicPr>
        <p:blipFill>
          <a:blip r:embed="rId2"/>
          <a:stretch/>
        </p:blipFill>
        <p:spPr>
          <a:xfrm>
            <a:off x="5378040" y="2309760"/>
            <a:ext cx="3560760" cy="267840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sp>
        <p:nvSpPr>
          <p:cNvPr id="89" name="CustomShape 3"/>
          <p:cNvSpPr/>
          <p:nvPr/>
        </p:nvSpPr>
        <p:spPr>
          <a:xfrm>
            <a:off x="4845600" y="3238560"/>
            <a:ext cx="357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9537480" y="3238560"/>
            <a:ext cx="35748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0154160" y="2459520"/>
            <a:ext cx="2012400" cy="20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Topic-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Specific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Sentiment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70c0"/>
                </a:solidFill>
                <a:latin typeface="Calibri"/>
                <a:ea typeface="DejaVu Sans"/>
              </a:rPr>
              <a:t>Analysis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1550160" y="5197320"/>
            <a:ext cx="1771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70c0"/>
                </a:solidFill>
                <a:latin typeface="Calibri"/>
                <a:ea typeface="DejaVu Sans"/>
              </a:rPr>
              <a:t>Topic modeling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6096600" y="5197320"/>
            <a:ext cx="218340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70c0"/>
                </a:solidFill>
                <a:latin typeface="Calibri"/>
                <a:ea typeface="DejaVu Sans"/>
              </a:rPr>
              <a:t>Sentiment Analysis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685800" y="6112080"/>
            <a:ext cx="11092320" cy="42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Fig. 1: Source (modified): https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://</a:t>
            </a:r>
            <a:r>
              <a:rPr b="0" lang="en-US" sz="1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www.researchgate.net/figure/Sentiment-analysis-and-topic-modeling-in-narrative-A-Sentiment-analysis-Words_fig2_337747374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 (modified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General Theoretical Context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Topic Modeling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6" name="Grafik 4" descr=""/>
          <p:cNvPicPr/>
          <p:nvPr/>
        </p:nvPicPr>
        <p:blipFill>
          <a:blip r:embed="rId1"/>
          <a:stretch/>
        </p:blipFill>
        <p:spPr>
          <a:xfrm>
            <a:off x="838080" y="2124360"/>
            <a:ext cx="10419480" cy="3523680"/>
          </a:xfrm>
          <a:prstGeom prst="rect">
            <a:avLst/>
          </a:prstGeom>
          <a:ln>
            <a:noFill/>
          </a:ln>
          <a:effectLst>
            <a:outerShdw algn="tl" blurRad="292100" dir="2700000" dist="138988" rotWithShape="0">
              <a:srgbClr val="333333">
                <a:alpha val="65000"/>
              </a:srgbClr>
            </a:outerShdw>
          </a:effectLst>
        </p:spPr>
      </p:pic>
      <p:sp>
        <p:nvSpPr>
          <p:cNvPr id="97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AC46A86-5711-4B8E-9B63-3CCBFF6BF8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685800" y="6112080"/>
            <a:ext cx="11092320" cy="42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Fig. 2: Overview of topic modeling approaches. Source: Intro to NLP by Asmik &amp; Lisa (https://lisa-wm.github.io/nlp-twitter-r-bert/)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General Theoretical Context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Probabilistic/generative approaches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Idea: Hierarchical Bayesian mixture models ; reverse-engineer the imaginative process of document generation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For each of document d within a corpus draw a vector of topic proportions from the assumed distribution </a:t>
            </a:r>
            <a:endParaRPr b="0" lang="en-US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For each word position n within d </a:t>
            </a:r>
            <a:endParaRPr b="0" lang="en-US" sz="28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draw a topic assignment from the assumed distribution </a:t>
            </a:r>
            <a:endParaRPr b="0" lang="en-US" sz="2400" spc="-1" strike="noStrike">
              <a:latin typeface="Arial"/>
            </a:endParaRPr>
          </a:p>
          <a:p>
            <a:pPr lvl="1" marL="9716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draw a word from the assumed distribution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8266EA6-B790-4505-B5DB-8CC30118A4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General Theoretical Context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4" name="Grafik 3" descr=""/>
          <p:cNvPicPr/>
          <p:nvPr/>
        </p:nvPicPr>
        <p:blipFill>
          <a:blip r:embed="rId1"/>
          <a:stretch/>
        </p:blipFill>
        <p:spPr>
          <a:xfrm>
            <a:off x="838080" y="1870200"/>
            <a:ext cx="10457640" cy="3437640"/>
          </a:xfrm>
          <a:prstGeom prst="rect">
            <a:avLst/>
          </a:prstGeom>
          <a:ln>
            <a:noFill/>
          </a:ln>
          <a:effectLst>
            <a:outerShdw algn="tl"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10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E67FD96-8BF5-4A26-85A2-AEC30248B01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838080" y="1870200"/>
            <a:ext cx="1904400" cy="1149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5"/>
          <p:cNvSpPr/>
          <p:nvPr/>
        </p:nvSpPr>
        <p:spPr>
          <a:xfrm>
            <a:off x="685800" y="6112080"/>
            <a:ext cx="11092320" cy="426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70c0"/>
                </a:solidFill>
                <a:latin typeface="Calibri"/>
                <a:ea typeface="DejaVu Sans"/>
              </a:rPr>
              <a:t>Fig. 3: Example for Probabilistic/generative approach of topic modeling. Source: Intro to NLP by Asmik &amp; Lisa (https://lisa-wm.github.io/nlp-twitter-r-bert/)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4659120" y="4156560"/>
            <a:ext cx="330120" cy="373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6183720" y="4156560"/>
            <a:ext cx="330120" cy="373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7708320" y="4156560"/>
            <a:ext cx="330120" cy="373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9"/>
          <p:cNvSpPr/>
          <p:nvPr/>
        </p:nvSpPr>
        <p:spPr>
          <a:xfrm>
            <a:off x="9209520" y="4156560"/>
            <a:ext cx="330120" cy="373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10711080" y="4156560"/>
            <a:ext cx="330120" cy="373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General Theoretical Context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Sentiment 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Idea: Find a model that maps from the space of input features into 2-dimensional space; Each observation / tweet represented by features is assigned to a probability of belonging to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“positive” or “negative”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Standard Machine Learning: Random Forests and Regularized Logistic Regression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Deep Learning: BERT, focus on fine-tuning to sentiment analysis task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8A0B037-9634-44BB-8200-8997D13D98C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General Theoretical Context</a:t>
            </a:r>
            <a:br/>
            <a:r>
              <a:rPr b="1" i="1" lang="en-US" sz="3600" spc="-1" strike="noStrike" u="sng">
                <a:solidFill>
                  <a:srgbClr val="0070c0"/>
                </a:solidFill>
                <a:uFillTx/>
                <a:latin typeface="Calibri Light"/>
              </a:rPr>
              <a:t>Topic-specific sentiment analysis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Idea: Combine of Topic Modeling and Sentiment Analysis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Apply non-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simultaneous methods mostly due to their complexity and our goal of making text analysis accessible to a broader audience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Standard ML approach: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Build tweet-clusters based on the topic modeling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 the clusters to generate topic-specific embeddings 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that are afterwards fed to the classifier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BERT: 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Aspect extraction: Extract the word from the tweet that containd the topic-specific information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Aspect sentiment classification: Using the information about the aspects as an additional feature fine-tune BERT to an Aspect Based Sentiment Analysis task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37D253F-1167-4A17-82EC-AEF8740EAB4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Application>LibreOffice/6.4.7.2$Linux_X86_64 LibreOffice_project/40$Build-2</Application>
  <Words>1613</Words>
  <Paragraphs>247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2021-06-19T12:35:13Z</dcterms:created>
  <dc:creator>NALMPI</dc:creator>
  <dc:description/>
  <dc:language>en-US</dc:language>
  <cp:lastModifiedBy>NALMPI</cp:lastModifiedBy>
  <dcterms:modified xsi:type="dcterms:W3CDTF">2021-06-21T00:24:04Z</dcterms:modified>
  <cp:revision>41</cp:revision>
  <dc:subject/>
  <dc:title>Topic-specic sentiment analysis for tweets by German MPs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Breitbild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31</vt:i4>
  </property>
</Properties>
</file>