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5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Box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strings in word or sub-word token strings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Converting tokens strings to ids.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them to attributes in the tokenizer for easy access and making sure they are not split during tokenization.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vocabulary IDs for each of the tokens.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just a numeric class to distinguish between sentence A and B.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lastly,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positional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the position of each word in the sequence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output per token from each layer of these can be used as a word embedding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pretraining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original BERT: Massive lexical resources (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BooksCorpus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Eng. Wikipedia) -&gt;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GB in total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transformers/model_doc/bert.html#tfbertforsequenceclassification" TargetMode="External"/><Relationship Id="rId3" Type="http://schemas.openxmlformats.org/officeDocument/2006/relationships/hyperlink" Target="https://ieeexplore.ieee.org/document/5288526" TargetMode="External"/><Relationship Id="rId7" Type="http://schemas.openxmlformats.org/officeDocument/2006/relationships/hyperlink" Target="https://deepset.ai/german-bert" TargetMode="External"/><Relationship Id="rId2" Type="http://schemas.openxmlformats.org/officeDocument/2006/relationships/hyperlink" Target="https://arxiv.org/pdf/1810.0480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N19-1242.pdf" TargetMode="External"/><Relationship Id="rId5" Type="http://schemas.openxmlformats.org/officeDocument/2006/relationships/hyperlink" Target="https://arxiv.org/pdf/1706.03762.pdf" TargetMode="External"/><Relationship Id="rId4" Type="http://schemas.openxmlformats.org/officeDocument/2006/relationships/hyperlink" Target="https://ruder.io/thesis/neural%20transfer%20learning%20for%20nlp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IV: 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Pretraining</a:t>
            </a:r>
            <a:endParaRPr lang="en-US" b="1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/>
          </a:bodyPr>
          <a:lstStyle/>
          <a:p>
            <a:r>
              <a:rPr lang="en-US" dirty="0"/>
              <a:t>Next Sentence Prediction (NSP)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sample the next sentence for 50% of two sentence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Given two sentences, predict whether the second sentence follows the first one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Input: </a:t>
            </a:r>
          </a:p>
          <a:p>
            <a:pPr lvl="1"/>
            <a:r>
              <a:rPr lang="de-DE" i="1" dirty="0" err="1"/>
              <a:t>Sentence</a:t>
            </a:r>
            <a:r>
              <a:rPr lang="de-DE" i="1" dirty="0"/>
              <a:t> A: [CLS] Die Ausgrenzung von [MASK] von der # </a:t>
            </a:r>
            <a:r>
              <a:rPr lang="de-DE" i="1" dirty="0" err="1"/>
              <a:t>EssenerTafel</a:t>
            </a:r>
            <a:r>
              <a:rPr lang="de-DE" i="1" dirty="0"/>
              <a:t> ist inakzeptabel und [MASK]. [SEP]</a:t>
            </a:r>
            <a:endParaRPr lang="en-GB" dirty="0"/>
          </a:p>
          <a:p>
            <a:pPr lvl="1"/>
            <a:r>
              <a:rPr lang="de-DE" i="1" dirty="0" err="1"/>
              <a:t>Sentence</a:t>
            </a:r>
            <a:r>
              <a:rPr lang="de-DE" i="1" dirty="0"/>
              <a:t> B: Wir dürfen nicht zulassen, dass die [MASK] gegeneinander ausgespielt werden. [SEP]</a:t>
            </a:r>
            <a:endParaRPr lang="en-GB" dirty="0"/>
          </a:p>
          <a:p>
            <a:r>
              <a:rPr lang="de-DE" dirty="0"/>
              <a:t>Target Label: </a:t>
            </a:r>
            <a:r>
              <a:rPr lang="de-DE" i="1" dirty="0" err="1"/>
              <a:t>IsNextSentence</a:t>
            </a:r>
            <a:endParaRPr lang="en-GB" dirty="0"/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7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Fine-Tuning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language tasks: </a:t>
            </a:r>
            <a:r>
              <a:rPr lang="en-GB" dirty="0"/>
              <a:t>Question Answering, Named Entity Recognition, Sequence Classification, etc. </a:t>
            </a:r>
          </a:p>
          <a:p>
            <a:r>
              <a:rPr lang="en-GB" dirty="0"/>
              <a:t>Exchange the output layer from </a:t>
            </a:r>
            <a:r>
              <a:rPr lang="en-GB" dirty="0" err="1"/>
              <a:t>pretraining</a:t>
            </a:r>
            <a:r>
              <a:rPr lang="en-GB" dirty="0"/>
              <a:t> &amp; update parameters</a:t>
            </a:r>
          </a:p>
          <a:p>
            <a:r>
              <a:rPr lang="en-GB" dirty="0"/>
              <a:t>Train and validation sets for model training procedure (80%) </a:t>
            </a:r>
          </a:p>
          <a:p>
            <a:r>
              <a:rPr lang="en-GB" dirty="0"/>
              <a:t>Test set for evaluation (20%, unseen data)</a:t>
            </a:r>
          </a:p>
          <a:p>
            <a:endParaRPr lang="en-GB" dirty="0"/>
          </a:p>
          <a:p>
            <a:r>
              <a:rPr lang="en-GB" dirty="0"/>
              <a:t>Set </a:t>
            </a:r>
            <a:r>
              <a:rPr lang="en-GB" dirty="0" err="1"/>
              <a:t>hyperparameters</a:t>
            </a:r>
            <a:r>
              <a:rPr lang="en-GB" dirty="0"/>
              <a:t> recommended by the authors: </a:t>
            </a:r>
          </a:p>
          <a:p>
            <a:pPr lvl="1"/>
            <a:r>
              <a:rPr lang="en-US" dirty="0"/>
              <a:t>Learning rate {5e-5, 3e-5, 2e-5}  </a:t>
            </a:r>
          </a:p>
          <a:p>
            <a:pPr lvl="1"/>
            <a:r>
              <a:rPr lang="en-US" dirty="0"/>
              <a:t>Batch-size {16, 32}</a:t>
            </a:r>
          </a:p>
          <a:p>
            <a:pPr lvl="1"/>
            <a:r>
              <a:rPr lang="en-US" dirty="0"/>
              <a:t>Number of training epochs {2, 3, 4}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 Based Sentiment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/>
              <a:t>[CLS] Die Ausgrenzung von </a:t>
            </a:r>
            <a:r>
              <a:rPr lang="de-DE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MigrantInnen</a:t>
            </a:r>
            <a:r>
              <a:rPr lang="de-DE" i="1" dirty="0"/>
              <a:t> von der # </a:t>
            </a:r>
            <a:r>
              <a:rPr lang="de-DE" i="1" dirty="0" err="1"/>
              <a:t>EssenerTafel</a:t>
            </a:r>
            <a:r>
              <a:rPr lang="de-DE" i="1" dirty="0"/>
              <a:t> ist inakzeptabel und </a:t>
            </a:r>
            <a:r>
              <a:rPr lang="de-DE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rassistisch</a:t>
            </a:r>
            <a:r>
              <a:rPr lang="de-DE" i="1" dirty="0"/>
              <a:t>. Wir dürfen nicht zulassen, dass die Ärmsten gegeneinander ausgespielt werden. [SEP]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Classification based on a given text and the aspects mentioned in it</a:t>
            </a:r>
          </a:p>
          <a:p>
            <a:r>
              <a:rPr lang="en-US" dirty="0"/>
              <a:t>General approach: </a:t>
            </a:r>
          </a:p>
          <a:p>
            <a:pPr lvl="1"/>
            <a:r>
              <a:rPr lang="en-US" dirty="0" err="1"/>
              <a:t>Posttraining</a:t>
            </a:r>
            <a:endParaRPr lang="en-US" dirty="0"/>
          </a:p>
          <a:p>
            <a:pPr lvl="1"/>
            <a:r>
              <a:rPr lang="en-US" dirty="0"/>
              <a:t>Aspect Extraction</a:t>
            </a:r>
          </a:p>
          <a:p>
            <a:pPr lvl="1"/>
            <a:r>
              <a:rPr lang="en-US" dirty="0"/>
              <a:t>Aspect Sentiment Classification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Preparation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Get an access to Google Collab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/>
              <a:t> Notebook: https://colab.research.google.com/drive/1bExLxNP2BUyA0gHKw2YD4N94p8Q_IBG-#scrollTo=SGC297qbdzRf 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Mount Drive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Set the path to the data folder “</a:t>
            </a:r>
            <a:r>
              <a:rPr lang="en-US" dirty="0" err="1"/>
              <a:t>BERT_Fine</a:t>
            </a:r>
            <a:r>
              <a:rPr lang="en-US" dirty="0"/>
              <a:t>-Tuning” on Google Drive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Set up GPU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Exercises: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Preprocess the Tweeter-Dataset.</a:t>
            </a:r>
          </a:p>
          <a:p>
            <a:pPr marL="971550" lvl="1" indent="-514350">
              <a:buAutoNum type="arabicParenR"/>
            </a:pPr>
            <a:r>
              <a:rPr lang="en-US" dirty="0"/>
              <a:t>Split into Train Test Sets.</a:t>
            </a:r>
          </a:p>
          <a:p>
            <a:pPr marL="971550" lvl="1" indent="-514350">
              <a:buAutoNum type="arabicParenR"/>
            </a:pPr>
            <a:r>
              <a:rPr lang="en-US" dirty="0"/>
              <a:t>Fine-tune and evaluate your model.</a:t>
            </a:r>
          </a:p>
          <a:p>
            <a:pPr marL="971550" lvl="1" indent="-514350">
              <a:buAutoNum type="arabicParenR"/>
            </a:pPr>
            <a:r>
              <a:rPr lang="en-US" dirty="0"/>
              <a:t>Print out the accuracy score.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Additionally use </a:t>
            </a:r>
            <a:r>
              <a:rPr lang="en-US" dirty="0" err="1"/>
              <a:t>Germeval</a:t>
            </a:r>
            <a:r>
              <a:rPr lang="en-US" dirty="0"/>
              <a:t> Dataset for Training.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/>
              <a:t>Try another </a:t>
            </a:r>
            <a:r>
              <a:rPr lang="en-US" dirty="0" err="1"/>
              <a:t>pretrained</a:t>
            </a:r>
            <a:r>
              <a:rPr lang="en-US" dirty="0"/>
              <a:t> model available in transformers library.</a:t>
            </a:r>
          </a:p>
          <a:p>
            <a:pPr marL="971550" lvl="1" indent="-514350">
              <a:buAutoNum type="arabicParenR"/>
            </a:pPr>
            <a:r>
              <a:rPr lang="en-US" dirty="0"/>
              <a:t>Try another set of </a:t>
            </a:r>
            <a:r>
              <a:rPr lang="en-US" dirty="0" err="1"/>
              <a:t>hyperparameters</a:t>
            </a:r>
            <a:r>
              <a:rPr lang="en-US" dirty="0"/>
              <a:t> recommended by BERT-authors.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https://d2l.ai/</a:t>
            </a:r>
          </a:p>
          <a:p>
            <a:r>
              <a:rPr lang="en-GB" dirty="0">
                <a:hlinkClick r:id="rId2"/>
              </a:rPr>
              <a:t>https://www.deeplearningbook.org/</a:t>
            </a:r>
          </a:p>
          <a:p>
            <a:r>
              <a:rPr lang="en-GB" dirty="0">
                <a:hlinkClick r:id="rId2"/>
              </a:rPr>
              <a:t>https://www.manning.com/books/deep-learning-with-python?query=deep%20learning%20with%20Python</a:t>
            </a:r>
          </a:p>
          <a:p>
            <a:r>
              <a:rPr lang="en-GB" dirty="0">
                <a:hlinkClick r:id="rId2"/>
              </a:rPr>
              <a:t>https://www.manning.com/books/deep-learning-with-r</a:t>
            </a:r>
          </a:p>
          <a:p>
            <a:r>
              <a:rPr lang="en-GB" dirty="0">
                <a:hlinkClick r:id="rId2"/>
              </a:rPr>
              <a:t>https://arxiv.org/pdf/1810.04805.pdf</a:t>
            </a:r>
            <a:r>
              <a:rPr lang="en-GB" dirty="0"/>
              <a:t>Pan, S. J. and Yang, Q. (2010). </a:t>
            </a:r>
            <a:r>
              <a:rPr lang="en-GB" dirty="0">
                <a:hlinkClick r:id="rId3"/>
              </a:rPr>
              <a:t>https://ieeexplore.ieee.org/document/5288526</a:t>
            </a:r>
            <a:endParaRPr lang="en-GB" dirty="0"/>
          </a:p>
          <a:p>
            <a:r>
              <a:rPr lang="en-GB" dirty="0"/>
              <a:t>Ruder, S. (2019). Neural transfer learning for natural language processing. PhD thesis, National University of Ireland. </a:t>
            </a:r>
            <a:r>
              <a:rPr lang="en-GB" dirty="0">
                <a:hlinkClick r:id="rId4"/>
              </a:rPr>
              <a:t>https://ruder.io/thesis/neural transfer learning for nlp.pdf</a:t>
            </a:r>
            <a:r>
              <a:rPr lang="en-GB" dirty="0"/>
              <a:t>.</a:t>
            </a:r>
          </a:p>
          <a:p>
            <a:r>
              <a:rPr lang="en-GB" u="sng" dirty="0">
                <a:hlinkClick r:id="rId5"/>
              </a:rPr>
              <a:t>https://arxiv.org/pdf/1706.03762.pdf</a:t>
            </a:r>
            <a:endParaRPr lang="en-GB" u="sng" dirty="0"/>
          </a:p>
          <a:p>
            <a:r>
              <a:rPr lang="en-GB" u="sng" dirty="0">
                <a:hlinkClick r:id="rId6"/>
              </a:rPr>
              <a:t>https://www.aclweb.org/anthology/N19-1242.pdf</a:t>
            </a:r>
            <a:endParaRPr lang="en-GB" u="sng" dirty="0"/>
          </a:p>
          <a:p>
            <a:r>
              <a:rPr lang="en-GB" u="sng" dirty="0">
                <a:hlinkClick r:id="rId7"/>
              </a:rPr>
              <a:t>https://deepset.ai/german-bert</a:t>
            </a:r>
            <a:endParaRPr lang="en-GB" u="sng" dirty="0"/>
          </a:p>
          <a:p>
            <a:r>
              <a:rPr lang="en-GB" dirty="0"/>
              <a:t>https://huggingface.co/dbmdz/bert-base-german-cased</a:t>
            </a:r>
            <a:endParaRPr lang="en-GB" u="sng" dirty="0"/>
          </a:p>
          <a:p>
            <a:r>
              <a:rPr lang="en-GB" u="sng" dirty="0">
                <a:hlinkClick r:id="rId8"/>
              </a:rPr>
              <a:t>https://huggingface.co/transformers/model_doc/bert.html#tfbertforsequenceclassification</a:t>
            </a:r>
            <a:endParaRPr lang="en-GB" u="sng" dirty="0"/>
          </a:p>
          <a:p>
            <a:endParaRPr lang="en-GB" dirty="0"/>
          </a:p>
          <a:p>
            <a:endParaRPr lang="en-GB" u="sng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Introduction to Deep Learning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BERT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Basic Application: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Input Preprocessing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 err="1"/>
              <a:t>Pretraining</a:t>
            </a:r>
            <a:r>
              <a:rPr lang="en-US" dirty="0"/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dirty="0"/>
              <a:t>Masked Language Modelling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dirty="0"/>
              <a:t>Next Sentence Prediction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Fine-Tuning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Advanced Application: Aspect Based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 err="1"/>
              <a:t>Postprocessing</a:t>
            </a:r>
            <a:endParaRPr lang="en-US" dirty="0"/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Aspect Extraction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dirty="0"/>
              <a:t>Aspect Sentiment Classification </a:t>
            </a:r>
          </a:p>
          <a:p>
            <a:pPr marL="1943100" lvl="3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Deep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Artificial Intelligence: Aims to simulate human intelligence processes by computer systems</a:t>
            </a:r>
          </a:p>
          <a:p>
            <a:r>
              <a:rPr lang="en-US" dirty="0"/>
              <a:t>Deep neural networks are inspired by the organization of neurons in biological (human) brains</a:t>
            </a:r>
          </a:p>
          <a:p>
            <a:r>
              <a:rPr lang="en-US" dirty="0"/>
              <a:t>Applications of Deep Learning:</a:t>
            </a:r>
          </a:p>
          <a:p>
            <a:pPr lvl="1"/>
            <a:r>
              <a:rPr lang="en-US" dirty="0"/>
              <a:t>Machine Translation: Google Translate</a:t>
            </a:r>
          </a:p>
          <a:p>
            <a:pPr lvl="1"/>
            <a:r>
              <a:rPr lang="en-US" dirty="0"/>
              <a:t>Speech Recognition and Generation (OK, Google…)</a:t>
            </a:r>
          </a:p>
          <a:p>
            <a:pPr lvl="1"/>
            <a:r>
              <a:rPr lang="en-US" dirty="0"/>
              <a:t>Self-Driving Cars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>
            <a:stCxn id="4" idx="6"/>
            <a:endCxn id="8" idx="1"/>
          </p:cNvCxnSpPr>
          <p:nvPr/>
        </p:nvCxnSpPr>
        <p:spPr>
          <a:xfrm>
            <a:off x="2785796" y="2923767"/>
            <a:ext cx="2624007" cy="954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5421" y="410348"/>
            <a:ext cx="10515600" cy="1696724"/>
          </a:xfrm>
        </p:spPr>
        <p:txBody>
          <a:bodyPr/>
          <a:lstStyle/>
          <a:p>
            <a:r>
              <a:rPr lang="en-US" b="1" dirty="0"/>
              <a:t>General Goal</a:t>
            </a:r>
            <a:r>
              <a:rPr lang="en-US" dirty="0"/>
              <a:t>: Learn complex functions, recognize patterns and generalize them</a:t>
            </a:r>
          </a:p>
          <a:p>
            <a:r>
              <a:rPr lang="en-US" b="1" dirty="0"/>
              <a:t>Core elements</a:t>
            </a:r>
            <a:r>
              <a:rPr lang="en-US" dirty="0"/>
              <a:t>: Artificial Neurons</a:t>
            </a:r>
          </a:p>
        </p:txBody>
      </p:sp>
      <p:sp>
        <p:nvSpPr>
          <p:cNvPr id="7" name="Ellipse 6"/>
          <p:cNvSpPr/>
          <p:nvPr/>
        </p:nvSpPr>
        <p:spPr>
          <a:xfrm>
            <a:off x="8782507" y="3837774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r Verbinder 35"/>
          <p:cNvCxnSpPr>
            <a:stCxn id="4" idx="6"/>
            <a:endCxn id="9" idx="1"/>
          </p:cNvCxnSpPr>
          <p:nvPr/>
        </p:nvCxnSpPr>
        <p:spPr>
          <a:xfrm>
            <a:off x="2785796" y="2923767"/>
            <a:ext cx="2638848" cy="22602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endCxn id="8" idx="2"/>
          </p:cNvCxnSpPr>
          <p:nvPr/>
        </p:nvCxnSpPr>
        <p:spPr>
          <a:xfrm flipV="1">
            <a:off x="2783662" y="3396988"/>
            <a:ext cx="2471965" cy="10342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endCxn id="9" idx="2"/>
          </p:cNvCxnSpPr>
          <p:nvPr/>
        </p:nvCxnSpPr>
        <p:spPr>
          <a:xfrm>
            <a:off x="2783662" y="4421086"/>
            <a:ext cx="2486806" cy="11407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6" idx="6"/>
            <a:endCxn id="8" idx="3"/>
          </p:cNvCxnSpPr>
          <p:nvPr/>
        </p:nvCxnSpPr>
        <p:spPr>
          <a:xfrm flipV="1">
            <a:off x="2788144" y="3774795"/>
            <a:ext cx="2621659" cy="21592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9" idx="3"/>
          </p:cNvCxnSpPr>
          <p:nvPr/>
        </p:nvCxnSpPr>
        <p:spPr>
          <a:xfrm>
            <a:off x="2783662" y="5939660"/>
            <a:ext cx="264098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70468" y="5027552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735363" y="5399788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730881" y="3896973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5255627" y="2862687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733015" y="2389466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r Verbinder 48"/>
          <p:cNvCxnSpPr>
            <a:endCxn id="7" idx="1"/>
          </p:cNvCxnSpPr>
          <p:nvPr/>
        </p:nvCxnSpPr>
        <p:spPr>
          <a:xfrm>
            <a:off x="6306274" y="3373318"/>
            <a:ext cx="2630409" cy="6209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7" idx="3"/>
          </p:cNvCxnSpPr>
          <p:nvPr/>
        </p:nvCxnSpPr>
        <p:spPr>
          <a:xfrm flipV="1">
            <a:off x="6322472" y="4749882"/>
            <a:ext cx="2614211" cy="8126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1585386" y="6476864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168162" y="6476864"/>
            <a:ext cx="14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8782507" y="6468389"/>
            <a:ext cx="16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rader Verbinder 51"/>
          <p:cNvCxnSpPr>
            <a:endCxn id="7" idx="3"/>
          </p:cNvCxnSpPr>
          <p:nvPr/>
        </p:nvCxnSpPr>
        <p:spPr>
          <a:xfrm flipV="1">
            <a:off x="6322472" y="4749882"/>
            <a:ext cx="2614211" cy="8126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endCxn id="7" idx="1"/>
          </p:cNvCxnSpPr>
          <p:nvPr/>
        </p:nvCxnSpPr>
        <p:spPr>
          <a:xfrm>
            <a:off x="6306274" y="3373318"/>
            <a:ext cx="2630409" cy="6209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8782507" y="3837774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6322472" y="1615332"/>
            <a:ext cx="5567743" cy="485305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>
                <a:alpha val="7607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5270468" y="5027552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/>
          <p:cNvCxnSpPr>
            <a:endCxn id="9" idx="3"/>
          </p:cNvCxnSpPr>
          <p:nvPr/>
        </p:nvCxnSpPr>
        <p:spPr>
          <a:xfrm>
            <a:off x="2783662" y="5939660"/>
            <a:ext cx="264098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endCxn id="9" idx="2"/>
          </p:cNvCxnSpPr>
          <p:nvPr/>
        </p:nvCxnSpPr>
        <p:spPr>
          <a:xfrm>
            <a:off x="2783662" y="4421086"/>
            <a:ext cx="2486806" cy="11407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4" idx="6"/>
            <a:endCxn id="9" idx="1"/>
          </p:cNvCxnSpPr>
          <p:nvPr/>
        </p:nvCxnSpPr>
        <p:spPr>
          <a:xfrm>
            <a:off x="2785796" y="2923767"/>
            <a:ext cx="2638848" cy="22602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775919" y="1451990"/>
            <a:ext cx="3538810" cy="48768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solidFill>
              <a:schemeClr val="bg1">
                <a:alpha val="7607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r Verbinder 10"/>
          <p:cNvCxnSpPr>
            <a:stCxn id="4" idx="6"/>
            <a:endCxn id="8" idx="1"/>
          </p:cNvCxnSpPr>
          <p:nvPr/>
        </p:nvCxnSpPr>
        <p:spPr>
          <a:xfrm>
            <a:off x="2785796" y="2923767"/>
            <a:ext cx="2624007" cy="954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5421" y="410348"/>
            <a:ext cx="10515600" cy="16967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Basic Structure</a:t>
            </a:r>
            <a:r>
              <a:rPr lang="en-US" dirty="0"/>
              <a:t>: Feedforward Neural Network</a:t>
            </a:r>
          </a:p>
          <a:p>
            <a:r>
              <a:rPr lang="en-US" b="1" dirty="0"/>
              <a:t>Optimization</a:t>
            </a:r>
            <a:r>
              <a:rPr lang="en-US" dirty="0"/>
              <a:t>: Gradient Descent with Backpropagation</a:t>
            </a:r>
          </a:p>
          <a:p>
            <a:r>
              <a:rPr lang="en-US" b="1" dirty="0" err="1"/>
              <a:t>Hyperparameters</a:t>
            </a:r>
            <a:r>
              <a:rPr lang="en-US" dirty="0"/>
              <a:t>: Learning rate, Batch-size, Number of training epochs</a:t>
            </a:r>
          </a:p>
        </p:txBody>
      </p:sp>
      <p:cxnSp>
        <p:nvCxnSpPr>
          <p:cNvPr id="39" name="Gerader Verbinder 38"/>
          <p:cNvCxnSpPr>
            <a:endCxn id="8" idx="2"/>
          </p:cNvCxnSpPr>
          <p:nvPr/>
        </p:nvCxnSpPr>
        <p:spPr>
          <a:xfrm flipV="1">
            <a:off x="2783662" y="3396988"/>
            <a:ext cx="2471965" cy="10342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6" idx="6"/>
            <a:endCxn id="8" idx="3"/>
          </p:cNvCxnSpPr>
          <p:nvPr/>
        </p:nvCxnSpPr>
        <p:spPr>
          <a:xfrm flipV="1">
            <a:off x="2788144" y="3774795"/>
            <a:ext cx="2621659" cy="21592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735363" y="5399788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730881" y="3896973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733015" y="2389466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/>
          <p:cNvSpPr txBox="1"/>
          <p:nvPr/>
        </p:nvSpPr>
        <p:spPr>
          <a:xfrm>
            <a:off x="1585386" y="6476864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168162" y="6476864"/>
            <a:ext cx="14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8782507" y="6468389"/>
            <a:ext cx="16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0" name="Textfeld 19"/>
          <p:cNvSpPr txBox="1"/>
          <p:nvPr/>
        </p:nvSpPr>
        <p:spPr>
          <a:xfrm rot="202868">
            <a:off x="4163618" y="2674699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21" name="Textfeld 20"/>
          <p:cNvSpPr txBox="1"/>
          <p:nvPr/>
        </p:nvSpPr>
        <p:spPr>
          <a:xfrm rot="20317924">
            <a:off x="4120633" y="3268760"/>
            <a:ext cx="121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22" name="Textfeld 21"/>
          <p:cNvSpPr txBox="1"/>
          <p:nvPr/>
        </p:nvSpPr>
        <p:spPr>
          <a:xfrm rot="19238900">
            <a:off x="4330731" y="375879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3</a:t>
            </a:r>
          </a:p>
        </p:txBody>
      </p:sp>
      <p:sp>
        <p:nvSpPr>
          <p:cNvPr id="8" name="Ellipse 7"/>
          <p:cNvSpPr/>
          <p:nvPr/>
        </p:nvSpPr>
        <p:spPr>
          <a:xfrm>
            <a:off x="5255627" y="2862687"/>
            <a:ext cx="1052781" cy="10686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r Verbinder 11"/>
          <p:cNvCxnSpPr>
            <a:stCxn id="8" idx="0"/>
            <a:endCxn id="8" idx="4"/>
          </p:cNvCxnSpPr>
          <p:nvPr/>
        </p:nvCxnSpPr>
        <p:spPr>
          <a:xfrm>
            <a:off x="5782018" y="2862687"/>
            <a:ext cx="0" cy="1068601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294534" y="2967928"/>
            <a:ext cx="26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/>
              <a:t>Σ</a:t>
            </a:r>
            <a:endParaRPr lang="en-US" sz="4800" dirty="0"/>
          </a:p>
        </p:txBody>
      </p:sp>
      <p:sp>
        <p:nvSpPr>
          <p:cNvPr id="29" name="Textfeld 28"/>
          <p:cNvSpPr txBox="1"/>
          <p:nvPr/>
        </p:nvSpPr>
        <p:spPr>
          <a:xfrm>
            <a:off x="5754738" y="2875148"/>
            <a:ext cx="26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/>
              <a:t>ϕ</a:t>
            </a:r>
            <a:endParaRPr lang="en-US" sz="48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idirectional </a:t>
            </a:r>
            <a:r>
              <a:rPr lang="en-US" b="1" dirty="0"/>
              <a:t>E</a:t>
            </a:r>
            <a:r>
              <a:rPr lang="en-US" dirty="0"/>
              <a:t>ncoder </a:t>
            </a:r>
            <a:r>
              <a:rPr lang="en-US" b="1" dirty="0"/>
              <a:t>R</a:t>
            </a:r>
            <a:r>
              <a:rPr lang="en-US" dirty="0"/>
              <a:t>epresentations from </a:t>
            </a:r>
            <a:r>
              <a:rPr lang="en-US" b="1" dirty="0"/>
              <a:t>T</a:t>
            </a:r>
            <a:r>
              <a:rPr lang="en-US" dirty="0"/>
              <a:t>ransformers</a:t>
            </a:r>
          </a:p>
          <a:p>
            <a:r>
              <a:rPr lang="en-US" dirty="0"/>
              <a:t>Modern Deep Learning-based NLP-model </a:t>
            </a:r>
          </a:p>
          <a:p>
            <a:r>
              <a:rPr lang="en-US" dirty="0"/>
              <a:t>Architecture developed by Google researchers</a:t>
            </a:r>
          </a:p>
          <a:p>
            <a:r>
              <a:rPr lang="en-US" dirty="0"/>
              <a:t>Power of the Transformer model: Attention mechanism allows for much more parallelization</a:t>
            </a:r>
          </a:p>
          <a:p>
            <a:r>
              <a:rPr lang="en-US" dirty="0"/>
              <a:t>Power of transfer learning: </a:t>
            </a:r>
            <a:r>
              <a:rPr lang="en-US" dirty="0" err="1"/>
              <a:t>Pretrain</a:t>
            </a:r>
            <a:r>
              <a:rPr lang="en-US" dirty="0"/>
              <a:t> language representations and adapt to a specific target task</a:t>
            </a:r>
          </a:p>
          <a:p>
            <a:r>
              <a:rPr lang="en-GB" dirty="0"/>
              <a:t>Implementation: Transformers library by Hugging Face (Python)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Preprocessing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Tokenization: </a:t>
            </a:r>
            <a:r>
              <a:rPr lang="en-GB" dirty="0"/>
              <a:t>Split strings in word or sub-word token strings</a:t>
            </a:r>
            <a:endParaRPr lang="en-US" dirty="0"/>
          </a:p>
          <a:p>
            <a:r>
              <a:rPr lang="en-US" dirty="0"/>
              <a:t>Converting tokens strings to ids / integers</a:t>
            </a:r>
          </a:p>
          <a:p>
            <a:r>
              <a:rPr lang="en-US" dirty="0"/>
              <a:t>Special tokens: [CLS], [SEP]</a:t>
            </a:r>
          </a:p>
          <a:p>
            <a:r>
              <a:rPr lang="en-GB" dirty="0"/>
              <a:t>BERT can only consume sequences of up to 512 tokens (Padding or Truncation)</a:t>
            </a:r>
          </a:p>
          <a:p>
            <a:r>
              <a:rPr lang="en-GB" dirty="0"/>
              <a:t>Token, Sentence and Positional  </a:t>
            </a:r>
            <a:r>
              <a:rPr lang="en-GB" dirty="0" err="1"/>
              <a:t>embeddings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Preprocessed input: </a:t>
            </a:r>
          </a:p>
          <a:p>
            <a:pPr lvl="1"/>
            <a:r>
              <a:rPr lang="de-DE" i="1" dirty="0"/>
              <a:t>[CLS] Die Ausgrenzung von </a:t>
            </a:r>
            <a:r>
              <a:rPr lang="de-DE" i="1" dirty="0" err="1"/>
              <a:t>MigrantInnen</a:t>
            </a:r>
            <a:r>
              <a:rPr lang="de-DE" i="1" dirty="0"/>
              <a:t> von der # </a:t>
            </a:r>
            <a:r>
              <a:rPr lang="de-DE" i="1" dirty="0" err="1"/>
              <a:t>EssenerTafel</a:t>
            </a:r>
            <a:r>
              <a:rPr lang="de-DE" i="1" dirty="0"/>
              <a:t> ist inakzeptabel und rassistisch. Wir dürfen nicht zulassen, dass die Ärmsten gegeneinander ausgespielt werden. [SEP]</a:t>
            </a:r>
            <a:endParaRPr lang="en-US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Pretraining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Masked Language Modelling (MLM)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sample 15% of tokens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 80% of them by [MASK], 10% by a random token, keep 10% unchanged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Given a sequence, predict [MASK]-</a:t>
            </a:r>
            <a:r>
              <a:rPr lang="en-US" dirty="0" err="1"/>
              <a:t>ed</a:t>
            </a:r>
            <a:r>
              <a:rPr lang="en-US" dirty="0"/>
              <a:t> tokens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lvl="1"/>
            <a:r>
              <a:rPr lang="de-DE" i="1" dirty="0"/>
              <a:t>[CLS] Die Ausgrenzung von </a:t>
            </a:r>
            <a:r>
              <a:rPr lang="de-DE" b="1" i="1" dirty="0"/>
              <a:t>[MASK]</a:t>
            </a:r>
            <a:r>
              <a:rPr lang="de-DE" i="1" dirty="0"/>
              <a:t> von der # </a:t>
            </a:r>
            <a:r>
              <a:rPr lang="de-DE" i="1" dirty="0" err="1"/>
              <a:t>EssenerTafel</a:t>
            </a:r>
            <a:r>
              <a:rPr lang="de-DE" i="1" dirty="0"/>
              <a:t> ist inakzeptabel und </a:t>
            </a:r>
            <a:r>
              <a:rPr lang="de-DE" b="1" i="1" dirty="0"/>
              <a:t>[MASK].</a:t>
            </a:r>
            <a:r>
              <a:rPr lang="de-DE" i="1" dirty="0"/>
              <a:t> Wir dürfen nicht zulassen, dass die </a:t>
            </a:r>
            <a:r>
              <a:rPr lang="de-DE" b="1" i="1" dirty="0"/>
              <a:t>[MASK] </a:t>
            </a:r>
            <a:r>
              <a:rPr lang="de-DE" i="1" dirty="0"/>
              <a:t>gegeneinander ausgespielt werden. </a:t>
            </a:r>
            <a:r>
              <a:rPr lang="en-GB" i="1" dirty="0"/>
              <a:t>[SEP]</a:t>
            </a:r>
            <a:endParaRPr lang="en-GB" dirty="0"/>
          </a:p>
          <a:p>
            <a:r>
              <a:rPr lang="en-US" dirty="0"/>
              <a:t>Targets: (</a:t>
            </a:r>
            <a:r>
              <a:rPr lang="de-DE" i="1" dirty="0" err="1"/>
              <a:t>MigrantInnen</a:t>
            </a:r>
            <a:r>
              <a:rPr lang="de-DE" i="1" dirty="0"/>
              <a:t>, rassistisch, Ärmsten</a:t>
            </a:r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Widescreen</PresentationFormat>
  <Paragraphs>153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Part IV: BERT</vt:lpstr>
      <vt:lpstr>BERT</vt:lpstr>
      <vt:lpstr>Outline</vt:lpstr>
      <vt:lpstr>Introduction to Deep Learning</vt:lpstr>
      <vt:lpstr>PowerPoint Presentation</vt:lpstr>
      <vt:lpstr>PowerPoint Presentation</vt:lpstr>
      <vt:lpstr>BERT</vt:lpstr>
      <vt:lpstr>Input Preprocessing </vt:lpstr>
      <vt:lpstr>Pretraining</vt:lpstr>
      <vt:lpstr>Pretraining</vt:lpstr>
      <vt:lpstr>Fine-Tuning</vt:lpstr>
      <vt:lpstr>Aspect Based Sentiment Analysis</vt:lpstr>
      <vt:lpstr>BERT</vt:lpstr>
      <vt:lpstr>PowerPoint Presentation</vt:lpstr>
      <vt:lpstr>BERT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44</cp:revision>
  <dcterms:created xsi:type="dcterms:W3CDTF">2021-03-26T15:02:43Z</dcterms:created>
  <dcterms:modified xsi:type="dcterms:W3CDTF">2021-05-03T15:37:30Z</dcterms:modified>
</cp:coreProperties>
</file>