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03" r:id="rId2"/>
    <p:sldId id="275" r:id="rId3"/>
    <p:sldId id="271" r:id="rId4"/>
    <p:sldId id="348" r:id="rId5"/>
    <p:sldId id="349" r:id="rId6"/>
    <p:sldId id="350" r:id="rId7"/>
    <p:sldId id="351" r:id="rId8"/>
    <p:sldId id="346" r:id="rId9"/>
    <p:sldId id="353" r:id="rId10"/>
    <p:sldId id="354" r:id="rId11"/>
    <p:sldId id="355" r:id="rId12"/>
    <p:sldId id="356" r:id="rId13"/>
    <p:sldId id="357" r:id="rId14"/>
    <p:sldId id="358" r:id="rId15"/>
    <p:sldId id="373" r:id="rId16"/>
    <p:sldId id="323" r:id="rId17"/>
    <p:sldId id="352" r:id="rId18"/>
    <p:sldId id="342" r:id="rId19"/>
    <p:sldId id="3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41719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03" autoAdjust="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87F2-13FD-4A24-9F19-39B31C60B53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41429-B750-4047-B563-2878417A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0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10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6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0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9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56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61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29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05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60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22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17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41429-B750-4047-B563-2878417A7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82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11BA-6AD9-41A7-B7A2-456C8523519C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9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4441-C196-4BB0-93EE-AF22360207AB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9282B-C3CE-4F56-8DD1-5349F982F1D2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6D6A-786F-4E85-AF3B-385015383ABA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EB0-9C80-4A34-A5C7-72D52D52FC7D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67AD-C299-471B-ABA1-D0EA94C7EDCF}" type="datetime1">
              <a:rPr lang="en-US" smtClean="0"/>
              <a:t>5/3/2021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8DBC7-10F8-46A1-8CE1-DBB0A6F0EF3E}" type="datetime1">
              <a:rPr lang="en-US" smtClean="0"/>
              <a:t>5/3/2021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D80-8DDA-43A7-A78F-B0542D691D0E}" type="datetime1">
              <a:rPr lang="en-US" smtClean="0"/>
              <a:t>5/3/2021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27E6-45BA-40D2-98F2-BE4FFF095577}" type="datetime1">
              <a:rPr lang="en-US" smtClean="0"/>
              <a:t>5/3/2021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114C-22EA-4B1A-A45B-ED6465C7BB4E}" type="datetime1">
              <a:rPr lang="en-US" smtClean="0"/>
              <a:t>5/3/2021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8903-38BE-4FD8-98FC-E4EF771B2D8C}" type="datetime1">
              <a:rPr lang="en-US" smtClean="0"/>
              <a:t>5/3/2021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9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C8C7-9CA9-4E83-8CE3-AD3BE4150B39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B00B-E6DF-4183-A694-3DE28BEFB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2FBA02-029D-4A54-8CD7-9868A31B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06637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III: BERT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DAD36-2C74-4310-9046-1C082340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20E683A-1C38-4815-B7A2-BD0EE45D8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89706" l="1481" r="95062">
                        <a14:foregroundMark x1="83951" y1="52941" x2="71111" y2="68627"/>
                        <a14:foregroundMark x1="78765" y1="27451" x2="86173" y2="60784"/>
                        <a14:foregroundMark x1="86173" y1="60784" x2="83951" y2="41176"/>
                        <a14:foregroundMark x1="89136" y1="22549" x2="90370" y2="33824"/>
                        <a14:foregroundMark x1="83951" y1="23529" x2="92099" y2="38235"/>
                        <a14:foregroundMark x1="95062" y1="26471" x2="95062" y2="26471"/>
                        <a14:foregroundMark x1="93827" y1="38725" x2="93827" y2="38725"/>
                        <a14:foregroundMark x1="94568" y1="21078" x2="94568" y2="21078"/>
                        <a14:foregroundMark x1="92346" y1="38235" x2="93580" y2="36765"/>
                        <a14:foregroundMark x1="92346" y1="36765" x2="93086" y2="38235"/>
                        <a14:foregroundMark x1="47654" y1="47059" x2="47654" y2="47059"/>
                        <a14:foregroundMark x1="47654" y1="38725" x2="47654" y2="28431"/>
                        <a14:foregroundMark x1="1481" y1="56863" x2="2963" y2="33333"/>
                        <a14:foregroundMark x1="9136" y1="31373" x2="10123" y2="42647"/>
                        <a14:foregroundMark x1="28395" y1="47549" x2="28889" y2="55392"/>
                        <a14:backgroundMark x1="69383" y1="9804" x2="54321" y2="4902"/>
                        <a14:backgroundMark x1="54321" y1="4902" x2="55802" y2="9314"/>
                        <a14:backgroundMark x1="93528" y1="37546" x2="94568" y2="38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91" y="3761374"/>
            <a:ext cx="2288218" cy="11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3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10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BERT  </a:t>
            </a:r>
            <a:r>
              <a:rPr lang="en-US" b="1"/>
              <a:t>Input Pre-Processing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 b="1"/>
              <a:t>Tokenization</a:t>
            </a:r>
            <a:r>
              <a:rPr lang="en-US"/>
              <a:t>: </a:t>
            </a:r>
            <a:r>
              <a:rPr lang="en-GB"/>
              <a:t>split strings in word or sub-word token strings</a:t>
            </a:r>
            <a:endParaRPr lang="en-US"/>
          </a:p>
          <a:p>
            <a:r>
              <a:rPr lang="en-US"/>
              <a:t>Converting tokens strings to ids / integers</a:t>
            </a:r>
          </a:p>
          <a:p>
            <a:r>
              <a:rPr lang="en-US"/>
              <a:t>Special tokens: [CLS], [SEP]</a:t>
            </a:r>
          </a:p>
          <a:p>
            <a:r>
              <a:rPr lang="en-GB"/>
              <a:t>Consumption limit: sequences of up to 512 tokens</a:t>
            </a:r>
            <a:br>
              <a:rPr lang="en-GB"/>
            </a:br>
            <a:r>
              <a:rPr lang="en-GB">
                <a:sym typeface="Symbol" panose="05050102010706020507" pitchFamily="18" charset="2"/>
              </a:rPr>
              <a:t> </a:t>
            </a:r>
            <a:r>
              <a:rPr lang="en-GB" b="1"/>
              <a:t>Padding</a:t>
            </a:r>
            <a:r>
              <a:rPr lang="en-GB"/>
              <a:t> or </a:t>
            </a:r>
            <a:r>
              <a:rPr lang="en-GB" b="1"/>
              <a:t>truncation</a:t>
            </a:r>
          </a:p>
          <a:p>
            <a:r>
              <a:rPr lang="en-GB"/>
              <a:t>Token, sentence and positional  </a:t>
            </a:r>
            <a:r>
              <a:rPr lang="en-GB" b="1"/>
              <a:t>embeddings</a:t>
            </a:r>
            <a:br>
              <a:rPr lang="en-GB" b="1"/>
            </a:br>
            <a:endParaRPr lang="en-GB" b="1"/>
          </a:p>
          <a:p>
            <a:endParaRPr lang="en-US"/>
          </a:p>
          <a:p>
            <a:endParaRPr 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38009-E4F6-4353-94A3-DD88E3261F12}"/>
              </a:ext>
            </a:extLst>
          </p:cNvPr>
          <p:cNvSpPr txBox="1"/>
          <p:nvPr/>
        </p:nvSpPr>
        <p:spPr>
          <a:xfrm>
            <a:off x="1066798" y="5310455"/>
            <a:ext cx="102870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000" i="1"/>
              <a:t>[CLS] Die Ausgrenzung von MigrantInnen von der # EssenerTafel ist inakzeptabel und rassistisch. Wir dürfen nicht zulassen, dass die Ärmsten gegeneinander ausgespielt werden. [SEP]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8644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11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BERT  </a:t>
            </a:r>
            <a:r>
              <a:rPr lang="en-US" b="1"/>
              <a:t>Pre-Training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 b="1"/>
              <a:t>Masked language modeling (MLM)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Randomly sample 15% of tokens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Replace 80% of them by [MASK], 10% by a random token, keep 10% unchanged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Given a sequence, predict [MASK]-ed tokens</a:t>
            </a:r>
          </a:p>
          <a:p>
            <a:pPr marL="457200" lvl="1" indent="0">
              <a:buNone/>
            </a:pPr>
            <a:br>
              <a:rPr lang="en-GB" b="1"/>
            </a:br>
            <a:endParaRPr lang="en-GB" b="1"/>
          </a:p>
          <a:p>
            <a:endParaRPr lang="en-US"/>
          </a:p>
          <a:p>
            <a:endParaRPr lang="en-US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D98439-A070-4E31-843C-5279472EB435}"/>
              </a:ext>
            </a:extLst>
          </p:cNvPr>
          <p:cNvSpPr txBox="1"/>
          <p:nvPr/>
        </p:nvSpPr>
        <p:spPr>
          <a:xfrm>
            <a:off x="1066798" y="4264560"/>
            <a:ext cx="102870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000" i="1"/>
              <a:t>[CLS] Die Ausgrenzung von </a:t>
            </a:r>
            <a:r>
              <a:rPr lang="de-DE" sz="2000" b="1" i="1">
                <a:solidFill>
                  <a:srgbClr val="66CCFF"/>
                </a:solidFill>
              </a:rPr>
              <a:t>[MASK]</a:t>
            </a:r>
            <a:r>
              <a:rPr lang="de-DE" sz="2000" i="1"/>
              <a:t>  von der # EssenerTafel ist inakzeptabel und </a:t>
            </a:r>
            <a:r>
              <a:rPr lang="de-DE" sz="2000" b="1" i="1">
                <a:solidFill>
                  <a:srgbClr val="66CCFF"/>
                </a:solidFill>
              </a:rPr>
              <a:t>[MASK]</a:t>
            </a:r>
            <a:r>
              <a:rPr lang="de-DE" sz="2000" i="1"/>
              <a:t>. Wir dürfen nicht zulassen, dass die </a:t>
            </a:r>
            <a:r>
              <a:rPr lang="de-DE" sz="2000" b="1" i="1">
                <a:solidFill>
                  <a:srgbClr val="66CCFF"/>
                </a:solidFill>
              </a:rPr>
              <a:t>[MASK]</a:t>
            </a:r>
            <a:r>
              <a:rPr lang="de-DE" sz="2000" i="1"/>
              <a:t> gegeneinander ausgespielt werden. [SEP]</a:t>
            </a:r>
            <a:endParaRPr lang="en-US" sz="2000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35A0EFC-65A5-48F5-9328-C08F87E20FBC}"/>
              </a:ext>
            </a:extLst>
          </p:cNvPr>
          <p:cNvSpPr/>
          <p:nvPr/>
        </p:nvSpPr>
        <p:spPr>
          <a:xfrm>
            <a:off x="2424400" y="5477416"/>
            <a:ext cx="5917623" cy="941388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targets: (MigrantInnen, rassistisch, Ärmsten) 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4" name="Graphic 13" descr="Back with solid fill">
            <a:extLst>
              <a:ext uri="{FF2B5EF4-FFF2-40B4-BE49-F238E27FC236}">
                <a16:creationId xmlns:a16="http://schemas.microsoft.com/office/drawing/2014/main" id="{02599F3F-2061-4319-83FD-CDE7B86D2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1398194" y="5449528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39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12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BERT  </a:t>
            </a:r>
            <a:r>
              <a:rPr lang="en-US" b="1"/>
              <a:t>Pre-Training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 b="1"/>
              <a:t>Next sentence prediction (NSP)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Randomly sample the next sentence for 50% of two-sentence pairs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Given two sentences, predict whether the second sentence follows </a:t>
            </a:r>
            <a:br>
              <a:rPr lang="en-US"/>
            </a:br>
            <a:r>
              <a:rPr lang="en-US"/>
              <a:t>the first one </a:t>
            </a:r>
          </a:p>
          <a:p>
            <a:pPr marL="457200" lvl="1" indent="0">
              <a:buNone/>
            </a:pPr>
            <a:br>
              <a:rPr lang="en-GB" b="1"/>
            </a:br>
            <a:endParaRPr lang="en-GB" b="1"/>
          </a:p>
          <a:p>
            <a:endParaRPr lang="en-US"/>
          </a:p>
          <a:p>
            <a:endParaRPr 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860B01-B5EB-4DFB-9680-ED79DA4380B1}"/>
              </a:ext>
            </a:extLst>
          </p:cNvPr>
          <p:cNvSpPr txBox="1"/>
          <p:nvPr/>
        </p:nvSpPr>
        <p:spPr>
          <a:xfrm>
            <a:off x="1066798" y="5077306"/>
            <a:ext cx="102870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000" i="1"/>
              <a:t>Wir dürfen nicht zulassen, dass die </a:t>
            </a:r>
            <a:r>
              <a:rPr lang="de-DE" sz="2000" b="1" i="1">
                <a:solidFill>
                  <a:srgbClr val="66CCFF"/>
                </a:solidFill>
              </a:rPr>
              <a:t>[MASK]</a:t>
            </a:r>
            <a:r>
              <a:rPr lang="de-DE" sz="2000" i="1"/>
              <a:t> gegeneinander ausgespielt werden. [SEP]</a:t>
            </a:r>
            <a:endParaRPr lang="en-US" sz="2000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C019CC2-79D2-4860-9EDC-88F36430EC8B}"/>
              </a:ext>
            </a:extLst>
          </p:cNvPr>
          <p:cNvSpPr/>
          <p:nvPr/>
        </p:nvSpPr>
        <p:spPr>
          <a:xfrm>
            <a:off x="2424400" y="5477416"/>
            <a:ext cx="5917623" cy="941388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target label: IsNextSentence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11" name="Graphic 10" descr="Back with solid fill">
            <a:extLst>
              <a:ext uri="{FF2B5EF4-FFF2-40B4-BE49-F238E27FC236}">
                <a16:creationId xmlns:a16="http://schemas.microsoft.com/office/drawing/2014/main" id="{7CE77CF8-77DC-4B6D-B4AC-926C6DA9C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1398194" y="5449528"/>
            <a:ext cx="757629" cy="9462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37FD7D-89A4-4FE0-AC02-395FE736AE23}"/>
              </a:ext>
            </a:extLst>
          </p:cNvPr>
          <p:cNvSpPr txBox="1"/>
          <p:nvPr/>
        </p:nvSpPr>
        <p:spPr>
          <a:xfrm>
            <a:off x="1066798" y="4264560"/>
            <a:ext cx="102870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000" i="1"/>
              <a:t>[CLS] Die Ausgrenzung von </a:t>
            </a:r>
            <a:r>
              <a:rPr lang="de-DE" sz="2000" b="1" i="1">
                <a:solidFill>
                  <a:srgbClr val="66CCFF"/>
                </a:solidFill>
              </a:rPr>
              <a:t>[MASK]</a:t>
            </a:r>
            <a:r>
              <a:rPr lang="de-DE" sz="2000" i="1"/>
              <a:t>  von der # EssenerTafel ist inakzeptabel und </a:t>
            </a:r>
            <a:r>
              <a:rPr lang="de-DE" sz="2000" b="1" i="1">
                <a:solidFill>
                  <a:srgbClr val="66CCFF"/>
                </a:solidFill>
              </a:rPr>
              <a:t>[MASK]</a:t>
            </a:r>
            <a:r>
              <a:rPr lang="de-DE" sz="2000" i="1"/>
              <a:t>. Wir dürfen nicht zulassen, dass die </a:t>
            </a:r>
            <a:r>
              <a:rPr lang="de-DE" sz="2000" b="1" i="1">
                <a:solidFill>
                  <a:srgbClr val="66CCFF"/>
                </a:solidFill>
              </a:rPr>
              <a:t>[MASK]</a:t>
            </a:r>
            <a:r>
              <a:rPr lang="de-DE" sz="2000" i="1"/>
              <a:t> gegeneinander ausgespielt werden. [SEP]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9088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13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BERT  </a:t>
            </a:r>
            <a:r>
              <a:rPr lang="en-US" b="1"/>
              <a:t>Fine-Tuning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en-US"/>
              <a:t>Various language </a:t>
            </a:r>
            <a:r>
              <a:rPr lang="en-US" b="1"/>
              <a:t>tasks</a:t>
            </a:r>
            <a:r>
              <a:rPr lang="en-US"/>
              <a:t>: </a:t>
            </a:r>
            <a:r>
              <a:rPr lang="en-GB"/>
              <a:t>question answering, named entity recognition, sequence classification, etc. </a:t>
            </a:r>
          </a:p>
          <a:p>
            <a:r>
              <a:rPr lang="en-GB"/>
              <a:t>Exchange the </a:t>
            </a:r>
            <a:r>
              <a:rPr lang="en-GB" b="1"/>
              <a:t>output layer </a:t>
            </a:r>
            <a:r>
              <a:rPr lang="en-GB"/>
              <a:t>from pre-training &amp; update parameters</a:t>
            </a:r>
          </a:p>
          <a:p>
            <a:pPr lvl="1"/>
            <a:r>
              <a:rPr lang="en-GB"/>
              <a:t>Train and validation sets for model training procedure (80%) </a:t>
            </a:r>
          </a:p>
          <a:p>
            <a:pPr lvl="1"/>
            <a:r>
              <a:rPr lang="en-GB"/>
              <a:t>Test set for evaluation (20%, unseen data)</a:t>
            </a:r>
            <a:br>
              <a:rPr lang="en-GB"/>
            </a:br>
            <a:endParaRPr lang="en-GB"/>
          </a:p>
          <a:p>
            <a:r>
              <a:rPr lang="en-GB"/>
              <a:t>Set </a:t>
            </a:r>
            <a:r>
              <a:rPr lang="en-GB" b="1"/>
              <a:t>hyperparameters</a:t>
            </a:r>
            <a:r>
              <a:rPr lang="en-GB"/>
              <a:t> as recommended by the authors:</a:t>
            </a:r>
          </a:p>
          <a:p>
            <a:pPr lvl="1"/>
            <a:r>
              <a:rPr lang="en-US"/>
              <a:t>Learning rate </a:t>
            </a:r>
            <a:r>
              <a:rPr lang="en-US">
                <a:sym typeface="Symbol" panose="05050102010706020507" pitchFamily="18" charset="2"/>
              </a:rPr>
              <a:t></a:t>
            </a:r>
            <a:r>
              <a:rPr lang="en-US"/>
              <a:t> {0.00005, 0.00003, 0.00002}  </a:t>
            </a:r>
          </a:p>
          <a:p>
            <a:pPr lvl="1"/>
            <a:r>
              <a:rPr lang="en-US"/>
              <a:t>Batch size </a:t>
            </a:r>
            <a:r>
              <a:rPr lang="en-US">
                <a:sym typeface="Symbol" panose="05050102010706020507" pitchFamily="18" charset="2"/>
              </a:rPr>
              <a:t></a:t>
            </a:r>
            <a:r>
              <a:rPr lang="en-US"/>
              <a:t> {16, 32}</a:t>
            </a:r>
          </a:p>
          <a:p>
            <a:pPr lvl="1"/>
            <a:r>
              <a:rPr lang="en-US"/>
              <a:t>Number of training epochs </a:t>
            </a:r>
            <a:r>
              <a:rPr lang="en-US">
                <a:sym typeface="Symbol" panose="05050102010706020507" pitchFamily="18" charset="2"/>
              </a:rPr>
              <a:t> </a:t>
            </a:r>
            <a:r>
              <a:rPr lang="en-US"/>
              <a:t>{2, 3, 4}</a:t>
            </a:r>
            <a:br>
              <a:rPr lang="en-GB" b="1"/>
            </a:br>
            <a:endParaRPr lang="en-GB" b="1"/>
          </a:p>
          <a:p>
            <a:endParaRPr lang="en-US"/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907838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BERT  </a:t>
            </a:r>
            <a:r>
              <a:rPr lang="en-US" b="1"/>
              <a:t>Aspect-Based Sentiment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Goal</a:t>
            </a:r>
            <a:r>
              <a:rPr lang="de-DE"/>
              <a:t>: classification of sentiment with respect to certain </a:t>
            </a:r>
            <a:br>
              <a:rPr lang="de-DE"/>
            </a:br>
            <a:r>
              <a:rPr lang="de-DE"/>
              <a:t>aspects of an entity</a:t>
            </a:r>
          </a:p>
          <a:p>
            <a:r>
              <a:rPr lang="de-DE" b="1"/>
              <a:t>Idea: </a:t>
            </a:r>
            <a:r>
              <a:rPr lang="de-DE"/>
              <a:t>aspect-level sentiments potentially quite different</a:t>
            </a:r>
          </a:p>
          <a:p>
            <a:r>
              <a:rPr lang="de-DE"/>
              <a:t>General approach</a:t>
            </a:r>
          </a:p>
          <a:p>
            <a:pPr lvl="1"/>
            <a:r>
              <a:rPr lang="de-DE"/>
              <a:t>Post-training</a:t>
            </a:r>
          </a:p>
          <a:p>
            <a:pPr lvl="1"/>
            <a:r>
              <a:rPr lang="de-DE"/>
              <a:t>Aspect extraction</a:t>
            </a:r>
          </a:p>
          <a:p>
            <a:pPr lvl="1"/>
            <a:r>
              <a:rPr lang="de-DE"/>
              <a:t>Aspect sentiment classification</a:t>
            </a:r>
            <a:br>
              <a:rPr lang="en-GB" b="1"/>
            </a:br>
            <a:endParaRPr lang="en-GB" b="1"/>
          </a:p>
          <a:p>
            <a:endParaRPr lang="en-US"/>
          </a:p>
          <a:p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19F89-0745-4650-8435-310252050424}"/>
              </a:ext>
            </a:extLst>
          </p:cNvPr>
          <p:cNvSpPr txBox="1"/>
          <p:nvPr/>
        </p:nvSpPr>
        <p:spPr>
          <a:xfrm>
            <a:off x="1066798" y="5310455"/>
            <a:ext cx="102870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2000" i="1"/>
              <a:t>[CLS] Die Ausgrenzung von </a:t>
            </a:r>
            <a:r>
              <a:rPr lang="de-DE" sz="2000" b="1" i="1">
                <a:solidFill>
                  <a:srgbClr val="66CCFF"/>
                </a:solidFill>
              </a:rPr>
              <a:t>MigrantInnen</a:t>
            </a:r>
            <a:r>
              <a:rPr lang="de-DE" sz="2000" i="1"/>
              <a:t> von der # EssenerTafel ist inakzeptabel und </a:t>
            </a:r>
            <a:r>
              <a:rPr lang="de-DE" sz="2000" b="1" i="1">
                <a:solidFill>
                  <a:srgbClr val="66CCFF"/>
                </a:solidFill>
              </a:rPr>
              <a:t>rassistisch</a:t>
            </a:r>
            <a:r>
              <a:rPr lang="de-DE" sz="2000" i="1"/>
              <a:t>. Wir dürfen nicht zulassen, dass die Ärmsten gegeneinander ausgespielt werden. [SEP]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4402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>
            <a:normAutofit/>
          </a:bodyPr>
          <a:lstStyle/>
          <a:p>
            <a:r>
              <a:rPr lang="en-US"/>
              <a:t>BERT  </a:t>
            </a:r>
            <a:r>
              <a:rPr lang="en-US" b="1"/>
              <a:t>ABSA with BERT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551B9-2D7A-46EA-A522-1AD24D484B4E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Demo 12: ABSA with BERT</a:t>
            </a:r>
            <a:endParaRPr lang="en-US" sz="4000" b="1">
              <a:solidFill>
                <a:schemeClr val="tx1"/>
              </a:solidFill>
            </a:endParaRPr>
          </a:p>
        </p:txBody>
      </p:sp>
      <p:pic>
        <p:nvPicPr>
          <p:cNvPr id="8" name="Graphic 7" descr="Play with solid fill">
            <a:extLst>
              <a:ext uri="{FF2B5EF4-FFF2-40B4-BE49-F238E27FC236}">
                <a16:creationId xmlns:a16="http://schemas.microsoft.com/office/drawing/2014/main" id="{A014A299-FFAE-483F-811E-94B0F39D3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914" y="2276468"/>
            <a:ext cx="2305062" cy="230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86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16</a:t>
            </a:fld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78EA67A-3C39-4D0A-996A-C363F30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BERT  </a:t>
            </a:r>
            <a:r>
              <a:rPr lang="en-US" b="1"/>
              <a:t>ABSA with BERT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9D5C87-EDAB-4C4B-A55D-E6DBDD9D5ABA}"/>
              </a:ext>
            </a:extLst>
          </p:cNvPr>
          <p:cNvSpPr/>
          <p:nvPr/>
        </p:nvSpPr>
        <p:spPr>
          <a:xfrm>
            <a:off x="3228976" y="1992993"/>
            <a:ext cx="8153400" cy="2872013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b="1">
                <a:solidFill>
                  <a:schemeClr val="tx1"/>
                </a:solidFill>
              </a:rPr>
              <a:t>Exercise 6: ABSA with BERT</a:t>
            </a:r>
            <a:endParaRPr lang="en-US" sz="4000">
              <a:solidFill>
                <a:schemeClr val="tx1"/>
              </a:solidFill>
            </a:endParaRPr>
          </a:p>
        </p:txBody>
      </p:sp>
      <p:pic>
        <p:nvPicPr>
          <p:cNvPr id="6" name="Graphic 5" descr="Game controller with solid fill">
            <a:extLst>
              <a:ext uri="{FF2B5EF4-FFF2-40B4-BE49-F238E27FC236}">
                <a16:creationId xmlns:a16="http://schemas.microsoft.com/office/drawing/2014/main" id="{449635E3-0ECF-4549-A66D-053B46FAF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481284"/>
            <a:ext cx="1894360" cy="189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02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III: BERT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 and References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44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390B1-7E9D-43A0-87DA-DCA86641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48640"/>
            <a:ext cx="10287000" cy="5628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Chollet, F. (2017): Deep Learning with Python. </a:t>
            </a:r>
            <a:br>
              <a:rPr lang="en-US" sz="2000"/>
            </a:br>
            <a:r>
              <a:rPr lang="en-US" sz="2000"/>
              <a:t>URL: https://www.manning.com/books/deep-learning-with-python</a:t>
            </a:r>
          </a:p>
          <a:p>
            <a:pPr marL="0" indent="0">
              <a:buNone/>
            </a:pPr>
            <a:r>
              <a:rPr lang="en-US" sz="2000"/>
              <a:t>Chollet, F., and Allaire, J. (2018): Deep Learning with R. </a:t>
            </a:r>
            <a:br>
              <a:rPr lang="en-US" sz="2000"/>
            </a:br>
            <a:r>
              <a:rPr lang="en-US" sz="2000"/>
              <a:t>URL: https://www.manning.com/books/deep-learning-with-r </a:t>
            </a:r>
          </a:p>
          <a:p>
            <a:pPr marL="0" indent="0">
              <a:buNone/>
            </a:pPr>
            <a:r>
              <a:rPr lang="en-US" sz="2000"/>
              <a:t>Devlin, J., Chang, M., Lee, K., and Toutanova, K. (2019): BERT: Pre-training of Deep Bidirectional Transformers for Language Understanding, arXiv:1810.04805v2.</a:t>
            </a:r>
          </a:p>
          <a:p>
            <a:pPr marL="0" indent="0">
              <a:buNone/>
            </a:pPr>
            <a:r>
              <a:rPr lang="en-US" sz="2000"/>
              <a:t>Goodfellow, I., Bengio, Y., and Courville, A. (2016): Deep Learning. </a:t>
            </a:r>
            <a:br>
              <a:rPr lang="en-US" sz="2000"/>
            </a:br>
            <a:r>
              <a:rPr lang="en-US" sz="2000"/>
              <a:t>URL: https://www.deeplearningbook.org/.</a:t>
            </a:r>
          </a:p>
          <a:p>
            <a:pPr marL="0" indent="0">
              <a:buNone/>
            </a:pPr>
            <a:r>
              <a:rPr lang="en-US" sz="2000"/>
              <a:t>Pan, S., and Yiang, Q. (2010): A Survey on Transfer Learning, </a:t>
            </a:r>
            <a:r>
              <a:rPr lang="en-US" sz="2000" i="1"/>
              <a:t>IEEE Transactions on Knowledge and Data Engineering 22(10).</a:t>
            </a:r>
          </a:p>
          <a:p>
            <a:pPr marL="0" indent="0">
              <a:buNone/>
            </a:pPr>
            <a:r>
              <a:rPr lang="en-US" sz="2000"/>
              <a:t>Ruder, S. (2019): Neural Transfer Learning for Natural Language Processing. PhD Thesis, National University of Ireland. URL: </a:t>
            </a:r>
            <a:r>
              <a:rPr lang="en-GB" sz="2000"/>
              <a:t>https://ruder.io/thesis/neural transfer.</a:t>
            </a:r>
          </a:p>
          <a:p>
            <a:pPr marL="0" indent="0">
              <a:buNone/>
            </a:pPr>
            <a:r>
              <a:rPr lang="en-GB" sz="2000"/>
              <a:t>Vaswani, A., et al. (2017): </a:t>
            </a:r>
            <a:r>
              <a:rPr lang="en-US" sz="2000"/>
              <a:t>Attention Is All You Need, arXiv:1706.03762v5.</a:t>
            </a:r>
          </a:p>
          <a:p>
            <a:pPr marL="0" indent="0">
              <a:buNone/>
            </a:pPr>
            <a:r>
              <a:rPr lang="en-US" sz="2000"/>
              <a:t>Xu, H., Liu, B., Shu, L., and Yu, P. (2019): BERT Post-Training for Review Reading Comprehension and Aspect-Based Sentiment Analysis, </a:t>
            </a:r>
            <a:r>
              <a:rPr lang="en-US" sz="2000" i="1"/>
              <a:t>Proceedings of NAACL-HLT 2019</a:t>
            </a:r>
            <a:r>
              <a:rPr lang="en-US" sz="2000"/>
              <a:t>, pp. 2324–2335.</a:t>
            </a:r>
            <a:endParaRPr lang="en-GB" sz="2000"/>
          </a:p>
          <a:p>
            <a:pPr marL="0" indent="0">
              <a:buNone/>
            </a:pPr>
            <a:r>
              <a:rPr lang="en-GB" sz="2000"/>
              <a:t>Zhang, A., Lipton, Z., Mu, L., and Smola, A.: Dive into Deep Learning. URL: https://d2l.ai/.</a:t>
            </a:r>
          </a:p>
          <a:p>
            <a:pPr marL="0" indent="0">
              <a:buNone/>
            </a:pPr>
            <a:endParaRPr lang="en-GB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55CD9-AF86-42B8-87B9-3C611402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56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390B1-7E9D-43A0-87DA-DCA86641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48640"/>
            <a:ext cx="10287000" cy="5628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u="sng"/>
              <a:t>https://deepset.ai/german-bert</a:t>
            </a:r>
          </a:p>
          <a:p>
            <a:pPr marL="0" indent="0">
              <a:buNone/>
            </a:pPr>
            <a:r>
              <a:rPr lang="en-GB" sz="2000"/>
              <a:t>https://huggingface.co/dbmdz/bert-base-german-cased </a:t>
            </a:r>
            <a:endParaRPr lang="en-GB" sz="2000" u="sng"/>
          </a:p>
          <a:p>
            <a:pPr marL="0" indent="0">
              <a:buNone/>
            </a:pPr>
            <a:r>
              <a:rPr lang="en-GB" sz="2000" u="sng"/>
              <a:t>https://huggingface.co/transformers/model_doc/bert.html#tfbertforsequenceclassification</a:t>
            </a:r>
          </a:p>
          <a:p>
            <a:pPr marL="0" indent="0">
              <a:buNone/>
            </a:pPr>
            <a:endParaRPr lang="en-GB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55CD9-AF86-42B8-87B9-3C611402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5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7274" y="552450"/>
            <a:ext cx="10296526" cy="1138238"/>
          </a:xfrm>
        </p:spPr>
        <p:txBody>
          <a:bodyPr/>
          <a:lstStyle/>
          <a:p>
            <a:r>
              <a:rPr lang="en-US" b="1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57274" y="1990725"/>
            <a:ext cx="10296525" cy="418623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/>
              <a:t>Introduction to Deep Learning</a:t>
            </a:r>
          </a:p>
          <a:p>
            <a:pPr marL="571500" indent="-571500">
              <a:buFont typeface="+mj-lt"/>
              <a:buAutoNum type="romanLcPeriod"/>
            </a:pPr>
            <a:r>
              <a:rPr lang="en-US"/>
              <a:t>BERT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Basic Application: Sentiment Analysis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US"/>
              <a:t>Input Pre-Processing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US"/>
              <a:t>Pre-Training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US"/>
              <a:t>Fine-Tuning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/>
              <a:t>Advanced Application: Aspect-Based Sentiment Analysis</a:t>
            </a:r>
          </a:p>
          <a:p>
            <a:pPr marL="457200" lvl="1" indent="0">
              <a:buNone/>
            </a:pPr>
            <a:endParaRPr lang="en-US"/>
          </a:p>
          <a:p>
            <a:pPr marL="1943100" lvl="3" indent="-571500">
              <a:buFont typeface="+mj-lt"/>
              <a:buAutoNum type="romanLcPeriod"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III: BERT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Deep Learning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4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DL  </a:t>
            </a:r>
            <a:r>
              <a:rPr lang="en-US" b="1"/>
              <a:t>Deep Learning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Form of </a:t>
            </a:r>
            <a:r>
              <a:rPr lang="de-DE" b="1"/>
              <a:t>artificial intelligence (AI)</a:t>
            </a:r>
          </a:p>
          <a:p>
            <a:r>
              <a:rPr lang="de-DE"/>
              <a:t>Goal: simulate </a:t>
            </a:r>
            <a:r>
              <a:rPr lang="en-US" b="1"/>
              <a:t>human</a:t>
            </a:r>
            <a:r>
              <a:rPr lang="en-US"/>
              <a:t> intelligence </a:t>
            </a:r>
            <a:br>
              <a:rPr lang="en-US"/>
            </a:br>
            <a:r>
              <a:rPr lang="en-US"/>
              <a:t>processes by computer systems</a:t>
            </a:r>
          </a:p>
          <a:p>
            <a:r>
              <a:rPr lang="en-US" b="1"/>
              <a:t>Deep neural networks (DNN)</a:t>
            </a:r>
            <a:r>
              <a:rPr lang="en-US"/>
              <a:t> </a:t>
            </a:r>
            <a:br>
              <a:rPr lang="en-US"/>
            </a:br>
            <a:r>
              <a:rPr lang="en-US"/>
              <a:t>inspired by organization of neurons in </a:t>
            </a:r>
            <a:br>
              <a:rPr lang="en-US"/>
            </a:br>
            <a:r>
              <a:rPr lang="en-US"/>
              <a:t>biological brains</a:t>
            </a:r>
          </a:p>
          <a:p>
            <a:r>
              <a:rPr lang="en-US"/>
              <a:t>Applications of DL</a:t>
            </a:r>
          </a:p>
          <a:p>
            <a:pPr lvl="1"/>
            <a:r>
              <a:rPr lang="en-US"/>
              <a:t>Machine translation: Google Translate</a:t>
            </a:r>
          </a:p>
          <a:p>
            <a:pPr lvl="1"/>
            <a:r>
              <a:rPr lang="en-US"/>
              <a:t>Speech recognition and generation (OK, Google…)</a:t>
            </a:r>
          </a:p>
          <a:p>
            <a:pPr lvl="1"/>
            <a:r>
              <a:rPr lang="en-US"/>
              <a:t>Self-driving cars	 </a:t>
            </a:r>
            <a:r>
              <a:rPr lang="en-US" b="1">
                <a:solidFill>
                  <a:srgbClr val="66CCFF"/>
                </a:solidFill>
              </a:rPr>
              <a:t>. . .</a:t>
            </a:r>
          </a:p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6D052C-E939-4F9B-9602-348C93CE755D}"/>
              </a:ext>
            </a:extLst>
          </p:cNvPr>
          <p:cNvGrpSpPr/>
          <p:nvPr/>
        </p:nvGrpSpPr>
        <p:grpSpPr>
          <a:xfrm>
            <a:off x="7900416" y="1990724"/>
            <a:ext cx="3453384" cy="3148204"/>
            <a:chOff x="7900416" y="1732352"/>
            <a:chExt cx="3453384" cy="314820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992377A-5B78-4335-A61C-2DA5705FF6DA}"/>
                </a:ext>
              </a:extLst>
            </p:cNvPr>
            <p:cNvSpPr/>
            <p:nvPr/>
          </p:nvSpPr>
          <p:spPr>
            <a:xfrm>
              <a:off x="7900416" y="1732352"/>
              <a:ext cx="3453384" cy="314820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596C4B1-438E-4296-A003-BD9999300EEF}"/>
                </a:ext>
              </a:extLst>
            </p:cNvPr>
            <p:cNvSpPr/>
            <p:nvPr/>
          </p:nvSpPr>
          <p:spPr>
            <a:xfrm>
              <a:off x="8686800" y="2214066"/>
              <a:ext cx="2667000" cy="2048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36B9663-0189-4F63-8947-4A14B98DB7A7}"/>
                </a:ext>
              </a:extLst>
            </p:cNvPr>
            <p:cNvSpPr/>
            <p:nvPr/>
          </p:nvSpPr>
          <p:spPr>
            <a:xfrm>
              <a:off x="9726168" y="2583715"/>
              <a:ext cx="1627632" cy="1309501"/>
            </a:xfrm>
            <a:prstGeom prst="ellipse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A379C6-E2BA-4889-A977-9B87820923D8}"/>
                </a:ext>
              </a:extLst>
            </p:cNvPr>
            <p:cNvSpPr txBox="1"/>
            <p:nvPr/>
          </p:nvSpPr>
          <p:spPr>
            <a:xfrm>
              <a:off x="8065008" y="3003957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i="1"/>
                <a:t>AI</a:t>
              </a:r>
              <a:endParaRPr lang="en-US" i="1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0EEBDB-D26F-43CB-B666-DE2A580E1093}"/>
                </a:ext>
              </a:extLst>
            </p:cNvPr>
            <p:cNvSpPr txBox="1"/>
            <p:nvPr/>
          </p:nvSpPr>
          <p:spPr>
            <a:xfrm>
              <a:off x="9072372" y="3003958"/>
              <a:ext cx="608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i="1"/>
                <a:t>ML</a:t>
              </a:r>
              <a:endParaRPr lang="en-US" i="1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DD5597-AEC7-4304-BB90-FD8E9CAB311B}"/>
                </a:ext>
              </a:extLst>
            </p:cNvPr>
            <p:cNvSpPr txBox="1"/>
            <p:nvPr/>
          </p:nvSpPr>
          <p:spPr>
            <a:xfrm>
              <a:off x="10257282" y="3007632"/>
              <a:ext cx="608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i="1">
                  <a:solidFill>
                    <a:schemeClr val="bg1"/>
                  </a:solidFill>
                </a:rPr>
                <a:t>DL</a:t>
              </a:r>
              <a:endParaRPr lang="en-US" b="1" i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66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5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DL  </a:t>
            </a:r>
            <a:r>
              <a:rPr lang="en-US" b="1"/>
              <a:t>Basic Network Structure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General goal: </a:t>
            </a:r>
            <a:r>
              <a:rPr lang="en-US"/>
              <a:t>learn complex functions, recognize patterns and generalize them to new data</a:t>
            </a:r>
          </a:p>
          <a:p>
            <a:r>
              <a:rPr lang="en-US"/>
              <a:t>Core elements: artificial </a:t>
            </a:r>
            <a:r>
              <a:rPr lang="en-US" b="1">
                <a:solidFill>
                  <a:srgbClr val="66CCFF"/>
                </a:solidFill>
              </a:rPr>
              <a:t>neurons</a:t>
            </a:r>
          </a:p>
          <a:p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FEC90C3-D17D-49B9-9F31-1CB13DFAEA2E}"/>
              </a:ext>
            </a:extLst>
          </p:cNvPr>
          <p:cNvGrpSpPr/>
          <p:nvPr/>
        </p:nvGrpSpPr>
        <p:grpSpPr>
          <a:xfrm>
            <a:off x="1293460" y="4000822"/>
            <a:ext cx="8092300" cy="2355528"/>
            <a:chOff x="1348324" y="3548878"/>
            <a:chExt cx="8092300" cy="2355528"/>
          </a:xfrm>
        </p:grpSpPr>
        <p:cxnSp>
          <p:nvCxnSpPr>
            <p:cNvPr id="5" name="Gerader Verbinder 10">
              <a:extLst>
                <a:ext uri="{FF2B5EF4-FFF2-40B4-BE49-F238E27FC236}">
                  <a16:creationId xmlns:a16="http://schemas.microsoft.com/office/drawing/2014/main" id="{876E0715-9471-4DED-8B4A-511F09C5E37D}"/>
                </a:ext>
              </a:extLst>
            </p:cNvPr>
            <p:cNvCxnSpPr>
              <a:cxnSpLocks/>
              <a:stCxn id="18" idx="6"/>
              <a:endCxn id="17" idx="2"/>
            </p:cNvCxnSpPr>
            <p:nvPr/>
          </p:nvCxnSpPr>
          <p:spPr>
            <a:xfrm>
              <a:off x="2453015" y="3908878"/>
              <a:ext cx="2615499" cy="473687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lipse 6">
              <a:extLst>
                <a:ext uri="{FF2B5EF4-FFF2-40B4-BE49-F238E27FC236}">
                  <a16:creationId xmlns:a16="http://schemas.microsoft.com/office/drawing/2014/main" id="{E3092502-B0B2-46D5-B033-B7AD95D23AC8}"/>
                </a:ext>
              </a:extLst>
            </p:cNvPr>
            <p:cNvSpPr/>
            <p:nvPr/>
          </p:nvSpPr>
          <p:spPr>
            <a:xfrm>
              <a:off x="8351292" y="4347609"/>
              <a:ext cx="720000" cy="720000"/>
            </a:xfrm>
            <a:prstGeom prst="ellipse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Gerader Verbinder 35">
              <a:extLst>
                <a:ext uri="{FF2B5EF4-FFF2-40B4-BE49-F238E27FC236}">
                  <a16:creationId xmlns:a16="http://schemas.microsoft.com/office/drawing/2014/main" id="{3EB4B588-320B-423C-A3E6-CCCEDBD9582C}"/>
                </a:ext>
              </a:extLst>
            </p:cNvPr>
            <p:cNvCxnSpPr>
              <a:cxnSpLocks/>
              <a:stCxn id="18" idx="6"/>
              <a:endCxn id="14" idx="2"/>
            </p:cNvCxnSpPr>
            <p:nvPr/>
          </p:nvCxnSpPr>
          <p:spPr>
            <a:xfrm>
              <a:off x="2453015" y="3908878"/>
              <a:ext cx="2615499" cy="1266195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38">
              <a:extLst>
                <a:ext uri="{FF2B5EF4-FFF2-40B4-BE49-F238E27FC236}">
                  <a16:creationId xmlns:a16="http://schemas.microsoft.com/office/drawing/2014/main" id="{52F964EC-36E0-4E33-BCAE-73B6FD6BF9A8}"/>
                </a:ext>
              </a:extLst>
            </p:cNvPr>
            <p:cNvCxnSpPr>
              <a:cxnSpLocks/>
              <a:stCxn id="15" idx="6"/>
              <a:endCxn id="17" idx="2"/>
            </p:cNvCxnSpPr>
            <p:nvPr/>
          </p:nvCxnSpPr>
          <p:spPr>
            <a:xfrm flipV="1">
              <a:off x="2453015" y="4382565"/>
              <a:ext cx="2615499" cy="1161841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40">
              <a:extLst>
                <a:ext uri="{FF2B5EF4-FFF2-40B4-BE49-F238E27FC236}">
                  <a16:creationId xmlns:a16="http://schemas.microsoft.com/office/drawing/2014/main" id="{368163A5-E67D-4933-BC7F-A4C20C0FE63B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V="1">
              <a:off x="2453015" y="4382565"/>
              <a:ext cx="2615499" cy="300876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42">
              <a:extLst>
                <a:ext uri="{FF2B5EF4-FFF2-40B4-BE49-F238E27FC236}">
                  <a16:creationId xmlns:a16="http://schemas.microsoft.com/office/drawing/2014/main" id="{34654C23-10DC-4A94-B205-22C7548C17EC}"/>
                </a:ext>
              </a:extLst>
            </p:cNvPr>
            <p:cNvCxnSpPr>
              <a:cxnSpLocks/>
              <a:stCxn id="15" idx="6"/>
              <a:endCxn id="14" idx="2"/>
            </p:cNvCxnSpPr>
            <p:nvPr/>
          </p:nvCxnSpPr>
          <p:spPr>
            <a:xfrm flipV="1">
              <a:off x="2453015" y="5175073"/>
              <a:ext cx="2615499" cy="369333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e 8">
              <a:extLst>
                <a:ext uri="{FF2B5EF4-FFF2-40B4-BE49-F238E27FC236}">
                  <a16:creationId xmlns:a16="http://schemas.microsoft.com/office/drawing/2014/main" id="{F9051EA9-E2EC-4514-9FC7-75A47C080965}"/>
                </a:ext>
              </a:extLst>
            </p:cNvPr>
            <p:cNvSpPr/>
            <p:nvPr/>
          </p:nvSpPr>
          <p:spPr>
            <a:xfrm>
              <a:off x="5068514" y="4815073"/>
              <a:ext cx="720000" cy="720000"/>
            </a:xfrm>
            <a:prstGeom prst="ellipse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lipse 5">
              <a:extLst>
                <a:ext uri="{FF2B5EF4-FFF2-40B4-BE49-F238E27FC236}">
                  <a16:creationId xmlns:a16="http://schemas.microsoft.com/office/drawing/2014/main" id="{E4EE6EA6-0A0C-4797-8872-F30EFB33F33A}"/>
                </a:ext>
              </a:extLst>
            </p:cNvPr>
            <p:cNvSpPr/>
            <p:nvPr/>
          </p:nvSpPr>
          <p:spPr>
            <a:xfrm>
              <a:off x="1733015" y="5184406"/>
              <a:ext cx="720000" cy="720000"/>
            </a:xfrm>
            <a:prstGeom prst="ellipse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llipse 4">
              <a:extLst>
                <a:ext uri="{FF2B5EF4-FFF2-40B4-BE49-F238E27FC236}">
                  <a16:creationId xmlns:a16="http://schemas.microsoft.com/office/drawing/2014/main" id="{BD8B86A8-CDBD-4274-96CD-D105B6A66B2E}"/>
                </a:ext>
              </a:extLst>
            </p:cNvPr>
            <p:cNvSpPr/>
            <p:nvPr/>
          </p:nvSpPr>
          <p:spPr>
            <a:xfrm>
              <a:off x="1733015" y="4364971"/>
              <a:ext cx="720000" cy="720000"/>
            </a:xfrm>
            <a:prstGeom prst="ellipse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lipse 7">
              <a:extLst>
                <a:ext uri="{FF2B5EF4-FFF2-40B4-BE49-F238E27FC236}">
                  <a16:creationId xmlns:a16="http://schemas.microsoft.com/office/drawing/2014/main" id="{ADD62F55-84DB-471E-A4FA-486D976353B8}"/>
                </a:ext>
              </a:extLst>
            </p:cNvPr>
            <p:cNvSpPr/>
            <p:nvPr/>
          </p:nvSpPr>
          <p:spPr>
            <a:xfrm>
              <a:off x="5068514" y="4022565"/>
              <a:ext cx="720000" cy="720000"/>
            </a:xfrm>
            <a:prstGeom prst="ellipse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lipse 3">
              <a:extLst>
                <a:ext uri="{FF2B5EF4-FFF2-40B4-BE49-F238E27FC236}">
                  <a16:creationId xmlns:a16="http://schemas.microsoft.com/office/drawing/2014/main" id="{392DAC4D-6288-429C-BF2D-9B2193D25323}"/>
                </a:ext>
              </a:extLst>
            </p:cNvPr>
            <p:cNvSpPr/>
            <p:nvPr/>
          </p:nvSpPr>
          <p:spPr>
            <a:xfrm>
              <a:off x="1733015" y="3548878"/>
              <a:ext cx="720000" cy="720000"/>
            </a:xfrm>
            <a:prstGeom prst="ellipse">
              <a:avLst/>
            </a:prstGeom>
            <a:solidFill>
              <a:srgbClr val="66CCFF"/>
            </a:solidFill>
            <a:ln>
              <a:solidFill>
                <a:srgbClr val="66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feld 53">
              <a:extLst>
                <a:ext uri="{FF2B5EF4-FFF2-40B4-BE49-F238E27FC236}">
                  <a16:creationId xmlns:a16="http://schemas.microsoft.com/office/drawing/2014/main" id="{03550AB1-CE73-4A5E-B436-D4FC83D363FA}"/>
                </a:ext>
              </a:extLst>
            </p:cNvPr>
            <p:cNvSpPr txBox="1"/>
            <p:nvPr/>
          </p:nvSpPr>
          <p:spPr>
            <a:xfrm rot="16200000">
              <a:off x="861105" y="4557899"/>
              <a:ext cx="1343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/>
                <a:t>input layer</a:t>
              </a:r>
              <a:endParaRPr lang="en-US" i="1" dirty="0"/>
            </a:p>
          </p:txBody>
        </p:sp>
        <p:cxnSp>
          <p:nvCxnSpPr>
            <p:cNvPr id="42" name="Gerader Verbinder 40">
              <a:extLst>
                <a:ext uri="{FF2B5EF4-FFF2-40B4-BE49-F238E27FC236}">
                  <a16:creationId xmlns:a16="http://schemas.microsoft.com/office/drawing/2014/main" id="{5C140479-CA7C-45AB-8C1C-1D4FF0522B4E}"/>
                </a:ext>
              </a:extLst>
            </p:cNvPr>
            <p:cNvCxnSpPr>
              <a:cxnSpLocks/>
              <a:stCxn id="16" idx="6"/>
              <a:endCxn id="14" idx="2"/>
            </p:cNvCxnSpPr>
            <p:nvPr/>
          </p:nvCxnSpPr>
          <p:spPr>
            <a:xfrm>
              <a:off x="2453015" y="4724971"/>
              <a:ext cx="2615499" cy="450102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10">
              <a:extLst>
                <a:ext uri="{FF2B5EF4-FFF2-40B4-BE49-F238E27FC236}">
                  <a16:creationId xmlns:a16="http://schemas.microsoft.com/office/drawing/2014/main" id="{E4DBDC38-4171-4704-BCF4-7BEB4F14F340}"/>
                </a:ext>
              </a:extLst>
            </p:cNvPr>
            <p:cNvCxnSpPr>
              <a:cxnSpLocks/>
              <a:stCxn id="17" idx="6"/>
              <a:endCxn id="6" idx="2"/>
            </p:cNvCxnSpPr>
            <p:nvPr/>
          </p:nvCxnSpPr>
          <p:spPr>
            <a:xfrm>
              <a:off x="5788514" y="4382565"/>
              <a:ext cx="2562778" cy="325044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10">
              <a:extLst>
                <a:ext uri="{FF2B5EF4-FFF2-40B4-BE49-F238E27FC236}">
                  <a16:creationId xmlns:a16="http://schemas.microsoft.com/office/drawing/2014/main" id="{BF804F57-743A-475B-8A8D-C1EC6BCBCEE5}"/>
                </a:ext>
              </a:extLst>
            </p:cNvPr>
            <p:cNvCxnSpPr>
              <a:cxnSpLocks/>
              <a:stCxn id="14" idx="6"/>
              <a:endCxn id="6" idx="2"/>
            </p:cNvCxnSpPr>
            <p:nvPr/>
          </p:nvCxnSpPr>
          <p:spPr>
            <a:xfrm flipV="1">
              <a:off x="5788514" y="4707609"/>
              <a:ext cx="2562778" cy="467464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3">
              <a:extLst>
                <a:ext uri="{FF2B5EF4-FFF2-40B4-BE49-F238E27FC236}">
                  <a16:creationId xmlns:a16="http://schemas.microsoft.com/office/drawing/2014/main" id="{87A7E6E1-14D1-4AA0-9813-530BB553882B}"/>
                </a:ext>
              </a:extLst>
            </p:cNvPr>
            <p:cNvSpPr txBox="1"/>
            <p:nvPr/>
          </p:nvSpPr>
          <p:spPr>
            <a:xfrm rot="16200000">
              <a:off x="5316654" y="4557899"/>
              <a:ext cx="1343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/>
                <a:t>hidden layer</a:t>
              </a:r>
              <a:endParaRPr lang="en-US" i="1" dirty="0"/>
            </a:p>
          </p:txBody>
        </p:sp>
        <p:sp>
          <p:nvSpPr>
            <p:cNvPr id="58" name="Textfeld 53">
              <a:extLst>
                <a:ext uri="{FF2B5EF4-FFF2-40B4-BE49-F238E27FC236}">
                  <a16:creationId xmlns:a16="http://schemas.microsoft.com/office/drawing/2014/main" id="{7773C173-16CB-457C-AF05-1BCAF9F68791}"/>
                </a:ext>
              </a:extLst>
            </p:cNvPr>
            <p:cNvSpPr txBox="1"/>
            <p:nvPr/>
          </p:nvSpPr>
          <p:spPr>
            <a:xfrm rot="16200000">
              <a:off x="8584073" y="4563996"/>
              <a:ext cx="1343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/>
                <a:t>output layer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9984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6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DL  </a:t>
            </a:r>
            <a:r>
              <a:rPr lang="en-US" b="1"/>
              <a:t>Basic Network Structure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/>
              <a:t>Basic structure: </a:t>
            </a:r>
            <a:r>
              <a:rPr lang="de-DE" b="1"/>
              <a:t>feed-forward </a:t>
            </a:r>
            <a:r>
              <a:rPr lang="de-DE"/>
              <a:t>NN </a:t>
            </a:r>
            <a:r>
              <a:rPr lang="de-DE" i="1"/>
              <a:t>aka</a:t>
            </a:r>
            <a:r>
              <a:rPr lang="de-DE"/>
              <a:t> </a:t>
            </a:r>
            <a:r>
              <a:rPr lang="de-DE" b="1"/>
              <a:t>multi-layer peceptron (MLP)</a:t>
            </a:r>
            <a:endParaRPr lang="en-US" b="1"/>
          </a:p>
          <a:p>
            <a:r>
              <a:rPr lang="en-US"/>
              <a:t>Optimization: </a:t>
            </a:r>
            <a:r>
              <a:rPr lang="en-US" b="1">
                <a:solidFill>
                  <a:srgbClr val="66CCFF"/>
                </a:solidFill>
              </a:rPr>
              <a:t>gradient descent </a:t>
            </a:r>
            <a:r>
              <a:rPr lang="en-US"/>
              <a:t>via </a:t>
            </a:r>
            <a:r>
              <a:rPr lang="en-US" b="1">
                <a:solidFill>
                  <a:srgbClr val="66CCFF"/>
                </a:solidFill>
              </a:rPr>
              <a:t>backpropagation</a:t>
            </a:r>
          </a:p>
          <a:p>
            <a:r>
              <a:rPr lang="en-US"/>
              <a:t>Hyperparameters: learning rate, batch size, # training epochs, ...</a:t>
            </a:r>
          </a:p>
          <a:p>
            <a:endParaRPr lang="en-US"/>
          </a:p>
        </p:txBody>
      </p:sp>
      <p:sp>
        <p:nvSpPr>
          <p:cNvPr id="24" name="Ellipse 6">
            <a:extLst>
              <a:ext uri="{FF2B5EF4-FFF2-40B4-BE49-F238E27FC236}">
                <a16:creationId xmlns:a16="http://schemas.microsoft.com/office/drawing/2014/main" id="{A0C0C447-811B-492C-A65E-1CEC73D65583}"/>
              </a:ext>
            </a:extLst>
          </p:cNvPr>
          <p:cNvSpPr/>
          <p:nvPr/>
        </p:nvSpPr>
        <p:spPr>
          <a:xfrm>
            <a:off x="8296428" y="4799553"/>
            <a:ext cx="720000" cy="720000"/>
          </a:xfrm>
          <a:prstGeom prst="ellipse">
            <a:avLst/>
          </a:prstGeom>
          <a:solidFill>
            <a:srgbClr val="66CC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Gerader Verbinder 35">
            <a:extLst>
              <a:ext uri="{FF2B5EF4-FFF2-40B4-BE49-F238E27FC236}">
                <a16:creationId xmlns:a16="http://schemas.microsoft.com/office/drawing/2014/main" id="{4243C68A-E0B5-42E0-BF7E-13B7EE9CA7CB}"/>
              </a:ext>
            </a:extLst>
          </p:cNvPr>
          <p:cNvCxnSpPr>
            <a:cxnSpLocks/>
            <a:stCxn id="33" idx="6"/>
            <a:endCxn id="29" idx="2"/>
          </p:cNvCxnSpPr>
          <p:nvPr/>
        </p:nvCxnSpPr>
        <p:spPr>
          <a:xfrm>
            <a:off x="2398151" y="4360822"/>
            <a:ext cx="2615499" cy="126619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42">
            <a:extLst>
              <a:ext uri="{FF2B5EF4-FFF2-40B4-BE49-F238E27FC236}">
                <a16:creationId xmlns:a16="http://schemas.microsoft.com/office/drawing/2014/main" id="{74EBD7AF-41C5-4F91-80DB-9879F898E496}"/>
              </a:ext>
            </a:extLst>
          </p:cNvPr>
          <p:cNvCxnSpPr>
            <a:cxnSpLocks/>
            <a:stCxn id="30" idx="6"/>
            <a:endCxn id="29" idx="2"/>
          </p:cNvCxnSpPr>
          <p:nvPr/>
        </p:nvCxnSpPr>
        <p:spPr>
          <a:xfrm flipV="1">
            <a:off x="2398151" y="5627017"/>
            <a:ext cx="2615499" cy="36933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8">
            <a:extLst>
              <a:ext uri="{FF2B5EF4-FFF2-40B4-BE49-F238E27FC236}">
                <a16:creationId xmlns:a16="http://schemas.microsoft.com/office/drawing/2014/main" id="{0C969814-FEB1-4ADA-8145-FB28F235BB32}"/>
              </a:ext>
            </a:extLst>
          </p:cNvPr>
          <p:cNvSpPr/>
          <p:nvPr/>
        </p:nvSpPr>
        <p:spPr>
          <a:xfrm>
            <a:off x="5013650" y="5267017"/>
            <a:ext cx="720000" cy="720000"/>
          </a:xfrm>
          <a:prstGeom prst="ellipse">
            <a:avLst/>
          </a:prstGeom>
          <a:solidFill>
            <a:srgbClr val="66CC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5">
            <a:extLst>
              <a:ext uri="{FF2B5EF4-FFF2-40B4-BE49-F238E27FC236}">
                <a16:creationId xmlns:a16="http://schemas.microsoft.com/office/drawing/2014/main" id="{7AE15775-E64E-4ADB-953F-EA6FF2D3CBEE}"/>
              </a:ext>
            </a:extLst>
          </p:cNvPr>
          <p:cNvSpPr/>
          <p:nvPr/>
        </p:nvSpPr>
        <p:spPr>
          <a:xfrm>
            <a:off x="1678151" y="5636350"/>
            <a:ext cx="720000" cy="720000"/>
          </a:xfrm>
          <a:prstGeom prst="ellips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4">
            <a:extLst>
              <a:ext uri="{FF2B5EF4-FFF2-40B4-BE49-F238E27FC236}">
                <a16:creationId xmlns:a16="http://schemas.microsoft.com/office/drawing/2014/main" id="{4F6F79A0-DD91-43F1-8E33-646FEC2F4656}"/>
              </a:ext>
            </a:extLst>
          </p:cNvPr>
          <p:cNvSpPr/>
          <p:nvPr/>
        </p:nvSpPr>
        <p:spPr>
          <a:xfrm>
            <a:off x="1678151" y="4816915"/>
            <a:ext cx="720000" cy="720000"/>
          </a:xfrm>
          <a:prstGeom prst="ellips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lipse 7">
            <a:extLst>
              <a:ext uri="{FF2B5EF4-FFF2-40B4-BE49-F238E27FC236}">
                <a16:creationId xmlns:a16="http://schemas.microsoft.com/office/drawing/2014/main" id="{20874955-0040-4210-8457-CEF0AFDEA44A}"/>
              </a:ext>
            </a:extLst>
          </p:cNvPr>
          <p:cNvSpPr/>
          <p:nvPr/>
        </p:nvSpPr>
        <p:spPr>
          <a:xfrm>
            <a:off x="5013650" y="4474509"/>
            <a:ext cx="720000" cy="720000"/>
          </a:xfrm>
          <a:prstGeom prst="ellips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lipse 3">
            <a:extLst>
              <a:ext uri="{FF2B5EF4-FFF2-40B4-BE49-F238E27FC236}">
                <a16:creationId xmlns:a16="http://schemas.microsoft.com/office/drawing/2014/main" id="{240F736A-B562-4A16-AC38-2F3830E1567C}"/>
              </a:ext>
            </a:extLst>
          </p:cNvPr>
          <p:cNvSpPr/>
          <p:nvPr/>
        </p:nvSpPr>
        <p:spPr>
          <a:xfrm>
            <a:off x="1678151" y="4000822"/>
            <a:ext cx="720000" cy="720000"/>
          </a:xfrm>
          <a:prstGeom prst="ellipse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feld 53">
            <a:extLst>
              <a:ext uri="{FF2B5EF4-FFF2-40B4-BE49-F238E27FC236}">
                <a16:creationId xmlns:a16="http://schemas.microsoft.com/office/drawing/2014/main" id="{06037B1A-77E7-4DDD-991A-58365E369D4E}"/>
              </a:ext>
            </a:extLst>
          </p:cNvPr>
          <p:cNvSpPr txBox="1"/>
          <p:nvPr/>
        </p:nvSpPr>
        <p:spPr>
          <a:xfrm rot="16200000">
            <a:off x="806241" y="5009843"/>
            <a:ext cx="134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input layer</a:t>
            </a:r>
            <a:endParaRPr lang="en-US" i="1" dirty="0"/>
          </a:p>
        </p:txBody>
      </p:sp>
      <p:cxnSp>
        <p:nvCxnSpPr>
          <p:cNvPr id="35" name="Gerader Verbinder 40">
            <a:extLst>
              <a:ext uri="{FF2B5EF4-FFF2-40B4-BE49-F238E27FC236}">
                <a16:creationId xmlns:a16="http://schemas.microsoft.com/office/drawing/2014/main" id="{647F4EB1-9191-4DAC-83D0-F6EC89FC63AB}"/>
              </a:ext>
            </a:extLst>
          </p:cNvPr>
          <p:cNvCxnSpPr>
            <a:cxnSpLocks/>
            <a:stCxn id="31" idx="6"/>
            <a:endCxn id="29" idx="2"/>
          </p:cNvCxnSpPr>
          <p:nvPr/>
        </p:nvCxnSpPr>
        <p:spPr>
          <a:xfrm>
            <a:off x="2398151" y="5176915"/>
            <a:ext cx="2615499" cy="45010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10">
            <a:extLst>
              <a:ext uri="{FF2B5EF4-FFF2-40B4-BE49-F238E27FC236}">
                <a16:creationId xmlns:a16="http://schemas.microsoft.com/office/drawing/2014/main" id="{EAA85AFA-A5D4-46C9-A76D-FB95E76672A8}"/>
              </a:ext>
            </a:extLst>
          </p:cNvPr>
          <p:cNvCxnSpPr>
            <a:cxnSpLocks/>
            <a:stCxn id="32" idx="6"/>
            <a:endCxn id="24" idx="2"/>
          </p:cNvCxnSpPr>
          <p:nvPr/>
        </p:nvCxnSpPr>
        <p:spPr>
          <a:xfrm>
            <a:off x="5733650" y="4834509"/>
            <a:ext cx="2562778" cy="32504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10">
            <a:extLst>
              <a:ext uri="{FF2B5EF4-FFF2-40B4-BE49-F238E27FC236}">
                <a16:creationId xmlns:a16="http://schemas.microsoft.com/office/drawing/2014/main" id="{A105FB79-91A2-4AA9-9115-18F5DC989DD9}"/>
              </a:ext>
            </a:extLst>
          </p:cNvPr>
          <p:cNvCxnSpPr>
            <a:cxnSpLocks/>
            <a:stCxn id="29" idx="6"/>
            <a:endCxn id="24" idx="2"/>
          </p:cNvCxnSpPr>
          <p:nvPr/>
        </p:nvCxnSpPr>
        <p:spPr>
          <a:xfrm flipV="1">
            <a:off x="5733650" y="5159553"/>
            <a:ext cx="2562778" cy="46746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53">
            <a:extLst>
              <a:ext uri="{FF2B5EF4-FFF2-40B4-BE49-F238E27FC236}">
                <a16:creationId xmlns:a16="http://schemas.microsoft.com/office/drawing/2014/main" id="{2C520EBE-13EF-42E3-BAE7-D9D7416CB5E0}"/>
              </a:ext>
            </a:extLst>
          </p:cNvPr>
          <p:cNvSpPr txBox="1"/>
          <p:nvPr/>
        </p:nvSpPr>
        <p:spPr>
          <a:xfrm rot="16200000">
            <a:off x="8529209" y="5015940"/>
            <a:ext cx="134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output layer</a:t>
            </a:r>
            <a:endParaRPr lang="en-US" i="1" dirty="0"/>
          </a:p>
        </p:txBody>
      </p:sp>
      <p:cxnSp>
        <p:nvCxnSpPr>
          <p:cNvPr id="23" name="Gerader Verbinder 10">
            <a:extLst>
              <a:ext uri="{FF2B5EF4-FFF2-40B4-BE49-F238E27FC236}">
                <a16:creationId xmlns:a16="http://schemas.microsoft.com/office/drawing/2014/main" id="{A779AFE3-5B0E-457C-AEB6-2F2B74B84EFD}"/>
              </a:ext>
            </a:extLst>
          </p:cNvPr>
          <p:cNvCxnSpPr>
            <a:cxnSpLocks/>
            <a:stCxn id="33" idx="6"/>
            <a:endCxn id="32" idx="2"/>
          </p:cNvCxnSpPr>
          <p:nvPr/>
        </p:nvCxnSpPr>
        <p:spPr>
          <a:xfrm>
            <a:off x="2398151" y="4360822"/>
            <a:ext cx="2615499" cy="47368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38">
            <a:extLst>
              <a:ext uri="{FF2B5EF4-FFF2-40B4-BE49-F238E27FC236}">
                <a16:creationId xmlns:a16="http://schemas.microsoft.com/office/drawing/2014/main" id="{68584416-C7FB-4757-B422-FB6D31285737}"/>
              </a:ext>
            </a:extLst>
          </p:cNvPr>
          <p:cNvCxnSpPr>
            <a:cxnSpLocks/>
            <a:stCxn id="30" idx="6"/>
            <a:endCxn id="32" idx="2"/>
          </p:cNvCxnSpPr>
          <p:nvPr/>
        </p:nvCxnSpPr>
        <p:spPr>
          <a:xfrm flipV="1">
            <a:off x="2398151" y="4834509"/>
            <a:ext cx="2615499" cy="116184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40">
            <a:extLst>
              <a:ext uri="{FF2B5EF4-FFF2-40B4-BE49-F238E27FC236}">
                <a16:creationId xmlns:a16="http://schemas.microsoft.com/office/drawing/2014/main" id="{D61F480A-7EB7-4E67-8D20-135130B50B02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2398151" y="4834509"/>
            <a:ext cx="2615499" cy="30087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53">
            <a:extLst>
              <a:ext uri="{FF2B5EF4-FFF2-40B4-BE49-F238E27FC236}">
                <a16:creationId xmlns:a16="http://schemas.microsoft.com/office/drawing/2014/main" id="{BA40B14F-6AAB-4844-AA23-6D9EB4D88A9C}"/>
              </a:ext>
            </a:extLst>
          </p:cNvPr>
          <p:cNvSpPr txBox="1"/>
          <p:nvPr/>
        </p:nvSpPr>
        <p:spPr>
          <a:xfrm rot="16200000">
            <a:off x="5261790" y="5009843"/>
            <a:ext cx="134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hidden layer</a:t>
            </a:r>
            <a:endParaRPr lang="en-US" i="1" dirty="0"/>
          </a:p>
        </p:txBody>
      </p:sp>
      <p:sp>
        <p:nvSpPr>
          <p:cNvPr id="63" name="Textfeld 53">
            <a:extLst>
              <a:ext uri="{FF2B5EF4-FFF2-40B4-BE49-F238E27FC236}">
                <a16:creationId xmlns:a16="http://schemas.microsoft.com/office/drawing/2014/main" id="{32765E50-D79C-4103-A748-684F08EE5029}"/>
              </a:ext>
            </a:extLst>
          </p:cNvPr>
          <p:cNvSpPr txBox="1"/>
          <p:nvPr/>
        </p:nvSpPr>
        <p:spPr>
          <a:xfrm rot="627329">
            <a:off x="3059017" y="4260250"/>
            <a:ext cx="1343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weight 1</a:t>
            </a:r>
            <a:endParaRPr lang="en-US" sz="1400" i="1" dirty="0"/>
          </a:p>
        </p:txBody>
      </p:sp>
      <p:sp>
        <p:nvSpPr>
          <p:cNvPr id="64" name="Textfeld 53">
            <a:extLst>
              <a:ext uri="{FF2B5EF4-FFF2-40B4-BE49-F238E27FC236}">
                <a16:creationId xmlns:a16="http://schemas.microsoft.com/office/drawing/2014/main" id="{C509D4D3-1337-4B8F-B564-B9786972C55A}"/>
              </a:ext>
            </a:extLst>
          </p:cNvPr>
          <p:cNvSpPr txBox="1"/>
          <p:nvPr/>
        </p:nvSpPr>
        <p:spPr>
          <a:xfrm rot="21140178">
            <a:off x="3014563" y="4639090"/>
            <a:ext cx="1343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weight 2</a:t>
            </a:r>
            <a:endParaRPr lang="en-US" sz="1400" i="1" dirty="0"/>
          </a:p>
        </p:txBody>
      </p:sp>
      <p:sp>
        <p:nvSpPr>
          <p:cNvPr id="65" name="Textfeld 53">
            <a:extLst>
              <a:ext uri="{FF2B5EF4-FFF2-40B4-BE49-F238E27FC236}">
                <a16:creationId xmlns:a16="http://schemas.microsoft.com/office/drawing/2014/main" id="{D817036B-BD75-43CD-9FE8-3668C5C22C01}"/>
              </a:ext>
            </a:extLst>
          </p:cNvPr>
          <p:cNvSpPr txBox="1"/>
          <p:nvPr/>
        </p:nvSpPr>
        <p:spPr>
          <a:xfrm rot="20156839">
            <a:off x="3059016" y="5077398"/>
            <a:ext cx="1343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/>
              <a:t>weight 3</a:t>
            </a:r>
            <a:endParaRPr lang="en-US" sz="1400" i="1" dirty="0"/>
          </a:p>
        </p:txBody>
      </p:sp>
      <p:sp>
        <p:nvSpPr>
          <p:cNvPr id="66" name="Textfeld 26">
            <a:extLst>
              <a:ext uri="{FF2B5EF4-FFF2-40B4-BE49-F238E27FC236}">
                <a16:creationId xmlns:a16="http://schemas.microsoft.com/office/drawing/2014/main" id="{C80C1472-A490-4992-A111-2D486AAC70B4}"/>
              </a:ext>
            </a:extLst>
          </p:cNvPr>
          <p:cNvSpPr txBox="1"/>
          <p:nvPr/>
        </p:nvSpPr>
        <p:spPr>
          <a:xfrm>
            <a:off x="5013650" y="4560804"/>
            <a:ext cx="260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chemeClr val="bg1"/>
                </a:solidFill>
              </a:rPr>
              <a:t>Σ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67" name="Textfeld 28">
            <a:extLst>
              <a:ext uri="{FF2B5EF4-FFF2-40B4-BE49-F238E27FC236}">
                <a16:creationId xmlns:a16="http://schemas.microsoft.com/office/drawing/2014/main" id="{99B6DED5-BBD8-4584-9412-1D97B89D2AFA}"/>
              </a:ext>
            </a:extLst>
          </p:cNvPr>
          <p:cNvSpPr txBox="1"/>
          <p:nvPr/>
        </p:nvSpPr>
        <p:spPr>
          <a:xfrm>
            <a:off x="5373650" y="4508518"/>
            <a:ext cx="260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>
                <a:solidFill>
                  <a:schemeClr val="bg1"/>
                </a:solidFill>
              </a:rPr>
              <a:t>ϕ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8" name="Gerader Verbinder 11">
            <a:extLst>
              <a:ext uri="{FF2B5EF4-FFF2-40B4-BE49-F238E27FC236}">
                <a16:creationId xmlns:a16="http://schemas.microsoft.com/office/drawing/2014/main" id="{7A5E9C96-4EFA-46E4-812B-BDD2C56D4DEE}"/>
              </a:ext>
            </a:extLst>
          </p:cNvPr>
          <p:cNvCxnSpPr>
            <a:cxnSpLocks/>
            <a:endCxn id="32" idx="4"/>
          </p:cNvCxnSpPr>
          <p:nvPr/>
        </p:nvCxnSpPr>
        <p:spPr>
          <a:xfrm>
            <a:off x="5373650" y="4469067"/>
            <a:ext cx="0" cy="72544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9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7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Intro DL  </a:t>
            </a:r>
            <a:r>
              <a:rPr lang="en-US" b="1"/>
              <a:t>Transfer Learning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Idea: </a:t>
            </a:r>
            <a:r>
              <a:rPr lang="en-US"/>
              <a:t>keep knowledge gained during solving a problem and later apply it to other (related) problems</a:t>
            </a:r>
            <a:br>
              <a:rPr lang="en-US"/>
            </a:br>
            <a:br>
              <a:rPr lang="en-US"/>
            </a:br>
            <a:endParaRPr lang="en-US"/>
          </a:p>
          <a:p>
            <a:endParaRPr lang="en-US"/>
          </a:p>
          <a:p>
            <a:r>
              <a:rPr lang="en-US"/>
              <a:t>Akin to human learning processes</a:t>
            </a:r>
          </a:p>
          <a:p>
            <a:r>
              <a:rPr lang="en-US"/>
              <a:t>Particularly valuable in </a:t>
            </a:r>
            <a:r>
              <a:rPr lang="en-US" b="1"/>
              <a:t>NLP</a:t>
            </a:r>
            <a:r>
              <a:rPr lang="en-US"/>
              <a:t> – basic linguistic concepts required for all sorts of tasks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3114A3A9-569F-4516-BC72-D964FB9F54FF}"/>
              </a:ext>
            </a:extLst>
          </p:cNvPr>
          <p:cNvSpPr/>
          <p:nvPr/>
        </p:nvSpPr>
        <p:spPr>
          <a:xfrm>
            <a:off x="3078595" y="2958304"/>
            <a:ext cx="4793096" cy="941388"/>
          </a:xfrm>
          <a:prstGeom prst="wedgeRectCallout">
            <a:avLst>
              <a:gd name="adj1" fmla="val -60500"/>
              <a:gd name="adj2" fmla="val -79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i="1">
                <a:solidFill>
                  <a:schemeClr val="tx1"/>
                </a:solidFill>
              </a:rPr>
              <a:t>why start from zero every time?</a:t>
            </a:r>
            <a:endParaRPr lang="en-US" sz="2400" i="1">
              <a:solidFill>
                <a:schemeClr val="tx1"/>
              </a:solidFill>
            </a:endParaRPr>
          </a:p>
        </p:txBody>
      </p:sp>
      <p:pic>
        <p:nvPicPr>
          <p:cNvPr id="25" name="Graphic 24" descr="Back with solid fill">
            <a:extLst>
              <a:ext uri="{FF2B5EF4-FFF2-40B4-BE49-F238E27FC236}">
                <a16:creationId xmlns:a16="http://schemas.microsoft.com/office/drawing/2014/main" id="{519C8A50-27D0-46F2-A188-3F0289F95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1878395" y="2953396"/>
            <a:ext cx="757629" cy="94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990724"/>
            <a:ext cx="10280650" cy="2886075"/>
          </a:xfrm>
        </p:spPr>
        <p:txBody>
          <a:bodyPr/>
          <a:lstStyle/>
          <a:p>
            <a:r>
              <a:rPr 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III: BERT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798" y="4876799"/>
            <a:ext cx="10280651" cy="1212851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8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B00B-E6DF-4183-A694-3DE28BEFB357}" type="slidenum">
              <a:rPr lang="en-US" smtClean="0"/>
              <a:t>9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807725C-718A-4D77-AD01-05225CF6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61524"/>
            <a:ext cx="10287000" cy="1129164"/>
          </a:xfrm>
        </p:spPr>
        <p:txBody>
          <a:bodyPr/>
          <a:lstStyle/>
          <a:p>
            <a:r>
              <a:rPr lang="en-US"/>
              <a:t>BERT  </a:t>
            </a:r>
            <a:r>
              <a:rPr lang="en-US" b="1"/>
              <a:t>Idea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443131-1CA9-405F-8B23-66FD98AB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1990724"/>
            <a:ext cx="10086977" cy="4867275"/>
          </a:xfrm>
        </p:spPr>
        <p:txBody>
          <a:bodyPr>
            <a:normAutofit/>
          </a:bodyPr>
          <a:lstStyle/>
          <a:p>
            <a:r>
              <a:rPr lang="de-DE" b="1"/>
              <a:t>B</a:t>
            </a:r>
            <a:r>
              <a:rPr lang="de-DE"/>
              <a:t>i-directional </a:t>
            </a:r>
            <a:r>
              <a:rPr lang="de-DE" b="1"/>
              <a:t>E</a:t>
            </a:r>
            <a:r>
              <a:rPr lang="de-DE"/>
              <a:t>ncoder </a:t>
            </a:r>
            <a:r>
              <a:rPr lang="de-DE" b="1"/>
              <a:t>R</a:t>
            </a:r>
            <a:r>
              <a:rPr lang="de-DE"/>
              <a:t>epresentations from </a:t>
            </a:r>
            <a:r>
              <a:rPr lang="de-DE" b="1"/>
              <a:t>T</a:t>
            </a:r>
            <a:r>
              <a:rPr lang="de-DE"/>
              <a:t>ransformers</a:t>
            </a:r>
          </a:p>
          <a:p>
            <a:r>
              <a:rPr lang="en-US"/>
              <a:t>Modern, DL-based NLP model </a:t>
            </a:r>
            <a:r>
              <a:rPr lang="de-DE"/>
              <a:t>(2018)</a:t>
            </a:r>
            <a:endParaRPr lang="en-US"/>
          </a:p>
          <a:p>
            <a:r>
              <a:rPr lang="en-US"/>
              <a:t>Architecture developed by Google researchers</a:t>
            </a:r>
          </a:p>
          <a:p>
            <a:pPr lvl="1"/>
            <a:r>
              <a:rPr lang="en-US"/>
              <a:t>Power of the transformer model: </a:t>
            </a:r>
            <a:r>
              <a:rPr lang="en-US" b="1"/>
              <a:t>attention</a:t>
            </a:r>
            <a:r>
              <a:rPr lang="en-US"/>
              <a:t> mechanism allows for much more parallelization</a:t>
            </a:r>
          </a:p>
          <a:p>
            <a:pPr lvl="1"/>
            <a:r>
              <a:rPr lang="en-US"/>
              <a:t>Power of transfer learning: </a:t>
            </a:r>
            <a:r>
              <a:rPr lang="en-US" b="1"/>
              <a:t>pre-train</a:t>
            </a:r>
            <a:r>
              <a:rPr lang="en-US"/>
              <a:t> language representations and </a:t>
            </a:r>
            <a:r>
              <a:rPr lang="en-US" b="1"/>
              <a:t>adapt</a:t>
            </a:r>
            <a:r>
              <a:rPr lang="en-US"/>
              <a:t> to a specific target task</a:t>
            </a:r>
          </a:p>
          <a:p>
            <a:r>
              <a:rPr lang="en-GB"/>
              <a:t>Implementation: </a:t>
            </a:r>
            <a:r>
              <a:rPr lang="en-GB">
                <a:latin typeface="Consolas" panose="020B0609020204030204" pitchFamily="49" charset="0"/>
              </a:rPr>
              <a:t>Transformers</a:t>
            </a:r>
            <a:r>
              <a:rPr lang="en-GB"/>
              <a:t> library by </a:t>
            </a:r>
            <a:br>
              <a:rPr lang="en-GB"/>
            </a:br>
            <a:r>
              <a:rPr lang="en-GB">
                <a:latin typeface="Consolas" panose="020B0609020204030204" pitchFamily="49" charset="0"/>
              </a:rPr>
              <a:t>Hugging Face </a:t>
            </a:r>
            <a:r>
              <a:rPr lang="en-GB"/>
              <a:t>(Python)</a:t>
            </a:r>
            <a:endParaRPr lang="en-US"/>
          </a:p>
          <a:p>
            <a:endParaRPr lang="en-US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4B13EA-AA8C-43CF-981F-280B238D4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072" y="4996873"/>
            <a:ext cx="741056" cy="7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2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1074</Words>
  <Application>Microsoft Office PowerPoint</Application>
  <PresentationFormat>Widescreen</PresentationFormat>
  <Paragraphs>151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</vt:lpstr>
      <vt:lpstr>Part III: BERT</vt:lpstr>
      <vt:lpstr>Outline</vt:lpstr>
      <vt:lpstr>Part III: BERT</vt:lpstr>
      <vt:lpstr>Intro DL  Deep Learning</vt:lpstr>
      <vt:lpstr>Intro DL  Basic Network Structure</vt:lpstr>
      <vt:lpstr>Intro DL  Basic Network Structure</vt:lpstr>
      <vt:lpstr>Intro DL  Transfer Learning</vt:lpstr>
      <vt:lpstr>Part III: BERT</vt:lpstr>
      <vt:lpstr>BERT  Idea</vt:lpstr>
      <vt:lpstr>BERT  Input Pre-Processing</vt:lpstr>
      <vt:lpstr>BERT  Pre-Training</vt:lpstr>
      <vt:lpstr>BERT  Pre-Training</vt:lpstr>
      <vt:lpstr>BERT  Fine-Tuning</vt:lpstr>
      <vt:lpstr>BERT  Aspect-Based Sentiment Analysis</vt:lpstr>
      <vt:lpstr>BERT  ABSA with BERT</vt:lpstr>
      <vt:lpstr>BERT  ABSA with BERT</vt:lpstr>
      <vt:lpstr>Part III: BERT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NALMPI</dc:creator>
  <cp:lastModifiedBy>Lisa Wimmer</cp:lastModifiedBy>
  <cp:revision>795</cp:revision>
  <dcterms:created xsi:type="dcterms:W3CDTF">2021-03-26T15:02:43Z</dcterms:created>
  <dcterms:modified xsi:type="dcterms:W3CDTF">2021-05-03T15:37:23Z</dcterms:modified>
</cp:coreProperties>
</file>