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03" r:id="rId2"/>
    <p:sldId id="271" r:id="rId3"/>
    <p:sldId id="275" r:id="rId4"/>
    <p:sldId id="280" r:id="rId5"/>
    <p:sldId id="282" r:id="rId6"/>
    <p:sldId id="300" r:id="rId7"/>
    <p:sldId id="284" r:id="rId8"/>
    <p:sldId id="285" r:id="rId9"/>
    <p:sldId id="299" r:id="rId10"/>
    <p:sldId id="286" r:id="rId11"/>
    <p:sldId id="298" r:id="rId12"/>
    <p:sldId id="301" r:id="rId13"/>
    <p:sldId id="297" r:id="rId14"/>
    <p:sldId id="302" r:id="rId15"/>
    <p:sldId id="288" r:id="rId16"/>
    <p:sldId id="289" r:id="rId17"/>
    <p:sldId id="304" r:id="rId18"/>
    <p:sldId id="290" r:id="rId19"/>
    <p:sldId id="291" r:id="rId20"/>
    <p:sldId id="287" r:id="rId21"/>
    <p:sldId id="305" r:id="rId22"/>
    <p:sldId id="306" r:id="rId23"/>
    <p:sldId id="292" r:id="rId24"/>
    <p:sldId id="293" r:id="rId25"/>
    <p:sldId id="294" r:id="rId26"/>
    <p:sldId id="295" r:id="rId27"/>
    <p:sldId id="296" r:id="rId28"/>
    <p:sldId id="273" r:id="rId29"/>
    <p:sldId id="27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FFF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792" autoAdjust="0"/>
  </p:normalViewPr>
  <p:slideViewPr>
    <p:cSldViewPr snapToGrid="0">
      <p:cViewPr varScale="1">
        <p:scale>
          <a:sx n="67" d="100"/>
          <a:sy n="67" d="100"/>
        </p:scale>
        <p:origin x="6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87F2-13FD-4A24-9F19-39B31C60B536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429-B750-4047-B563-2878417A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kurz dazu sagen, dass wir hier keine tiefe theoretische </a:t>
            </a:r>
            <a:r>
              <a:rPr lang="de-DE" err="1"/>
              <a:t>einführung</a:t>
            </a:r>
            <a:r>
              <a:rPr lang="de-DE"/>
              <a:t> machen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51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63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82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8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7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71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9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33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23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07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über diese </a:t>
            </a:r>
            <a:r>
              <a:rPr lang="de-DE" err="1"/>
              <a:t>aspekte</a:t>
            </a:r>
            <a:r>
              <a:rPr lang="de-DE"/>
              <a:t> (in kursiv) sprechen wir im folgenden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00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80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68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748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352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57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bildquelle: https://www.lifewire.com/what-is-binary-and-how-does-it-work-4692749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43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8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9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bildquelle: https://fortune.com/2016/05/24/apple-siri-developers-echo/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98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bildquelle: https://cs.stanford.edu/degrees/phd/cs300/chris-manning.pdf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81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08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36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11BA-6AD9-41A7-B7A2-456C8523519C}" type="datetime1">
              <a:rPr lang="en-US" smtClean="0"/>
              <a:t>4/1/2021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4441-C196-4BB0-93EE-AF22360207AB}" type="datetime1">
              <a:rPr lang="en-US" smtClean="0"/>
              <a:t>4/1/2021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282B-C3CE-4F56-8DD1-5349F982F1D2}" type="datetime1">
              <a:rPr lang="en-US" smtClean="0"/>
              <a:t>4/1/2021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6D6A-786F-4E85-AF3B-385015383ABA}" type="datetime1">
              <a:rPr lang="en-US" smtClean="0"/>
              <a:t>4/1/2021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EB0-9C80-4A34-A5C7-72D52D52FC7D}" type="datetime1">
              <a:rPr lang="en-US" smtClean="0"/>
              <a:t>4/1/2021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67AD-C299-471B-ABA1-D0EA94C7EDCF}" type="datetime1">
              <a:rPr lang="en-US" smtClean="0"/>
              <a:t>4/1/2021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DBC7-10F8-46A1-8CE1-DBB0A6F0EF3E}" type="datetime1">
              <a:rPr lang="en-US" smtClean="0"/>
              <a:t>4/1/2021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ED80-8DDA-43A7-A78F-B0542D691D0E}" type="datetime1">
              <a:rPr lang="en-US" smtClean="0"/>
              <a:t>4/1/2021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27E6-45BA-40D2-98F2-BE4FFF095577}" type="datetime1">
              <a:rPr lang="en-US" smtClean="0"/>
              <a:t>4/1/2021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14C-22EA-4B1A-A45B-ED6465C7BB4E}" type="datetime1">
              <a:rPr lang="en-US" smtClean="0"/>
              <a:t>4/1/2021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8903-38BE-4FD8-98FC-E4EF771B2D8C}" type="datetime1">
              <a:rPr lang="en-US" smtClean="0"/>
              <a:t>4/1/2021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AC8C7-9CA9-4E83-8CE3-AD3BE4150B39}" type="datetime1">
              <a:rPr lang="en-US" smtClean="0"/>
              <a:t>4/1/2021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8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microsoft.com/office/2007/relationships/hdphoto" Target="../media/hdphoto4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3.wdp"/><Relationship Id="rId4" Type="http://schemas.openxmlformats.org/officeDocument/2006/relationships/image" Target="../media/image14.png"/><Relationship Id="rId9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ndestag.de/abgeordnet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2FBA02-029D-4A54-8CD7-9868A31B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AD36-2C74-4310-9046-1C082340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20E683A-1C38-4815-B7A2-BD0EE45D8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89706" l="1481" r="95062">
                        <a14:foregroundMark x1="83951" y1="52941" x2="71111" y2="68627"/>
                        <a14:foregroundMark x1="78765" y1="27451" x2="86173" y2="60784"/>
                        <a14:foregroundMark x1="86173" y1="60784" x2="83951" y2="41176"/>
                        <a14:foregroundMark x1="89136" y1="22549" x2="90370" y2="33824"/>
                        <a14:foregroundMark x1="83951" y1="23529" x2="92099" y2="38235"/>
                        <a14:foregroundMark x1="95062" y1="26471" x2="95062" y2="26471"/>
                        <a14:foregroundMark x1="93827" y1="38725" x2="93827" y2="38725"/>
                        <a14:foregroundMark x1="94568" y1="21078" x2="94568" y2="21078"/>
                        <a14:foregroundMark x1="92346" y1="38235" x2="93580" y2="36765"/>
                        <a14:foregroundMark x1="92346" y1="36765" x2="93086" y2="38235"/>
                        <a14:foregroundMark x1="47654" y1="47059" x2="47654" y2="47059"/>
                        <a14:foregroundMark x1="47654" y1="38725" x2="47654" y2="28431"/>
                        <a14:foregroundMark x1="1481" y1="56863" x2="2963" y2="33333"/>
                        <a14:foregroundMark x1="9136" y1="31373" x2="10123" y2="42647"/>
                        <a14:foregroundMark x1="28395" y1="47549" x2="28889" y2="55392"/>
                        <a14:backgroundMark x1="69383" y1="9804" x2="54321" y2="4902"/>
                        <a14:backgroundMark x1="54321" y1="4902" x2="55802" y2="9314"/>
                        <a14:backgroundMark x1="93528" y1="37546" x2="94568" y2="38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91" y="3913774"/>
            <a:ext cx="2288218" cy="11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3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NLP  </a:t>
            </a:r>
            <a:r>
              <a:rPr lang="en-US" b="1"/>
              <a:t>Computational Techniques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/>
              <a:t>Available techniques largely depending on the task to solve</a:t>
            </a:r>
          </a:p>
          <a:p>
            <a:pPr lvl="1"/>
            <a:r>
              <a:rPr lang="en-US"/>
              <a:t>Standard </a:t>
            </a:r>
            <a:r>
              <a:rPr lang="en-US" b="1"/>
              <a:t>machine learning </a:t>
            </a:r>
            <a:r>
              <a:rPr lang="en-US"/>
              <a:t>techniques for classification tasks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E.g., sentiment analysis</a:t>
            </a:r>
            <a:endParaRPr lang="en-US"/>
          </a:p>
          <a:p>
            <a:pPr lvl="1"/>
            <a:r>
              <a:rPr lang="en-US" b="1"/>
              <a:t>Generative models </a:t>
            </a:r>
            <a:r>
              <a:rPr lang="en-US"/>
              <a:t>for unsupervised tasks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E.g., topic modeling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Deep learning</a:t>
            </a:r>
            <a:r>
              <a:rPr lang="en-US">
                <a:sym typeface="Symbol" panose="05050102010706020507" pitchFamily="18" charset="2"/>
              </a:rPr>
              <a:t> models for various tasks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 E.g., translation with RNN</a:t>
            </a: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>
                <a:sym typeface="Symbol" panose="05050102010706020507" pitchFamily="18" charset="2"/>
              </a:rPr>
              <a:t>State of the art: </a:t>
            </a:r>
            <a:r>
              <a:rPr lang="en-US" b="1">
                <a:sym typeface="Symbol" panose="05050102010706020507" pitchFamily="18" charset="2"/>
              </a:rPr>
              <a:t>transformer models </a:t>
            </a:r>
            <a:r>
              <a:rPr lang="en-US">
                <a:sym typeface="Symbol" panose="05050102010706020507" pitchFamily="18" charset="2"/>
              </a:rPr>
              <a:t>(BERT, GPT-3)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Idea: teach them as much as possible about the language as a whole 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(pre-training) and fine-tune to specific tasks </a:t>
            </a:r>
          </a:p>
        </p:txBody>
      </p:sp>
      <p:pic>
        <p:nvPicPr>
          <p:cNvPr id="7" name="Graphic 6" descr="Magnifying glass with solid fill">
            <a:extLst>
              <a:ext uri="{FF2B5EF4-FFF2-40B4-BE49-F238E27FC236}">
                <a16:creationId xmlns:a16="http://schemas.microsoft.com/office/drawing/2014/main" id="{72F3C6F7-A30C-444A-9585-FD8B72858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85515" y="2286000"/>
            <a:ext cx="478971" cy="478971"/>
          </a:xfrm>
          <a:prstGeom prst="rect">
            <a:avLst/>
          </a:prstGeom>
        </p:spPr>
      </p:pic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EB0181CB-3669-4538-AA67-8C6E4E616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64829" y="3048000"/>
            <a:ext cx="478971" cy="478971"/>
          </a:xfrm>
          <a:prstGeom prst="rect">
            <a:avLst/>
          </a:prstGeom>
        </p:spPr>
      </p:pic>
      <p:pic>
        <p:nvPicPr>
          <p:cNvPr id="9" name="Graphic 8" descr="Magnifying glass with solid fill">
            <a:extLst>
              <a:ext uri="{FF2B5EF4-FFF2-40B4-BE49-F238E27FC236}">
                <a16:creationId xmlns:a16="http://schemas.microsoft.com/office/drawing/2014/main" id="{7DD102D4-9FC5-4CAC-B5C1-0D0CBE486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87001" y="5282067"/>
            <a:ext cx="478971" cy="47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09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NLP  </a:t>
            </a:r>
            <a:r>
              <a:rPr lang="en-US" b="1"/>
              <a:t>Challenges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Variety of languages</a:t>
            </a:r>
          </a:p>
          <a:p>
            <a:pPr lvl="1"/>
            <a:r>
              <a:rPr lang="en-US"/>
              <a:t>Around 7,000 living tongues</a:t>
            </a:r>
          </a:p>
          <a:p>
            <a:pPr lvl="1"/>
            <a:r>
              <a:rPr lang="en-US"/>
              <a:t>Many low-resource languages</a:t>
            </a:r>
          </a:p>
          <a:p>
            <a:pPr lvl="1"/>
            <a:r>
              <a:rPr lang="en-US"/>
              <a:t>Large differences in grammatical structure, alphabet, scripting systems</a:t>
            </a:r>
          </a:p>
          <a:p>
            <a:r>
              <a:rPr lang="en-US"/>
              <a:t>Irregularities</a:t>
            </a:r>
          </a:p>
          <a:p>
            <a:pPr lvl="1"/>
            <a:r>
              <a:rPr lang="en-US"/>
              <a:t>Synonyms</a:t>
            </a:r>
          </a:p>
          <a:p>
            <a:pPr lvl="1"/>
            <a:r>
              <a:rPr lang="en-US"/>
              <a:t>Homonyms</a:t>
            </a:r>
          </a:p>
          <a:p>
            <a:pPr lvl="1"/>
            <a:r>
              <a:rPr lang="en-US"/>
              <a:t>Genera</a:t>
            </a:r>
          </a:p>
          <a:p>
            <a:pPr lvl="1"/>
            <a:r>
              <a:rPr lang="en-US"/>
              <a:t>Cases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2C197B4B-21A3-4375-BB8B-8DF25696D29C}"/>
              </a:ext>
            </a:extLst>
          </p:cNvPr>
          <p:cNvSpPr/>
          <p:nvPr/>
        </p:nvSpPr>
        <p:spPr>
          <a:xfrm>
            <a:off x="3257550" y="5599905"/>
            <a:ext cx="54673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>
                <a:solidFill>
                  <a:schemeClr val="tx1"/>
                </a:solidFill>
              </a:rPr>
              <a:t>das Wachstum vs der Reichtum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8" name="Graphic 7" descr="Back with solid fill">
            <a:extLst>
              <a:ext uri="{FF2B5EF4-FFF2-40B4-BE49-F238E27FC236}">
                <a16:creationId xmlns:a16="http://schemas.microsoft.com/office/drawing/2014/main" id="{13F94A6B-0B2C-41CD-BC10-27C6F21CD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0899" y="4550567"/>
            <a:ext cx="1049337" cy="10493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53DF7C-D509-4E6F-8979-8AF9C3E037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95067" y="5343525"/>
            <a:ext cx="720496" cy="66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38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75D82A-1C81-4022-896E-D8A148F3A0B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Contextual dependencies</a:t>
            </a:r>
          </a:p>
          <a:p>
            <a:pPr lvl="1"/>
            <a:r>
              <a:rPr lang="en-US"/>
              <a:t>Ambiguities</a:t>
            </a:r>
          </a:p>
          <a:p>
            <a:pPr lvl="1"/>
            <a:r>
              <a:rPr lang="en-US"/>
              <a:t>Domain-specific vocabulary</a:t>
            </a:r>
          </a:p>
          <a:p>
            <a:pPr lvl="1"/>
            <a:r>
              <a:rPr lang="en-US"/>
              <a:t>Varying formality</a:t>
            </a:r>
          </a:p>
          <a:p>
            <a:r>
              <a:rPr lang="en-US"/>
              <a:t>Complex constructs</a:t>
            </a:r>
          </a:p>
          <a:p>
            <a:pPr lvl="1"/>
            <a:r>
              <a:rPr lang="en-US"/>
              <a:t>Humor</a:t>
            </a:r>
          </a:p>
          <a:p>
            <a:pPr lvl="1"/>
            <a:r>
              <a:rPr lang="en-US"/>
              <a:t>Irony</a:t>
            </a:r>
          </a:p>
          <a:p>
            <a:pPr lvl="1"/>
            <a:r>
              <a:rPr lang="en-US"/>
              <a:t>Sarcasm</a:t>
            </a:r>
          </a:p>
          <a:p>
            <a:pPr lvl="1"/>
            <a:r>
              <a:rPr lang="en-US"/>
              <a:t>Colloquialisms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NLP  </a:t>
            </a:r>
            <a:r>
              <a:rPr lang="en-US" b="1"/>
              <a:t>Challenges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/>
              <a:t>Individual expression</a:t>
            </a:r>
          </a:p>
          <a:p>
            <a:pPr lvl="1"/>
            <a:r>
              <a:rPr lang="en-US"/>
              <a:t>Style</a:t>
            </a:r>
          </a:p>
          <a:p>
            <a:pPr lvl="1"/>
            <a:r>
              <a:rPr lang="en-US"/>
              <a:t>Emotion</a:t>
            </a:r>
          </a:p>
          <a:p>
            <a:r>
              <a:rPr lang="en-US"/>
              <a:t>Errors</a:t>
            </a:r>
          </a:p>
          <a:p>
            <a:pPr lvl="1"/>
            <a:r>
              <a:rPr lang="en-US"/>
              <a:t>Transcription/translation errors</a:t>
            </a:r>
          </a:p>
          <a:p>
            <a:pPr lvl="1"/>
            <a:r>
              <a:rPr lang="en-US"/>
              <a:t>Misspelling</a:t>
            </a:r>
            <a:br>
              <a:rPr lang="en-US"/>
            </a:b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65CC53-C4F2-4559-A06F-35117D633A18}"/>
              </a:ext>
            </a:extLst>
          </p:cNvPr>
          <p:cNvSpPr txBox="1"/>
          <p:nvPr/>
        </p:nvSpPr>
        <p:spPr>
          <a:xfrm>
            <a:off x="6605587" y="5105400"/>
            <a:ext cx="423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/>
              <a:t>Evaluation of NLP tasks</a:t>
            </a:r>
            <a:endParaRPr lang="en-US" sz="2800" b="1"/>
          </a:p>
        </p:txBody>
      </p:sp>
      <p:pic>
        <p:nvPicPr>
          <p:cNvPr id="10" name="Graphic 9" descr="Add with solid fill">
            <a:extLst>
              <a:ext uri="{FF2B5EF4-FFF2-40B4-BE49-F238E27FC236}">
                <a16:creationId xmlns:a16="http://schemas.microsoft.com/office/drawing/2014/main" id="{F1C588EC-3FCF-4681-8919-4EEB50D37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5999" y="4990772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68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NLP  </a:t>
            </a:r>
            <a:r>
              <a:rPr lang="en-US" b="1"/>
              <a:t>Applications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5E6A38-04E2-4CA4-AEBF-7264AD1A9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926" y="1986168"/>
            <a:ext cx="4933950" cy="1838739"/>
          </a:xfrm>
          <a:prstGeom prst="rect">
            <a:avLst/>
          </a:prstGeom>
          <a:ln w="38100"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C00F89-F77A-44C1-A4EE-BF9B50537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937762"/>
            <a:ext cx="2038350" cy="41759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CC5695-D603-4E1C-8807-9ABB463416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09926" y="4120388"/>
            <a:ext cx="7686674" cy="19933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F36413-17D7-4C14-AD78-BF99CF5D8495}"/>
              </a:ext>
            </a:extLst>
          </p:cNvPr>
          <p:cNvSpPr txBox="1"/>
          <p:nvPr/>
        </p:nvSpPr>
        <p:spPr>
          <a:xfrm>
            <a:off x="9024938" y="3429000"/>
            <a:ext cx="1871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/>
              <a:t>ad, unpaid</a:t>
            </a:r>
            <a:endParaRPr lang="en-US" sz="2800" b="1"/>
          </a:p>
        </p:txBody>
      </p:sp>
      <p:pic>
        <p:nvPicPr>
          <p:cNvPr id="15" name="Graphic 14" descr="Dim (Medium Sun) with solid fill">
            <a:extLst>
              <a:ext uri="{FF2B5EF4-FFF2-40B4-BE49-F238E27FC236}">
                <a16:creationId xmlns:a16="http://schemas.microsoft.com/office/drawing/2014/main" id="{436FFC8B-6EC8-4981-9DAD-0014948C2CF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99772" y="3429000"/>
            <a:ext cx="346603" cy="34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34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at Hand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09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data  </a:t>
            </a:r>
            <a:r>
              <a:rPr lang="en-US" b="1"/>
              <a:t>Generation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All data generated by </a:t>
            </a:r>
            <a:r>
              <a:rPr lang="en-US" b="1"/>
              <a:t>scraping</a:t>
            </a:r>
            <a:r>
              <a:rPr lang="en-US"/>
              <a:t> the web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  <a:p>
            <a:r>
              <a:rPr lang="en-US"/>
              <a:t>Various sources:</a:t>
            </a:r>
          </a:p>
          <a:p>
            <a:pPr lvl="1"/>
            <a:r>
              <a:rPr lang="en-US">
                <a:hlinkClick r:id="rId3"/>
              </a:rPr>
              <a:t>https://www.bundestag.de/abgeordnete</a:t>
            </a:r>
            <a:endParaRPr lang="en-US"/>
          </a:p>
          <a:p>
            <a:pPr lvl="1"/>
            <a:r>
              <a:rPr lang="en-US"/>
              <a:t>Individual party websites</a:t>
            </a:r>
          </a:p>
          <a:p>
            <a:pPr lvl="1"/>
            <a:r>
              <a:rPr lang="en-US"/>
              <a:t>Twitter API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45D684E-3F0C-4F19-9E6D-0E530B10107E}"/>
              </a:ext>
            </a:extLst>
          </p:cNvPr>
          <p:cNvSpPr/>
          <p:nvPr/>
        </p:nvSpPr>
        <p:spPr>
          <a:xfrm>
            <a:off x="5429251" y="2984499"/>
            <a:ext cx="643890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Scraping is legal so long as it does not involve breaking security barriers explicitly in place to guard against such automatic data extraction.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7" name="Graphic 6" descr="Back with solid fill">
            <a:extLst>
              <a:ext uri="{FF2B5EF4-FFF2-40B4-BE49-F238E27FC236}">
                <a16:creationId xmlns:a16="http://schemas.microsoft.com/office/drawing/2014/main" id="{6061D605-A633-4A4E-BB08-FDA87BD61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4276724" y="2317355"/>
            <a:ext cx="1028699" cy="119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47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data  </a:t>
            </a:r>
            <a:r>
              <a:rPr lang="en-US" b="1"/>
              <a:t>Structure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Required information – on MP level</a:t>
            </a:r>
          </a:p>
          <a:p>
            <a:pPr lvl="1"/>
            <a:r>
              <a:rPr lang="en-US"/>
              <a:t>Name</a:t>
            </a:r>
          </a:p>
          <a:p>
            <a:pPr lvl="1"/>
            <a:r>
              <a:rPr lang="en-US"/>
              <a:t>Party</a:t>
            </a:r>
          </a:p>
          <a:p>
            <a:pPr lvl="1"/>
            <a:r>
              <a:rPr lang="en-US"/>
              <a:t>Electoral district &amp; associated meta data</a:t>
            </a:r>
          </a:p>
          <a:p>
            <a:pPr lvl="1"/>
            <a:r>
              <a:rPr lang="en-US"/>
              <a:t>Twitter username</a:t>
            </a:r>
          </a:p>
          <a:p>
            <a:pPr lvl="1"/>
            <a:r>
              <a:rPr lang="en-US"/>
              <a:t>Posted tweets</a:t>
            </a:r>
          </a:p>
          <a:p>
            <a:pPr lvl="2"/>
            <a:r>
              <a:rPr lang="en-US"/>
              <a:t>Date</a:t>
            </a:r>
          </a:p>
          <a:p>
            <a:pPr lvl="2"/>
            <a:r>
              <a:rPr lang="en-US"/>
              <a:t>Text</a:t>
            </a:r>
          </a:p>
          <a:p>
            <a:pPr lvl="2"/>
            <a:r>
              <a:rPr lang="en-US"/>
              <a:t>Number of likes, retweets</a:t>
            </a:r>
          </a:p>
          <a:p>
            <a:pPr lvl="2"/>
            <a:r>
              <a:rPr lang="en-US"/>
              <a:t>Number of followers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7FBF7A-8F3E-42FC-877F-AE9664AAF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822" y="1870076"/>
            <a:ext cx="3120604" cy="2101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BEA95A-2128-4C8D-A4DF-7267E6D10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524" y="4151313"/>
            <a:ext cx="5449902" cy="140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86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data  </a:t>
            </a:r>
            <a:r>
              <a:rPr lang="en-US" b="1"/>
              <a:t>Structure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AA0206E4-8FDF-45DD-8054-6D17905F6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494292"/>
              </p:ext>
            </p:extLst>
          </p:nvPr>
        </p:nvGraphicFramePr>
        <p:xfrm>
          <a:off x="948632" y="1601470"/>
          <a:ext cx="10272645" cy="472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1768">
                  <a:extLst>
                    <a:ext uri="{9D8B030D-6E8A-4147-A177-3AD203B41FA5}">
                      <a16:colId xmlns:a16="http://schemas.microsoft.com/office/drawing/2014/main" val="4184305466"/>
                    </a:ext>
                  </a:extLst>
                </a:gridCol>
                <a:gridCol w="974035">
                  <a:extLst>
                    <a:ext uri="{9D8B030D-6E8A-4147-A177-3AD203B41FA5}">
                      <a16:colId xmlns:a16="http://schemas.microsoft.com/office/drawing/2014/main" val="1360365262"/>
                    </a:ext>
                  </a:extLst>
                </a:gridCol>
                <a:gridCol w="7046842">
                  <a:extLst>
                    <a:ext uri="{9D8B030D-6E8A-4147-A177-3AD203B41FA5}">
                      <a16:colId xmlns:a16="http://schemas.microsoft.com/office/drawing/2014/main" val="1649753465"/>
                    </a:ext>
                  </a:extLst>
                </a:gridCol>
              </a:tblGrid>
              <a:tr h="222955">
                <a:tc>
                  <a:txBody>
                    <a:bodyPr/>
                    <a:lstStyle/>
                    <a:p>
                      <a:r>
                        <a:rPr lang="de-DE" sz="1600" b="1"/>
                        <a:t>Variable</a:t>
                      </a: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/>
                        <a:t>Type</a:t>
                      </a: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/>
                        <a:t>Description</a:t>
                      </a:r>
                      <a:endParaRPr lang="en-US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16913"/>
                  </a:ext>
                </a:extLst>
              </a:tr>
              <a:tr h="243224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last_name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latin typeface="Consolas" panose="020B0609020204030204" pitchFamily="49" charset="0"/>
                        </a:rPr>
                        <a:t>chr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MP‘s last name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21630"/>
                  </a:ext>
                </a:extLst>
              </a:tr>
              <a:tr h="243224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first_name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latin typeface="Consolas" panose="020B0609020204030204" pitchFamily="49" charset="0"/>
                        </a:rPr>
                        <a:t>chr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MP‘s first name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09240"/>
                  </a:ext>
                </a:extLst>
              </a:tr>
              <a:tr h="243224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party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latin typeface="Consolas" panose="020B0609020204030204" pitchFamily="49" charset="0"/>
                        </a:rPr>
                        <a:t>factor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MP‘s political part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779192"/>
                  </a:ext>
                </a:extLst>
              </a:tr>
              <a:tr h="243224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bundesland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latin typeface="Consolas" panose="020B0609020204030204" pitchFamily="49" charset="0"/>
                        </a:rPr>
                        <a:t>factor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Federal state of MP‘s electoral district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419261"/>
                  </a:ext>
                </a:extLst>
              </a:tr>
              <a:tr h="330529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unemployment_rate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latin typeface="Consolas" panose="020B0609020204030204" pitchFamily="49" charset="0"/>
                        </a:rPr>
                        <a:t>num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Unemployment rate in MP‘s electoral district during 2017 election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35668"/>
                  </a:ext>
                </a:extLst>
              </a:tr>
              <a:tr h="243224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user_name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latin typeface="Consolas" panose="020B0609020204030204" pitchFamily="49" charset="0"/>
                        </a:rPr>
                        <a:t>chr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MP‘s username on Twitter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794567"/>
                  </a:ext>
                </a:extLst>
              </a:tr>
              <a:tr h="243224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followers_count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latin typeface="Consolas" panose="020B0609020204030204" pitchFamily="49" charset="0"/>
                        </a:rPr>
                        <a:t>num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MP‘s number of followers on Twitter at scraping time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83149"/>
                  </a:ext>
                </a:extLst>
              </a:tr>
              <a:tr h="243224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created_at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latin typeface="Consolas" panose="020B0609020204030204" pitchFamily="49" charset="0"/>
                        </a:rPr>
                        <a:t>date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Time stamp of tweet creation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17551"/>
                  </a:ext>
                </a:extLst>
              </a:tr>
              <a:tr h="243224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location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latin typeface="Consolas" panose="020B0609020204030204" pitchFamily="49" charset="0"/>
                        </a:rPr>
                        <a:t>chr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Location of tweet creation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518672"/>
                  </a:ext>
                </a:extLst>
              </a:tr>
              <a:tr h="243224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text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latin typeface="Consolas" panose="020B0609020204030204" pitchFamily="49" charset="0"/>
                        </a:rPr>
                        <a:t>chr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Tweet text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34398"/>
                  </a:ext>
                </a:extLst>
              </a:tr>
              <a:tr h="243224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favorite_count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latin typeface="Consolas" panose="020B0609020204030204" pitchFamily="49" charset="0"/>
                        </a:rPr>
                        <a:t>num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Number of likes for tweet at scraping time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1712"/>
                  </a:ext>
                </a:extLst>
              </a:tr>
              <a:tr h="243224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retweet_count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latin typeface="Consolas" panose="020B0609020204030204" pitchFamily="49" charset="0"/>
                        </a:rPr>
                        <a:t>num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Number of retweets for tweet at scraping time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56433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53B851C5-1446-4D18-A533-2B76F7C09AD0}"/>
              </a:ext>
            </a:extLst>
          </p:cNvPr>
          <p:cNvSpPr/>
          <p:nvPr/>
        </p:nvSpPr>
        <p:spPr>
          <a:xfrm>
            <a:off x="4827104" y="0"/>
            <a:ext cx="7364896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ergänzen, wenn toy data final erstellt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76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data  </a:t>
            </a:r>
            <a:r>
              <a:rPr lang="en-US" b="1"/>
              <a:t>Example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609A1-082B-4F84-BCF7-C3D38AC53D38}"/>
              </a:ext>
            </a:extLst>
          </p:cNvPr>
          <p:cNvSpPr/>
          <p:nvPr/>
        </p:nvSpPr>
        <p:spPr>
          <a:xfrm>
            <a:off x="2219325" y="1804761"/>
            <a:ext cx="9134473" cy="281486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800">
                <a:solidFill>
                  <a:schemeClr val="tx1"/>
                </a:solidFill>
              </a:rPr>
              <a:t>"Merkel-Regierung geht vor Erdogan in die Knie. Auf meine Frage, ob nach Auffassung der Bundesregierung die Ermordung der Armenier 1915/16 ein „Völkermord“ war, eiert sie nur rum. Ihr sei die Position des Bundestages dazu „bekannt“. Sie selbst hat dazu keine. #erbärmlich #feige https://t.co/bkwSflCJan"</a:t>
            </a:r>
          </a:p>
        </p:txBody>
      </p:sp>
      <p:pic>
        <p:nvPicPr>
          <p:cNvPr id="12" name="Graphic 11" descr="Subtitles with solid fill">
            <a:extLst>
              <a:ext uri="{FF2B5EF4-FFF2-40B4-BE49-F238E27FC236}">
                <a16:creationId xmlns:a16="http://schemas.microsoft.com/office/drawing/2014/main" id="{6AC42FBD-6D9A-4365-8898-5399EFB1E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604963"/>
            <a:ext cx="11049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05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data  </a:t>
            </a:r>
            <a:r>
              <a:rPr lang="en-US" b="1"/>
              <a:t>Particularities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/>
              <a:t>Twitter idiosyncrasies</a:t>
            </a:r>
          </a:p>
          <a:p>
            <a:pPr lvl="1"/>
            <a:r>
              <a:rPr lang="en-US"/>
              <a:t>Extremely short texts</a:t>
            </a:r>
          </a:p>
          <a:p>
            <a:pPr lvl="1"/>
            <a:r>
              <a:rPr lang="en-US"/>
              <a:t>Often in response to recent event without explicitly naming it</a:t>
            </a:r>
          </a:p>
          <a:p>
            <a:pPr lvl="1"/>
            <a:r>
              <a:rPr lang="en-US"/>
              <a:t>Informal language with tendency to containing spelling mistakes</a:t>
            </a:r>
          </a:p>
          <a:p>
            <a:pPr lvl="1"/>
            <a:r>
              <a:rPr lang="en-US"/>
              <a:t>Special tokens: emojis, hashtags</a:t>
            </a:r>
          </a:p>
          <a:p>
            <a:r>
              <a:rPr lang="en-US"/>
              <a:t>Political context</a:t>
            </a:r>
          </a:p>
          <a:p>
            <a:pPr lvl="1"/>
            <a:r>
              <a:rPr lang="en-US"/>
              <a:t>Specific vocabulary</a:t>
            </a:r>
          </a:p>
          <a:p>
            <a:pPr lvl="1"/>
            <a:r>
              <a:rPr lang="en-US"/>
              <a:t>Sometimes rather formal after all (and rather few emojis)</a:t>
            </a:r>
          </a:p>
          <a:p>
            <a:pPr lvl="1"/>
            <a:r>
              <a:rPr lang="en-US"/>
              <a:t>Frequent irony</a:t>
            </a:r>
          </a:p>
          <a:p>
            <a:pPr lvl="1"/>
            <a:r>
              <a:rPr lang="en-US"/>
              <a:t>Many solely informative tweets</a:t>
            </a:r>
          </a:p>
          <a:p>
            <a:pPr lvl="1"/>
            <a:r>
              <a:rPr lang="en-US"/>
              <a:t>Tendency toward negative sentiment</a:t>
            </a:r>
          </a:p>
        </p:txBody>
      </p:sp>
    </p:spTree>
    <p:extLst>
      <p:ext uri="{BB962C8B-B14F-4D97-AF65-F5344CB8AC3E}">
        <p14:creationId xmlns:p14="http://schemas.microsoft.com/office/powerpoint/2010/main" val="147635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 NLP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96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6BC985-AE98-4BDB-9703-9403EFF27128}"/>
              </a:ext>
            </a:extLst>
          </p:cNvPr>
          <p:cNvCxnSpPr>
            <a:cxnSpLocks/>
          </p:cNvCxnSpPr>
          <p:nvPr/>
        </p:nvCxnSpPr>
        <p:spPr>
          <a:xfrm>
            <a:off x="4495800" y="1690688"/>
            <a:ext cx="0" cy="3326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at hand  </a:t>
            </a:r>
            <a:r>
              <a:rPr lang="en-US" b="1"/>
              <a:t>Analytical objective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20</a:t>
            </a:fld>
            <a:endParaRPr lang="en-US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F8B60686-1BAA-4393-908C-7A536FC6EBD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3"/>
          <a:stretch/>
        </p:blipFill>
        <p:spPr>
          <a:xfrm>
            <a:off x="990598" y="5037935"/>
            <a:ext cx="857251" cy="868004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621921B3-4545-4466-99C2-4A4F8C3692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3"/>
          <a:stretch/>
        </p:blipFill>
        <p:spPr>
          <a:xfrm>
            <a:off x="914398" y="1584739"/>
            <a:ext cx="1009650" cy="102231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953F87B-AB1E-4CA2-9522-6023DC9FFD9D}"/>
              </a:ext>
            </a:extLst>
          </p:cNvPr>
          <p:cNvSpPr/>
          <p:nvPr/>
        </p:nvSpPr>
        <p:spPr>
          <a:xfrm>
            <a:off x="2324100" y="5037935"/>
            <a:ext cx="9029697" cy="799306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>
                <a:solidFill>
                  <a:schemeClr val="bg1"/>
                </a:solidFill>
              </a:rPr>
              <a:t>Sentiment </a:t>
            </a:r>
            <a:r>
              <a:rPr lang="de-DE" sz="2400" b="1" i="1">
                <a:solidFill>
                  <a:schemeClr val="bg1"/>
                </a:solidFill>
              </a:rPr>
              <a:t>s </a:t>
            </a:r>
            <a:r>
              <a:rPr lang="de-DE" sz="2400" b="1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de-DE" sz="2400" b="1">
                <a:solidFill>
                  <a:schemeClr val="bg1"/>
                </a:solidFill>
              </a:rPr>
              <a:t> {positive, negative} toward topic </a:t>
            </a:r>
            <a:r>
              <a:rPr lang="de-DE" sz="2400" b="1" i="1">
                <a:solidFill>
                  <a:schemeClr val="bg1"/>
                </a:solidFill>
              </a:rPr>
              <a:t>t </a:t>
            </a:r>
            <a:r>
              <a:rPr lang="de-DE" sz="2400" b="1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de-DE" sz="2400" b="1">
                <a:solidFill>
                  <a:schemeClr val="bg1"/>
                </a:solidFill>
              </a:rPr>
              <a:t> {1, 2, ... , </a:t>
            </a:r>
            <a:r>
              <a:rPr lang="de-DE" sz="2400" b="1" i="1">
                <a:solidFill>
                  <a:schemeClr val="bg1"/>
                </a:solidFill>
              </a:rPr>
              <a:t>k</a:t>
            </a:r>
            <a:r>
              <a:rPr lang="de-DE" sz="2400" b="1">
                <a:solidFill>
                  <a:schemeClr val="bg1"/>
                </a:solidFill>
              </a:rPr>
              <a:t>} </a:t>
            </a:r>
            <a:endParaRPr lang="en-US" sz="2400" b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E8B1BB-B512-4D14-861B-24ACC44A6684}"/>
              </a:ext>
            </a:extLst>
          </p:cNvPr>
          <p:cNvCxnSpPr>
            <a:cxnSpLocks/>
          </p:cNvCxnSpPr>
          <p:nvPr/>
        </p:nvCxnSpPr>
        <p:spPr>
          <a:xfrm>
            <a:off x="9144000" y="1711799"/>
            <a:ext cx="0" cy="3326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6AA6A1B-B173-406C-A5BE-4736EDBBE05E}"/>
              </a:ext>
            </a:extLst>
          </p:cNvPr>
          <p:cNvSpPr/>
          <p:nvPr/>
        </p:nvSpPr>
        <p:spPr>
          <a:xfrm>
            <a:off x="2324101" y="1696245"/>
            <a:ext cx="9029698" cy="79930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Twitter + socioeconomic data on German MPs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26C9BB-9263-4493-993D-78184D74BA4B}"/>
              </a:ext>
            </a:extLst>
          </p:cNvPr>
          <p:cNvSpPr/>
          <p:nvPr/>
        </p:nvSpPr>
        <p:spPr>
          <a:xfrm>
            <a:off x="2324100" y="2810142"/>
            <a:ext cx="9029697" cy="79930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Pre-processing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313E6A-72AD-485E-98B6-5185A658D1B5}"/>
              </a:ext>
            </a:extLst>
          </p:cNvPr>
          <p:cNvSpPr/>
          <p:nvPr/>
        </p:nvSpPr>
        <p:spPr>
          <a:xfrm>
            <a:off x="2324100" y="3924038"/>
            <a:ext cx="4356000" cy="7993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Topic extraction</a:t>
            </a:r>
            <a:endParaRPr lang="en-US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587408-9177-40AC-8D20-0ECA5F66588C}"/>
              </a:ext>
            </a:extLst>
          </p:cNvPr>
          <p:cNvSpPr/>
          <p:nvPr/>
        </p:nvSpPr>
        <p:spPr>
          <a:xfrm>
            <a:off x="6997797" y="3924037"/>
            <a:ext cx="4356000" cy="7993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Sentiment classification</a:t>
            </a:r>
            <a:endParaRPr lang="en-US" sz="24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E52A541-35C7-461F-A964-640BD7213137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6680100" y="4323690"/>
            <a:ext cx="317697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385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at hand  </a:t>
            </a:r>
            <a:r>
              <a:rPr lang="en-US" b="1"/>
              <a:t>Topic extraction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21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CD753A-053D-4637-8763-2AB05284605C}"/>
              </a:ext>
            </a:extLst>
          </p:cNvPr>
          <p:cNvSpPr/>
          <p:nvPr/>
        </p:nvSpPr>
        <p:spPr>
          <a:xfrm>
            <a:off x="940904" y="2514600"/>
            <a:ext cx="7364896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ergänzen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56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at hand  </a:t>
            </a:r>
            <a:r>
              <a:rPr lang="en-US" b="1"/>
              <a:t>Sentiment analysis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34ED92-0EE3-4C29-A789-9446E92CDA20}"/>
              </a:ext>
            </a:extLst>
          </p:cNvPr>
          <p:cNvSpPr/>
          <p:nvPr/>
        </p:nvSpPr>
        <p:spPr>
          <a:xfrm>
            <a:off x="940904" y="2514600"/>
            <a:ext cx="7364896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ergänzen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63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C676462-E884-418B-B138-DC72B8360758}"/>
              </a:ext>
            </a:extLst>
          </p:cNvPr>
          <p:cNvSpPr/>
          <p:nvPr/>
        </p:nvSpPr>
        <p:spPr>
          <a:xfrm>
            <a:off x="3857623" y="4587862"/>
            <a:ext cx="914400" cy="688991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780C91-2D58-472D-BFCD-6721A9557E7D}"/>
              </a:ext>
            </a:extLst>
          </p:cNvPr>
          <p:cNvSpPr/>
          <p:nvPr/>
        </p:nvSpPr>
        <p:spPr>
          <a:xfrm>
            <a:off x="7505704" y="4587878"/>
            <a:ext cx="914400" cy="6889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8122BA-B5F5-4C7E-AE85-2175439231D0}"/>
              </a:ext>
            </a:extLst>
          </p:cNvPr>
          <p:cNvSpPr/>
          <p:nvPr/>
        </p:nvSpPr>
        <p:spPr>
          <a:xfrm>
            <a:off x="5000628" y="3663936"/>
            <a:ext cx="1190621" cy="6889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21889D-E0FF-423D-9949-EAD5CCBA3CA2}"/>
              </a:ext>
            </a:extLst>
          </p:cNvPr>
          <p:cNvSpPr/>
          <p:nvPr/>
        </p:nvSpPr>
        <p:spPr>
          <a:xfrm>
            <a:off x="5457829" y="2740014"/>
            <a:ext cx="914400" cy="6889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BA202A-B580-4C29-A378-2F254FE1C7C1}"/>
              </a:ext>
            </a:extLst>
          </p:cNvPr>
          <p:cNvSpPr/>
          <p:nvPr/>
        </p:nvSpPr>
        <p:spPr>
          <a:xfrm>
            <a:off x="6362703" y="1816088"/>
            <a:ext cx="914400" cy="6889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28F4DF-B5E5-45B4-BEF8-159D5AAC65C1}"/>
              </a:ext>
            </a:extLst>
          </p:cNvPr>
          <p:cNvSpPr/>
          <p:nvPr/>
        </p:nvSpPr>
        <p:spPr>
          <a:xfrm>
            <a:off x="4000499" y="1816096"/>
            <a:ext cx="914400" cy="68897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95CEE8-EE02-4E1B-BAA1-97B64003C5C2}"/>
              </a:ext>
            </a:extLst>
          </p:cNvPr>
          <p:cNvSpPr/>
          <p:nvPr/>
        </p:nvSpPr>
        <p:spPr>
          <a:xfrm>
            <a:off x="914401" y="1816098"/>
            <a:ext cx="2762249" cy="6889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pipeline  </a:t>
            </a:r>
            <a:r>
              <a:rPr lang="en-US" b="1"/>
              <a:t>Analytical sequence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23</a:t>
            </a:fld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A13789D8-640D-4ECA-9F84-37E0F4375C22}"/>
              </a:ext>
            </a:extLst>
          </p:cNvPr>
          <p:cNvSpPr/>
          <p:nvPr/>
        </p:nvSpPr>
        <p:spPr>
          <a:xfrm>
            <a:off x="2733676" y="1816095"/>
            <a:ext cx="1728000" cy="688975"/>
          </a:xfrm>
          <a:prstGeom prst="homePlat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chemeClr val="tx1"/>
                </a:solidFill>
              </a:rPr>
              <a:t>Labeling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0CEDA3B7-8ED1-4277-B579-AF3F9FC4820C}"/>
              </a:ext>
            </a:extLst>
          </p:cNvPr>
          <p:cNvSpPr/>
          <p:nvPr/>
        </p:nvSpPr>
        <p:spPr>
          <a:xfrm>
            <a:off x="914401" y="1816097"/>
            <a:ext cx="1819275" cy="688975"/>
          </a:xfrm>
          <a:prstGeom prst="homePlat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chemeClr val="tx1"/>
                </a:solidFill>
              </a:rPr>
              <a:t>Scraping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74D2040C-22C6-4119-B529-D61112595CF5}"/>
              </a:ext>
            </a:extLst>
          </p:cNvPr>
          <p:cNvSpPr/>
          <p:nvPr/>
        </p:nvSpPr>
        <p:spPr>
          <a:xfrm>
            <a:off x="4469210" y="1816092"/>
            <a:ext cx="2453476" cy="688975"/>
          </a:xfrm>
          <a:prstGeom prst="homePlat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chemeClr val="tx1"/>
                </a:solidFill>
              </a:rPr>
              <a:t>Data cleaning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8FA0677E-9132-44DD-8C0F-A67AF9D92C82}"/>
              </a:ext>
            </a:extLst>
          </p:cNvPr>
          <p:cNvSpPr/>
          <p:nvPr/>
        </p:nvSpPr>
        <p:spPr>
          <a:xfrm>
            <a:off x="6930221" y="1816088"/>
            <a:ext cx="4233080" cy="688975"/>
          </a:xfrm>
          <a:prstGeom prst="homePlate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chemeClr val="tx1"/>
                </a:solidFill>
              </a:rPr>
              <a:t>Extraction of Twitter tokens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9B8782EE-7E86-49B7-B11C-3526BF9FF789}"/>
              </a:ext>
            </a:extLst>
          </p:cNvPr>
          <p:cNvSpPr/>
          <p:nvPr/>
        </p:nvSpPr>
        <p:spPr>
          <a:xfrm flipH="1">
            <a:off x="5819773" y="2740025"/>
            <a:ext cx="5343527" cy="688975"/>
          </a:xfrm>
          <a:prstGeom prst="homePlat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chemeClr val="tx1"/>
                </a:solidFill>
              </a:rPr>
              <a:t>Extraction of dictionary features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B86737F6-4B94-4A3C-B439-0DE898B6B123}"/>
              </a:ext>
            </a:extLst>
          </p:cNvPr>
          <p:cNvSpPr/>
          <p:nvPr/>
        </p:nvSpPr>
        <p:spPr>
          <a:xfrm flipH="1">
            <a:off x="914400" y="2740025"/>
            <a:ext cx="4905373" cy="688975"/>
          </a:xfrm>
          <a:prstGeom prst="homePlate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chemeClr val="tx1"/>
                </a:solidFill>
              </a:rPr>
              <a:t>Extraction of lexical features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F617F4DD-7991-4D35-9AE0-1004825FC332}"/>
              </a:ext>
            </a:extLst>
          </p:cNvPr>
          <p:cNvSpPr/>
          <p:nvPr/>
        </p:nvSpPr>
        <p:spPr>
          <a:xfrm>
            <a:off x="914401" y="3663952"/>
            <a:ext cx="5181600" cy="688975"/>
          </a:xfrm>
          <a:prstGeom prst="homePlat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chemeClr val="tx1"/>
                </a:solidFill>
              </a:rPr>
              <a:t>Extraction of unigrams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7BEDA33B-677A-41BF-8435-4BE2AE41F9E5}"/>
              </a:ext>
            </a:extLst>
          </p:cNvPr>
          <p:cNvSpPr/>
          <p:nvPr/>
        </p:nvSpPr>
        <p:spPr>
          <a:xfrm>
            <a:off x="6191250" y="3663952"/>
            <a:ext cx="5086350" cy="688975"/>
          </a:xfrm>
          <a:prstGeom prst="homePlate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chemeClr val="tx1"/>
                </a:solidFill>
              </a:rPr>
              <a:t>Extraction of POS tags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D7A69B60-2D50-4436-BE5C-E4AA8FBC2069}"/>
              </a:ext>
            </a:extLst>
          </p:cNvPr>
          <p:cNvSpPr/>
          <p:nvPr/>
        </p:nvSpPr>
        <p:spPr>
          <a:xfrm flipH="1">
            <a:off x="4200525" y="4587878"/>
            <a:ext cx="3590922" cy="688975"/>
          </a:xfrm>
          <a:prstGeom prst="homePlate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chemeClr val="tx1"/>
                </a:solidFill>
              </a:rPr>
              <a:t>Word embeddings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9AF661E3-0DB8-4DB7-8811-9FEC207D6B26}"/>
              </a:ext>
            </a:extLst>
          </p:cNvPr>
          <p:cNvSpPr/>
          <p:nvPr/>
        </p:nvSpPr>
        <p:spPr>
          <a:xfrm flipH="1">
            <a:off x="838199" y="4587878"/>
            <a:ext cx="3276603" cy="688975"/>
          </a:xfrm>
          <a:prstGeom prst="homePlat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chemeClr val="tx1"/>
                </a:solidFill>
              </a:rPr>
              <a:t>Sentiment analysis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DEBD3656-6FE8-4191-9561-2099C38329AE}"/>
              </a:ext>
            </a:extLst>
          </p:cNvPr>
          <p:cNvSpPr/>
          <p:nvPr/>
        </p:nvSpPr>
        <p:spPr>
          <a:xfrm>
            <a:off x="547688" y="3663936"/>
            <a:ext cx="733425" cy="688975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D708267C-8AFD-477D-A440-E60717EEA49D}"/>
              </a:ext>
            </a:extLst>
          </p:cNvPr>
          <p:cNvSpPr/>
          <p:nvPr/>
        </p:nvSpPr>
        <p:spPr>
          <a:xfrm flipH="1">
            <a:off x="10775152" y="2740014"/>
            <a:ext cx="776294" cy="688975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5E6B154F-CED0-4C46-BFAC-611B9DC3725B}"/>
              </a:ext>
            </a:extLst>
          </p:cNvPr>
          <p:cNvSpPr/>
          <p:nvPr/>
        </p:nvSpPr>
        <p:spPr>
          <a:xfrm flipH="1">
            <a:off x="7705724" y="4587879"/>
            <a:ext cx="3457575" cy="688975"/>
          </a:xfrm>
          <a:prstGeom prst="homePlat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chemeClr val="tx1"/>
                </a:solidFill>
              </a:rPr>
              <a:t>Topic modeling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FAA2F764-CAC1-4677-B823-74456770D4F9}"/>
              </a:ext>
            </a:extLst>
          </p:cNvPr>
          <p:cNvSpPr/>
          <p:nvPr/>
        </p:nvSpPr>
        <p:spPr>
          <a:xfrm flipH="1">
            <a:off x="10765638" y="4587862"/>
            <a:ext cx="776294" cy="688975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2D1F3FB6-30A1-4894-8BEE-E98BE387B3B7}"/>
              </a:ext>
            </a:extLst>
          </p:cNvPr>
          <p:cNvSpPr/>
          <p:nvPr/>
        </p:nvSpPr>
        <p:spPr>
          <a:xfrm>
            <a:off x="7229480" y="5717777"/>
            <a:ext cx="2381247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Dynamic features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33" name="Graphic 32" descr="Back with solid fill">
            <a:extLst>
              <a:ext uri="{FF2B5EF4-FFF2-40B4-BE49-F238E27FC236}">
                <a16:creationId xmlns:a16="http://schemas.microsoft.com/office/drawing/2014/main" id="{55496D65-F1FF-4032-B863-67E8E765D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9658347" y="5341145"/>
            <a:ext cx="1009653" cy="119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84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pipeline  </a:t>
            </a:r>
            <a:r>
              <a:rPr lang="en-US" b="1"/>
              <a:t>Static vs dynamic features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/>
              <a:t>Fundamental principle in machine learning: </a:t>
            </a:r>
            <a:br>
              <a:rPr lang="en-US"/>
            </a:br>
            <a:r>
              <a:rPr lang="en-US"/>
              <a:t>dichotomy between </a:t>
            </a:r>
            <a:r>
              <a:rPr lang="en-US" b="1"/>
              <a:t>training and test sphere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Avoid </a:t>
            </a:r>
            <a:r>
              <a:rPr lang="en-US" b="1">
                <a:sym typeface="Symbol" panose="05050102010706020507" pitchFamily="18" charset="2"/>
              </a:rPr>
              <a:t>bias</a:t>
            </a:r>
            <a:r>
              <a:rPr lang="en-US">
                <a:sym typeface="Symbol" panose="05050102010706020507" pitchFamily="18" charset="2"/>
              </a:rPr>
              <a:t> in performance estimation</a:t>
            </a: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 b="1">
                <a:sym typeface="Symbol" panose="05050102010706020507" pitchFamily="18" charset="2"/>
              </a:rPr>
              <a:t>Static</a:t>
            </a:r>
            <a:r>
              <a:rPr lang="en-US">
                <a:sym typeface="Symbol" panose="05050102010706020507" pitchFamily="18" charset="2"/>
              </a:rPr>
              <a:t> features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Solely determined on single-observation level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E.g., POS tags</a:t>
            </a:r>
          </a:p>
          <a:p>
            <a:r>
              <a:rPr lang="en-US" b="1">
                <a:sym typeface="Symbol" panose="05050102010706020507" pitchFamily="18" charset="2"/>
              </a:rPr>
              <a:t>Dynamic</a:t>
            </a:r>
            <a:r>
              <a:rPr lang="en-US">
                <a:sym typeface="Symbol" panose="05050102010706020507" pitchFamily="18" charset="2"/>
              </a:rPr>
              <a:t> features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Affected by surrounding observations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E.g., topic labels</a:t>
            </a:r>
            <a:br>
              <a:rPr lang="en-US"/>
            </a:br>
            <a:endParaRPr lang="en-US"/>
          </a:p>
        </p:txBody>
      </p:sp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D12E3E3F-B27F-4F48-A2D1-005F73A9E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70174" y="1825622"/>
            <a:ext cx="1176763" cy="1176763"/>
          </a:xfrm>
          <a:prstGeom prst="rect">
            <a:avLst/>
          </a:prstGeom>
        </p:spPr>
      </p:pic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C89D60BD-5492-42EE-8A2A-AA71116CBD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46249" y="1825624"/>
            <a:ext cx="1176763" cy="1176763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CFE000FB-C389-4EEB-BABA-B16291130469}"/>
              </a:ext>
            </a:extLst>
          </p:cNvPr>
          <p:cNvSpPr/>
          <p:nvPr/>
        </p:nvSpPr>
        <p:spPr>
          <a:xfrm>
            <a:off x="8391525" y="3936999"/>
            <a:ext cx="30289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may be computed before training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94BC2A0-45FA-4DF3-B5C3-37BF1B936612}"/>
              </a:ext>
            </a:extLst>
          </p:cNvPr>
          <p:cNvSpPr/>
          <p:nvPr/>
        </p:nvSpPr>
        <p:spPr>
          <a:xfrm>
            <a:off x="8391525" y="5259965"/>
            <a:ext cx="30289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must be computed during training</a:t>
            </a:r>
            <a:endParaRPr lang="en-US" sz="240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732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Package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/>
              <a:t>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06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/>
              <a:t>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38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Scope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/>
              <a:t>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71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and 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17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465221"/>
            <a:ext cx="10515600" cy="571174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Jacob Eisenstein (2019): Introduction to Natural Language Processing, MIT Press</a:t>
            </a:r>
          </a:p>
          <a:p>
            <a:r>
              <a:rPr lang="en-US">
                <a:solidFill>
                  <a:srgbClr val="FF0000"/>
                </a:solidFill>
              </a:rPr>
              <a:t>Liddy, E.D. 2001. Natural Language Processing. In Encyclopedia of Library and Information Science, 2</a:t>
            </a:r>
            <a:r>
              <a:rPr lang="en-US" baseline="30000">
                <a:solidFill>
                  <a:srgbClr val="FF0000"/>
                </a:solidFill>
              </a:rPr>
              <a:t>nd</a:t>
            </a:r>
            <a:r>
              <a:rPr lang="en-US">
                <a:solidFill>
                  <a:srgbClr val="FF0000"/>
                </a:solidFill>
              </a:rPr>
              <a:t> Ed. NY. Marcel Decker, Inc.</a:t>
            </a:r>
          </a:p>
          <a:p>
            <a:r>
              <a:rPr lang="en-US">
                <a:solidFill>
                  <a:srgbClr val="FF0000"/>
                </a:solidFill>
              </a:rPr>
              <a:t>Prakash M Nadkarni, Lucila Ohno-Machado, Wendy W Chapman, Natural language processing: an introduction, Journal of the American Medical Informatics Association, Volume 18, Issue 5, September 2011, Pages 544–551, https://doi.org/10.1136/amiajnl-2011-000464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3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/>
              <a:t>Intro NLP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Task at hand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Working data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Machine learning pipeline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Quanteda universe</a:t>
            </a:r>
          </a:p>
          <a:p>
            <a:pPr marL="1028700" lvl="1" indent="-571500">
              <a:buFont typeface="+mj-lt"/>
              <a:buAutoNum type="romanLcPeriod"/>
            </a:pPr>
            <a:endParaRPr lang="en-US"/>
          </a:p>
          <a:p>
            <a:pPr marL="1943100" lvl="3" indent="-571500">
              <a:buFont typeface="+mj-lt"/>
              <a:buAutoNum type="romanLcPeriod"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56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NLP  </a:t>
            </a:r>
            <a:r>
              <a:rPr lang="en-US" b="1"/>
              <a:t>What is NLP?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7230F4-BACB-4187-8322-40DCF056CFF0}"/>
              </a:ext>
            </a:extLst>
          </p:cNvPr>
          <p:cNvSpPr/>
          <p:nvPr/>
        </p:nvSpPr>
        <p:spPr>
          <a:xfrm>
            <a:off x="2219325" y="1804762"/>
            <a:ext cx="9134473" cy="25481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>
                <a:solidFill>
                  <a:schemeClr val="tx1"/>
                </a:solidFill>
              </a:rPr>
              <a:t>Natural Language Processing (NLP) </a:t>
            </a:r>
            <a:r>
              <a:rPr lang="en-US" sz="2800">
                <a:solidFill>
                  <a:schemeClr val="tx1"/>
                </a:solidFill>
              </a:rPr>
              <a:t>is a theoretically motivated range of </a:t>
            </a:r>
            <a:r>
              <a:rPr lang="en-US" sz="2800" i="1">
                <a:solidFill>
                  <a:schemeClr val="tx1"/>
                </a:solidFill>
              </a:rPr>
              <a:t>computational techniques</a:t>
            </a:r>
            <a:r>
              <a:rPr lang="en-US" sz="2800">
                <a:solidFill>
                  <a:schemeClr val="tx1"/>
                </a:solidFill>
              </a:rPr>
              <a:t> for analyzing and representing </a:t>
            </a:r>
            <a:r>
              <a:rPr lang="en-US" sz="2800" i="1">
                <a:solidFill>
                  <a:schemeClr val="tx1"/>
                </a:solidFill>
              </a:rPr>
              <a:t>naturally occurring texts </a:t>
            </a:r>
            <a:r>
              <a:rPr lang="en-US" sz="2800">
                <a:solidFill>
                  <a:schemeClr val="tx1"/>
                </a:solidFill>
              </a:rPr>
              <a:t>at one or more </a:t>
            </a:r>
            <a:r>
              <a:rPr lang="en-US" sz="2800" i="1">
                <a:solidFill>
                  <a:schemeClr val="tx1"/>
                </a:solidFill>
              </a:rPr>
              <a:t>levels of linguistic analysis </a:t>
            </a:r>
            <a:r>
              <a:rPr lang="en-US" sz="2800">
                <a:solidFill>
                  <a:schemeClr val="tx1"/>
                </a:solidFill>
              </a:rPr>
              <a:t>for the purpose of achieving </a:t>
            </a:r>
            <a:r>
              <a:rPr lang="en-US" sz="2800" i="1">
                <a:solidFill>
                  <a:schemeClr val="tx1"/>
                </a:solidFill>
              </a:rPr>
              <a:t>human-like language processing </a:t>
            </a:r>
            <a:r>
              <a:rPr lang="en-US" sz="2800">
                <a:solidFill>
                  <a:schemeClr val="tx1"/>
                </a:solidFill>
              </a:rPr>
              <a:t>for a </a:t>
            </a:r>
            <a:r>
              <a:rPr lang="en-US" sz="2800" i="1">
                <a:solidFill>
                  <a:schemeClr val="tx1"/>
                </a:solidFill>
              </a:rPr>
              <a:t>range of tasks or applications </a:t>
            </a:r>
            <a:r>
              <a:rPr lang="en-US" sz="2800">
                <a:solidFill>
                  <a:schemeClr val="tx1"/>
                </a:solidFill>
              </a:rPr>
              <a:t>(Liddy, 2001).</a:t>
            </a:r>
          </a:p>
        </p:txBody>
      </p:sp>
      <p:pic>
        <p:nvPicPr>
          <p:cNvPr id="8" name="Graphic 7" descr="Quotes with solid fill">
            <a:extLst>
              <a:ext uri="{FF2B5EF4-FFF2-40B4-BE49-F238E27FC236}">
                <a16:creationId xmlns:a16="http://schemas.microsoft.com/office/drawing/2014/main" id="{C28FF1A4-7700-40B4-9304-B687C29BA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690688"/>
            <a:ext cx="1162051" cy="11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8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NLP  </a:t>
            </a:r>
            <a:r>
              <a:rPr lang="en-US" b="1"/>
              <a:t>Human-like Language Processing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How to make human language comprehensible to machines?</a:t>
            </a:r>
          </a:p>
          <a:p>
            <a:pPr lvl="1"/>
            <a:r>
              <a:rPr lang="en-US"/>
              <a:t>Numerical </a:t>
            </a:r>
            <a:r>
              <a:rPr lang="en-US" b="1"/>
              <a:t>vector</a:t>
            </a:r>
            <a:r>
              <a:rPr lang="en-US"/>
              <a:t> representation</a:t>
            </a:r>
          </a:p>
          <a:p>
            <a:pPr lvl="1"/>
            <a:r>
              <a:rPr lang="en-US"/>
              <a:t>Characterization by </a:t>
            </a:r>
            <a:r>
              <a:rPr lang="en-US" b="1"/>
              <a:t>probabilities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787009-7D66-48CC-9116-3B84CA75BB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8257" y="3429000"/>
            <a:ext cx="4005943" cy="2365614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89BADBDE-B86E-4EE1-8B27-5E938C636FFB}"/>
              </a:ext>
            </a:extLst>
          </p:cNvPr>
          <p:cNvSpPr/>
          <p:nvPr/>
        </p:nvSpPr>
        <p:spPr>
          <a:xfrm>
            <a:off x="1447802" y="3429000"/>
            <a:ext cx="4005942" cy="2363154"/>
          </a:xfrm>
          <a:prstGeom prst="wedgeRectCallout">
            <a:avLst>
              <a:gd name="adj1" fmla="val -33302"/>
              <a:gd name="adj2" fmla="val 6894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b="1">
                <a:solidFill>
                  <a:schemeClr val="tx1"/>
                </a:solidFill>
              </a:rPr>
              <a:t>...</a:t>
            </a:r>
            <a:endParaRPr lang="en-US" sz="9600" b="1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B0D76C45-646E-4B43-93B7-023D02CA1265}"/>
              </a:ext>
            </a:extLst>
          </p:cNvPr>
          <p:cNvSpPr/>
          <p:nvPr/>
        </p:nvSpPr>
        <p:spPr>
          <a:xfrm rot="8059677">
            <a:off x="5254545" y="4106577"/>
            <a:ext cx="1008000" cy="1008000"/>
          </a:xfrm>
          <a:prstGeom prst="halfFrame">
            <a:avLst>
              <a:gd name="adj1" fmla="val 6022"/>
              <a:gd name="adj2" fmla="val 6672"/>
            </a:avLst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24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NLP  </a:t>
            </a:r>
            <a:r>
              <a:rPr lang="en-US" b="1"/>
              <a:t>Naturally Occurring Texts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Basically, any form of human communication</a:t>
            </a:r>
          </a:p>
          <a:p>
            <a:pPr lvl="1"/>
            <a:r>
              <a:rPr lang="en-US"/>
              <a:t>Written text</a:t>
            </a:r>
          </a:p>
          <a:p>
            <a:pPr lvl="1"/>
            <a:r>
              <a:rPr lang="en-US"/>
              <a:t>Speech</a:t>
            </a:r>
          </a:p>
          <a:p>
            <a:r>
              <a:rPr lang="en-US"/>
              <a:t>Different types in different levels of formality</a:t>
            </a:r>
          </a:p>
          <a:p>
            <a:pPr lvl="1"/>
            <a:r>
              <a:rPr lang="en-US"/>
              <a:t>News articles</a:t>
            </a:r>
          </a:p>
          <a:p>
            <a:pPr lvl="1"/>
            <a:r>
              <a:rPr lang="en-US"/>
              <a:t>Customer reviews</a:t>
            </a:r>
          </a:p>
          <a:p>
            <a:pPr lvl="1"/>
            <a:r>
              <a:rPr lang="en-US"/>
              <a:t>Social media posts</a:t>
            </a:r>
          </a:p>
          <a:p>
            <a:pPr lvl="1"/>
            <a:r>
              <a:rPr lang="en-US"/>
              <a:t>...</a:t>
            </a:r>
          </a:p>
          <a:p>
            <a:r>
              <a:rPr lang="en-US"/>
              <a:t>Different languages</a:t>
            </a:r>
          </a:p>
        </p:txBody>
      </p:sp>
    </p:spTree>
    <p:extLst>
      <p:ext uri="{BB962C8B-B14F-4D97-AF65-F5344CB8AC3E}">
        <p14:creationId xmlns:p14="http://schemas.microsoft.com/office/powerpoint/2010/main" val="210426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NLP  </a:t>
            </a:r>
            <a:r>
              <a:rPr lang="en-US" b="1"/>
              <a:t>Levels of Linguistic Analysis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/>
              <a:t>Morphological</a:t>
            </a:r>
            <a:r>
              <a:rPr lang="en-US"/>
              <a:t> – how are words composed?</a:t>
            </a:r>
          </a:p>
          <a:p>
            <a:r>
              <a:rPr lang="en-US" b="1"/>
              <a:t>Lexical</a:t>
            </a:r>
            <a:r>
              <a:rPr lang="en-US"/>
              <a:t> – what do single words mean?</a:t>
            </a:r>
          </a:p>
          <a:p>
            <a:r>
              <a:rPr lang="en-US" b="1"/>
              <a:t>Syntactic</a:t>
            </a:r>
            <a:r>
              <a:rPr lang="en-US"/>
              <a:t> – what is the grammatical structure of a sentence?</a:t>
            </a:r>
          </a:p>
          <a:p>
            <a:r>
              <a:rPr lang="en-US" b="1"/>
              <a:t>Semantic</a:t>
            </a:r>
            <a:r>
              <a:rPr lang="en-US"/>
              <a:t> – what meaning does a sentence convey?</a:t>
            </a:r>
          </a:p>
          <a:p>
            <a:r>
              <a:rPr lang="en-US" b="1"/>
              <a:t>Discourse</a:t>
            </a:r>
            <a:r>
              <a:rPr lang="en-US"/>
              <a:t> – how do sentence interact to form a text?</a:t>
            </a:r>
          </a:p>
          <a:p>
            <a:r>
              <a:rPr lang="en-US" b="1"/>
              <a:t>Pragmatic</a:t>
            </a:r>
            <a:r>
              <a:rPr lang="en-US"/>
              <a:t> – what is there between the lines?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7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NLP  </a:t>
            </a:r>
            <a:r>
              <a:rPr lang="en-US" b="1"/>
              <a:t>Tasks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High-level tasks</a:t>
            </a:r>
          </a:p>
          <a:p>
            <a:pPr lvl="1"/>
            <a:r>
              <a:rPr lang="en-US"/>
              <a:t>Speech recognition</a:t>
            </a:r>
          </a:p>
          <a:p>
            <a:pPr lvl="1"/>
            <a:r>
              <a:rPr lang="en-US"/>
              <a:t>Word-sense disambiguation (WSD)</a:t>
            </a:r>
          </a:p>
          <a:p>
            <a:pPr lvl="1"/>
            <a:r>
              <a:rPr lang="en-US"/>
              <a:t>Named entity recognition (NER)</a:t>
            </a:r>
          </a:p>
          <a:p>
            <a:pPr lvl="1"/>
            <a:r>
              <a:rPr lang="en-US"/>
              <a:t>Relationship extraction</a:t>
            </a:r>
          </a:p>
          <a:p>
            <a:pPr lvl="1"/>
            <a:r>
              <a:rPr lang="en-US"/>
              <a:t>Error identification and recovery</a:t>
            </a:r>
          </a:p>
          <a:p>
            <a:pPr lvl="1"/>
            <a:r>
              <a:rPr lang="en-US"/>
              <a:t>Automatic summarization</a:t>
            </a:r>
          </a:p>
          <a:p>
            <a:pPr lvl="1"/>
            <a:r>
              <a:rPr lang="en-US"/>
              <a:t>Machine translation</a:t>
            </a:r>
          </a:p>
          <a:p>
            <a:pPr lvl="1"/>
            <a:r>
              <a:rPr lang="en-US" b="1"/>
              <a:t>Topic extraction</a:t>
            </a:r>
          </a:p>
          <a:p>
            <a:pPr lvl="1"/>
            <a:r>
              <a:rPr lang="en-US" b="1"/>
              <a:t>Sentiment analysis	</a:t>
            </a:r>
            <a:r>
              <a:rPr lang="en-US" b="1" i="1"/>
              <a:t>	</a:t>
            </a:r>
            <a:r>
              <a:rPr lang="en-US" sz="2400" i="1"/>
              <a:t>many more</a:t>
            </a:r>
          </a:p>
          <a:p>
            <a:pPr lvl="1"/>
            <a:endParaRPr lang="en-US" b="1"/>
          </a:p>
        </p:txBody>
      </p:sp>
      <p:pic>
        <p:nvPicPr>
          <p:cNvPr id="15" name="Graphic 14" descr="Add with solid fill">
            <a:extLst>
              <a:ext uri="{FF2B5EF4-FFF2-40B4-BE49-F238E27FC236}">
                <a16:creationId xmlns:a16="http://schemas.microsoft.com/office/drawing/2014/main" id="{05AFF3F1-98F8-45E2-B8B5-F6381CD64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33899" y="5238422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7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NLP  </a:t>
            </a:r>
            <a:r>
              <a:rPr lang="en-US" b="1"/>
              <a:t>Tasks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Low-level tasks</a:t>
            </a:r>
          </a:p>
          <a:p>
            <a:pPr lvl="1"/>
            <a:r>
              <a:rPr lang="en-US"/>
              <a:t>Sentence boundary detection</a:t>
            </a:r>
          </a:p>
          <a:p>
            <a:pPr lvl="1"/>
            <a:r>
              <a:rPr lang="en-US"/>
              <a:t>Tokenization</a:t>
            </a:r>
          </a:p>
          <a:p>
            <a:pPr lvl="1"/>
            <a:r>
              <a:rPr lang="en-US"/>
              <a:t>Part-of-speech (POS) tagging</a:t>
            </a:r>
          </a:p>
          <a:p>
            <a:pPr lvl="1"/>
            <a:r>
              <a:rPr lang="en-US"/>
              <a:t>Stemming</a:t>
            </a:r>
          </a:p>
          <a:p>
            <a:pPr lvl="1"/>
            <a:r>
              <a:rPr lang="en-US"/>
              <a:t>Lemmatization</a:t>
            </a:r>
          </a:p>
          <a:p>
            <a:pPr lvl="1"/>
            <a:r>
              <a:rPr lang="en-US"/>
              <a:t>Shallow parsing</a:t>
            </a:r>
          </a:p>
          <a:p>
            <a:pPr lvl="1"/>
            <a:r>
              <a:rPr lang="en-US"/>
              <a:t>...</a:t>
            </a:r>
          </a:p>
          <a:p>
            <a:pPr lvl="1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A16240-E3F8-4F4A-B3F0-EDB543FEC54B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8227479" y="1825625"/>
            <a:ext cx="3126321" cy="301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06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1152</Words>
  <Application>Microsoft Office PowerPoint</Application>
  <PresentationFormat>Widescreen</PresentationFormat>
  <Paragraphs>267</Paragraphs>
  <Slides>29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Office</vt:lpstr>
      <vt:lpstr>Part I: Intro NLP &amp; Task at Hand</vt:lpstr>
      <vt:lpstr>Part I: Intro NLP &amp; Task at Hand</vt:lpstr>
      <vt:lpstr>Outline</vt:lpstr>
      <vt:lpstr>Intro NLP  What is NLP?</vt:lpstr>
      <vt:lpstr>Intro NLP  Human-like Language Processing</vt:lpstr>
      <vt:lpstr>Intro NLP  Naturally Occurring Texts</vt:lpstr>
      <vt:lpstr>Intro NLP  Levels of Linguistic Analysis</vt:lpstr>
      <vt:lpstr>Intro NLP  Tasks</vt:lpstr>
      <vt:lpstr>Intro NLP  Tasks</vt:lpstr>
      <vt:lpstr>Intro NLP  Computational Techniques</vt:lpstr>
      <vt:lpstr>Intro NLP  Challenges</vt:lpstr>
      <vt:lpstr>Intro NLP  Challenges</vt:lpstr>
      <vt:lpstr>Intro NLP  Applications</vt:lpstr>
      <vt:lpstr>Part I: Intro NLP &amp; Task at Hand</vt:lpstr>
      <vt:lpstr>Working data  Generation</vt:lpstr>
      <vt:lpstr>Working data  Structure</vt:lpstr>
      <vt:lpstr>Working data  Structure</vt:lpstr>
      <vt:lpstr>Working data  Example</vt:lpstr>
      <vt:lpstr>Working data  Particularities</vt:lpstr>
      <vt:lpstr>Task at hand  Analytical objective</vt:lpstr>
      <vt:lpstr>Task at hand  Topic extraction</vt:lpstr>
      <vt:lpstr>Task at hand  Sentiment analysis</vt:lpstr>
      <vt:lpstr>ML pipeline  Analytical sequence</vt:lpstr>
      <vt:lpstr>ML pipeline  Static vs dynamic features</vt:lpstr>
      <vt:lpstr>Quanteda universe  Package</vt:lpstr>
      <vt:lpstr>Quanteda universe  Basic classes</vt:lpstr>
      <vt:lpstr>Quanteda universe  Scope</vt:lpstr>
      <vt:lpstr>Part I: Intro NLP &amp; Task at Hand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NALMPI</dc:creator>
  <cp:lastModifiedBy>Lisa Wimmer</cp:lastModifiedBy>
  <cp:revision>168</cp:revision>
  <dcterms:created xsi:type="dcterms:W3CDTF">2021-03-26T15:02:43Z</dcterms:created>
  <dcterms:modified xsi:type="dcterms:W3CDTF">2021-04-01T15:50:03Z</dcterms:modified>
</cp:coreProperties>
</file>