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3" r:id="rId2"/>
    <p:sldId id="305" r:id="rId3"/>
    <p:sldId id="304" r:id="rId4"/>
    <p:sldId id="346" r:id="rId5"/>
    <p:sldId id="351" r:id="rId6"/>
    <p:sldId id="352" r:id="rId7"/>
    <p:sldId id="332" r:id="rId8"/>
    <p:sldId id="347" r:id="rId9"/>
    <p:sldId id="353" r:id="rId10"/>
    <p:sldId id="354" r:id="rId11"/>
    <p:sldId id="355" r:id="rId12"/>
    <p:sldId id="350" r:id="rId13"/>
    <p:sldId id="333" r:id="rId14"/>
    <p:sldId id="311" r:id="rId15"/>
    <p:sldId id="349" r:id="rId16"/>
    <p:sldId id="336" r:id="rId17"/>
    <p:sldId id="334" r:id="rId18"/>
    <p:sldId id="348" r:id="rId19"/>
    <p:sldId id="335" r:id="rId20"/>
    <p:sldId id="331" r:id="rId21"/>
    <p:sldId id="3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6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5/17/2021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5/17/2021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5/17/2021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Probabilistic/generative approaches</a:t>
            </a:r>
          </a:p>
          <a:p>
            <a:pPr lvl="1"/>
            <a:r>
              <a:rPr lang="de-DE"/>
              <a:t>Hierarchical Bayesian mixture models</a:t>
            </a:r>
          </a:p>
          <a:p>
            <a:pPr lvl="1"/>
            <a:r>
              <a:rPr lang="de-DE" b="1"/>
              <a:t>Idea</a:t>
            </a:r>
            <a:r>
              <a:rPr lang="de-DE"/>
              <a:t>: reverse-engineer the imaginative process of document generation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Probabilistic/Generative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DD7A1-05AF-49AB-97AA-73AF067DA6AB}"/>
              </a:ext>
            </a:extLst>
          </p:cNvPr>
          <p:cNvSpPr txBox="1"/>
          <p:nvPr/>
        </p:nvSpPr>
        <p:spPr>
          <a:xfrm>
            <a:off x="1066795" y="4117321"/>
            <a:ext cx="10287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de-DE" sz="2400" i="1"/>
              <a:t>For each of document d within a corpus draw a vector of topic proportions from the assumed distribution</a:t>
            </a:r>
          </a:p>
          <a:p>
            <a:pPr marL="457200" indent="-457200">
              <a:buAutoNum type="arabicPeriod"/>
            </a:pPr>
            <a:r>
              <a:rPr lang="de-DE" sz="2400" i="1"/>
              <a:t>For each word position n within d</a:t>
            </a:r>
          </a:p>
          <a:p>
            <a:pPr marL="914400" lvl="1" indent="-457200">
              <a:buAutoNum type="arabicPeriod"/>
            </a:pPr>
            <a:r>
              <a:rPr lang="de-DE" sz="2400" i="1"/>
              <a:t>draw a topic assignment from the assumed distribution</a:t>
            </a:r>
          </a:p>
          <a:p>
            <a:pPr marL="914400" lvl="1" indent="-457200">
              <a:buAutoNum type="arabicPeriod"/>
            </a:pPr>
            <a:r>
              <a:rPr lang="de-DE" sz="2400" i="1"/>
              <a:t>draw a word from the assumed distribution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419161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Example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Probabilistic/Generative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56CEC-8489-4E75-A9B2-CEE9CBB572E0}"/>
              </a:ext>
            </a:extLst>
          </p:cNvPr>
          <p:cNvSpPr/>
          <p:nvPr/>
        </p:nvSpPr>
        <p:spPr>
          <a:xfrm>
            <a:off x="3924301" y="1990725"/>
            <a:ext cx="1610109" cy="11291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C80BD-F1C3-44A2-9D53-B22A0FC5709D}"/>
              </a:ext>
            </a:extLst>
          </p:cNvPr>
          <p:cNvSpPr/>
          <p:nvPr/>
        </p:nvSpPr>
        <p:spPr>
          <a:xfrm>
            <a:off x="8863765" y="1990725"/>
            <a:ext cx="2490033" cy="11291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F2BCE-AEBA-4AF8-A9A4-60B6128E4FBB}"/>
              </a:ext>
            </a:extLst>
          </p:cNvPr>
          <p:cNvSpPr/>
          <p:nvPr/>
        </p:nvSpPr>
        <p:spPr>
          <a:xfrm>
            <a:off x="5777661" y="1990725"/>
            <a:ext cx="2832939" cy="11291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3236E-A665-4160-A95B-3E09D217C860}"/>
              </a:ext>
            </a:extLst>
          </p:cNvPr>
          <p:cNvSpPr txBox="1"/>
          <p:nvPr/>
        </p:nvSpPr>
        <p:spPr>
          <a:xfrm>
            <a:off x="4070849" y="2109519"/>
            <a:ext cx="125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writing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A74D-C796-4A88-A2EC-69BFC5EEBFB9}"/>
              </a:ext>
            </a:extLst>
          </p:cNvPr>
          <p:cNvSpPr txBox="1"/>
          <p:nvPr/>
        </p:nvSpPr>
        <p:spPr>
          <a:xfrm>
            <a:off x="4439194" y="2542472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author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EEAF-CAAD-4C0A-8987-201B8F3C6264}"/>
              </a:ext>
            </a:extLst>
          </p:cNvPr>
          <p:cNvSpPr txBox="1"/>
          <p:nvPr/>
        </p:nvSpPr>
        <p:spPr>
          <a:xfrm>
            <a:off x="6143123" y="2318419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dog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EF6A3-2984-4986-BC4F-D8B1CA6E5CA1}"/>
              </a:ext>
            </a:extLst>
          </p:cNvPr>
          <p:cNvSpPr txBox="1"/>
          <p:nvPr/>
        </p:nvSpPr>
        <p:spPr>
          <a:xfrm>
            <a:off x="6995604" y="2162797"/>
            <a:ext cx="125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/>
              <a:t>cat</a:t>
            </a:r>
            <a:endParaRPr 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61285-CF90-43E0-99CC-72F172A0DCC4}"/>
              </a:ext>
            </a:extLst>
          </p:cNvPr>
          <p:cNvSpPr txBox="1"/>
          <p:nvPr/>
        </p:nvSpPr>
        <p:spPr>
          <a:xfrm>
            <a:off x="9097285" y="2366444"/>
            <a:ext cx="125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C-level</a:t>
            </a:r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50753-D136-473D-A348-7F291A414E03}"/>
              </a:ext>
            </a:extLst>
          </p:cNvPr>
          <p:cNvSpPr txBox="1"/>
          <p:nvPr/>
        </p:nvSpPr>
        <p:spPr>
          <a:xfrm>
            <a:off x="9786768" y="2555306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profit</a:t>
            </a:r>
            <a:endParaRPr 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4B86A-243B-4527-A3F9-4FB955A81FE0}"/>
              </a:ext>
            </a:extLst>
          </p:cNvPr>
          <p:cNvSpPr txBox="1"/>
          <p:nvPr/>
        </p:nvSpPr>
        <p:spPr>
          <a:xfrm>
            <a:off x="9948532" y="1993520"/>
            <a:ext cx="146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corporate</a:t>
            </a:r>
            <a:endParaRPr lang="en-US" sz="2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753F1-07B3-4797-AB5C-CBFA0ECE6E85}"/>
              </a:ext>
            </a:extLst>
          </p:cNvPr>
          <p:cNvSpPr txBox="1"/>
          <p:nvPr/>
        </p:nvSpPr>
        <p:spPr>
          <a:xfrm>
            <a:off x="3794627" y="3064740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1</a:t>
            </a:r>
            <a:endParaRPr lang="en-US" sz="20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151DB-78C6-43D6-8029-BE0071677986}"/>
              </a:ext>
            </a:extLst>
          </p:cNvPr>
          <p:cNvSpPr txBox="1"/>
          <p:nvPr/>
        </p:nvSpPr>
        <p:spPr>
          <a:xfrm>
            <a:off x="6429376" y="3059507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2</a:t>
            </a:r>
            <a:endParaRPr lang="en-US" sz="2000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B1189-C835-41FF-98D0-16E32794348E}"/>
              </a:ext>
            </a:extLst>
          </p:cNvPr>
          <p:cNvSpPr txBox="1"/>
          <p:nvPr/>
        </p:nvSpPr>
        <p:spPr>
          <a:xfrm>
            <a:off x="9064124" y="3053367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3</a:t>
            </a:r>
            <a:endParaRPr lang="en-US" sz="20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7474C-8BB8-406D-A857-BED79DED8D62}"/>
              </a:ext>
            </a:extLst>
          </p:cNvPr>
          <p:cNvSpPr txBox="1"/>
          <p:nvPr/>
        </p:nvSpPr>
        <p:spPr>
          <a:xfrm>
            <a:off x="1066795" y="4280073"/>
            <a:ext cx="1920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Document d</a:t>
            </a:r>
            <a:endParaRPr lang="en-US" sz="2000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5A821-AB42-4134-842A-9A42B0C3770E}"/>
              </a:ext>
            </a:extLst>
          </p:cNvPr>
          <p:cNvSpPr/>
          <p:nvPr/>
        </p:nvSpPr>
        <p:spPr>
          <a:xfrm>
            <a:off x="3966072" y="4140400"/>
            <a:ext cx="1358401" cy="10700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72AC9-8BBE-4649-B241-79A3048A33FB}"/>
              </a:ext>
            </a:extLst>
          </p:cNvPr>
          <p:cNvSpPr/>
          <p:nvPr/>
        </p:nvSpPr>
        <p:spPr>
          <a:xfrm>
            <a:off x="5473403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126297-81FC-4A23-A0F9-096A633FFCAE}"/>
              </a:ext>
            </a:extLst>
          </p:cNvPr>
          <p:cNvSpPr/>
          <p:nvPr/>
        </p:nvSpPr>
        <p:spPr>
          <a:xfrm>
            <a:off x="6980734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3D081-0402-43FD-921F-9B15D42EC200}"/>
              </a:ext>
            </a:extLst>
          </p:cNvPr>
          <p:cNvSpPr/>
          <p:nvPr/>
        </p:nvSpPr>
        <p:spPr>
          <a:xfrm>
            <a:off x="8488065" y="4140400"/>
            <a:ext cx="1358401" cy="10700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863B6-6E4E-4940-A657-9F004B0AF6BD}"/>
              </a:ext>
            </a:extLst>
          </p:cNvPr>
          <p:cNvSpPr/>
          <p:nvPr/>
        </p:nvSpPr>
        <p:spPr>
          <a:xfrm>
            <a:off x="9995397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B6DA4-53E5-4752-B1DD-2754A39251EE}"/>
              </a:ext>
            </a:extLst>
          </p:cNvPr>
          <p:cNvSpPr txBox="1"/>
          <p:nvPr/>
        </p:nvSpPr>
        <p:spPr>
          <a:xfrm>
            <a:off x="3924301" y="4280099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26332-0772-4B6D-B952-9BED86AE5551}"/>
              </a:ext>
            </a:extLst>
          </p:cNvPr>
          <p:cNvSpPr txBox="1"/>
          <p:nvPr/>
        </p:nvSpPr>
        <p:spPr>
          <a:xfrm>
            <a:off x="5438776" y="4280099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49DCE-15DE-41AE-B48F-783868D227BE}"/>
              </a:ext>
            </a:extLst>
          </p:cNvPr>
          <p:cNvSpPr txBox="1"/>
          <p:nvPr/>
        </p:nvSpPr>
        <p:spPr>
          <a:xfrm>
            <a:off x="8467726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20F02B-7384-4395-A882-E8A425E19713}"/>
              </a:ext>
            </a:extLst>
          </p:cNvPr>
          <p:cNvSpPr txBox="1"/>
          <p:nvPr/>
        </p:nvSpPr>
        <p:spPr>
          <a:xfrm>
            <a:off x="9982200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403D2E-74D5-4C00-BCCC-DD6F43CC75D5}"/>
              </a:ext>
            </a:extLst>
          </p:cNvPr>
          <p:cNvSpPr txBox="1"/>
          <p:nvPr/>
        </p:nvSpPr>
        <p:spPr>
          <a:xfrm>
            <a:off x="6953251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E3A3C87-97E3-463B-A914-CC69BAD98051}"/>
              </a:ext>
            </a:extLst>
          </p:cNvPr>
          <p:cNvSpPr/>
          <p:nvPr/>
        </p:nvSpPr>
        <p:spPr>
          <a:xfrm>
            <a:off x="5070260" y="3220408"/>
            <a:ext cx="4396853" cy="838200"/>
          </a:xfrm>
          <a:custGeom>
            <a:avLst/>
            <a:gdLst>
              <a:gd name="connsiteX0" fmla="*/ 0 w 4396853"/>
              <a:gd name="connsiteY0" fmla="*/ 0 h 838200"/>
              <a:gd name="connsiteX1" fmla="*/ 1219200 w 4396853"/>
              <a:gd name="connsiteY1" fmla="*/ 409575 h 838200"/>
              <a:gd name="connsiteX2" fmla="*/ 3895725 w 4396853"/>
              <a:gd name="connsiteY2" fmla="*/ 523875 h 838200"/>
              <a:gd name="connsiteX3" fmla="*/ 4391025 w 4396853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6853" h="838200">
                <a:moveTo>
                  <a:pt x="0" y="0"/>
                </a:moveTo>
                <a:cubicBezTo>
                  <a:pt x="284956" y="161131"/>
                  <a:pt x="569912" y="322262"/>
                  <a:pt x="1219200" y="409575"/>
                </a:cubicBezTo>
                <a:cubicBezTo>
                  <a:pt x="1868488" y="496888"/>
                  <a:pt x="3367088" y="452438"/>
                  <a:pt x="3895725" y="523875"/>
                </a:cubicBezTo>
                <a:cubicBezTo>
                  <a:pt x="4424362" y="595312"/>
                  <a:pt x="4407693" y="716756"/>
                  <a:pt x="4391025" y="8382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98176C-ED17-439E-B20A-64F08ECB52A2}"/>
              </a:ext>
            </a:extLst>
          </p:cNvPr>
          <p:cNvSpPr/>
          <p:nvPr/>
        </p:nvSpPr>
        <p:spPr>
          <a:xfrm>
            <a:off x="5780129" y="3200400"/>
            <a:ext cx="592096" cy="847725"/>
          </a:xfrm>
          <a:custGeom>
            <a:avLst/>
            <a:gdLst>
              <a:gd name="connsiteX0" fmla="*/ 592096 w 592096"/>
              <a:gd name="connsiteY0" fmla="*/ 0 h 847725"/>
              <a:gd name="connsiteX1" fmla="*/ 77746 w 592096"/>
              <a:gd name="connsiteY1" fmla="*/ 447675 h 847725"/>
              <a:gd name="connsiteX2" fmla="*/ 11071 w 592096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096" h="847725">
                <a:moveTo>
                  <a:pt x="592096" y="0"/>
                </a:moveTo>
                <a:cubicBezTo>
                  <a:pt x="383339" y="153194"/>
                  <a:pt x="174583" y="306388"/>
                  <a:pt x="77746" y="447675"/>
                </a:cubicBezTo>
                <a:cubicBezTo>
                  <a:pt x="-19091" y="588962"/>
                  <a:pt x="-4010" y="718343"/>
                  <a:pt x="11071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CEF8C78-AD6F-4306-ACE2-BE06429446C5}"/>
              </a:ext>
            </a:extLst>
          </p:cNvPr>
          <p:cNvSpPr/>
          <p:nvPr/>
        </p:nvSpPr>
        <p:spPr>
          <a:xfrm>
            <a:off x="7734300" y="3209925"/>
            <a:ext cx="266700" cy="838200"/>
          </a:xfrm>
          <a:custGeom>
            <a:avLst/>
            <a:gdLst>
              <a:gd name="connsiteX0" fmla="*/ 0 w 266700"/>
              <a:gd name="connsiteY0" fmla="*/ 0 h 838200"/>
              <a:gd name="connsiteX1" fmla="*/ 219075 w 266700"/>
              <a:gd name="connsiteY1" fmla="*/ 219075 h 838200"/>
              <a:gd name="connsiteX2" fmla="*/ 266700 w 2667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838200">
                <a:moveTo>
                  <a:pt x="0" y="0"/>
                </a:moveTo>
                <a:cubicBezTo>
                  <a:pt x="87312" y="39687"/>
                  <a:pt x="174625" y="79375"/>
                  <a:pt x="219075" y="219075"/>
                </a:cubicBezTo>
                <a:cubicBezTo>
                  <a:pt x="263525" y="358775"/>
                  <a:pt x="265112" y="598487"/>
                  <a:pt x="266700" y="838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F9AFF32-58CA-4549-AB7A-A44F006DC9D5}"/>
              </a:ext>
            </a:extLst>
          </p:cNvPr>
          <p:cNvSpPr/>
          <p:nvPr/>
        </p:nvSpPr>
        <p:spPr>
          <a:xfrm>
            <a:off x="8248650" y="3248025"/>
            <a:ext cx="2724236" cy="809625"/>
          </a:xfrm>
          <a:custGeom>
            <a:avLst/>
            <a:gdLst>
              <a:gd name="connsiteX0" fmla="*/ 0 w 2724236"/>
              <a:gd name="connsiteY0" fmla="*/ 0 h 809625"/>
              <a:gd name="connsiteX1" fmla="*/ 1114425 w 2724236"/>
              <a:gd name="connsiteY1" fmla="*/ 342900 h 809625"/>
              <a:gd name="connsiteX2" fmla="*/ 2457450 w 2724236"/>
              <a:gd name="connsiteY2" fmla="*/ 400050 h 809625"/>
              <a:gd name="connsiteX3" fmla="*/ 2724150 w 2724236"/>
              <a:gd name="connsiteY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236" h="809625">
                <a:moveTo>
                  <a:pt x="0" y="0"/>
                </a:moveTo>
                <a:cubicBezTo>
                  <a:pt x="352425" y="138112"/>
                  <a:pt x="704850" y="276225"/>
                  <a:pt x="1114425" y="342900"/>
                </a:cubicBezTo>
                <a:cubicBezTo>
                  <a:pt x="1524000" y="409575"/>
                  <a:pt x="2189163" y="322263"/>
                  <a:pt x="2457450" y="400050"/>
                </a:cubicBezTo>
                <a:cubicBezTo>
                  <a:pt x="2725737" y="477837"/>
                  <a:pt x="2724943" y="643731"/>
                  <a:pt x="2724150" y="8096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06C8A8-6CEB-4896-A5F4-C5A08C556577}"/>
              </a:ext>
            </a:extLst>
          </p:cNvPr>
          <p:cNvSpPr/>
          <p:nvPr/>
        </p:nvSpPr>
        <p:spPr>
          <a:xfrm>
            <a:off x="4357715" y="3238500"/>
            <a:ext cx="6538627" cy="781050"/>
          </a:xfrm>
          <a:custGeom>
            <a:avLst/>
            <a:gdLst>
              <a:gd name="connsiteX0" fmla="*/ 6348385 w 6538627"/>
              <a:gd name="connsiteY0" fmla="*/ 0 h 781050"/>
              <a:gd name="connsiteX1" fmla="*/ 5843560 w 6538627"/>
              <a:gd name="connsiteY1" fmla="*/ 276225 h 781050"/>
              <a:gd name="connsiteX2" fmla="*/ 690535 w 6538627"/>
              <a:gd name="connsiteY2" fmla="*/ 314325 h 781050"/>
              <a:gd name="connsiteX3" fmla="*/ 195235 w 6538627"/>
              <a:gd name="connsiteY3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8627" h="781050">
                <a:moveTo>
                  <a:pt x="6348385" y="0"/>
                </a:moveTo>
                <a:cubicBezTo>
                  <a:pt x="6567460" y="111919"/>
                  <a:pt x="6786535" y="223838"/>
                  <a:pt x="5843560" y="276225"/>
                </a:cubicBezTo>
                <a:cubicBezTo>
                  <a:pt x="4900585" y="328613"/>
                  <a:pt x="1631922" y="230188"/>
                  <a:pt x="690535" y="314325"/>
                </a:cubicBezTo>
                <a:cubicBezTo>
                  <a:pt x="-250852" y="398462"/>
                  <a:pt x="-27809" y="589756"/>
                  <a:pt x="195235" y="7810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902D4D-D357-4039-B8DD-6830DC045D0D}"/>
              </a:ext>
            </a:extLst>
          </p:cNvPr>
          <p:cNvSpPr txBox="1"/>
          <p:nvPr/>
        </p:nvSpPr>
        <p:spPr>
          <a:xfrm>
            <a:off x="3924301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profit</a:t>
            </a:r>
            <a:endParaRPr lang="en-US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25730-5B7D-460A-A794-6570AF9B320B}"/>
              </a:ext>
            </a:extLst>
          </p:cNvPr>
          <p:cNvSpPr txBox="1"/>
          <p:nvPr/>
        </p:nvSpPr>
        <p:spPr>
          <a:xfrm>
            <a:off x="5473403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dog</a:t>
            </a:r>
            <a:endParaRPr lang="en-US" sz="20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4D15DC-FC50-42FA-831E-050BC1F9A453}"/>
              </a:ext>
            </a:extLst>
          </p:cNvPr>
          <p:cNvSpPr txBox="1"/>
          <p:nvPr/>
        </p:nvSpPr>
        <p:spPr>
          <a:xfrm>
            <a:off x="6980734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cat</a:t>
            </a:r>
            <a:endParaRPr lang="en-US" sz="2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122ED5-BD21-41C6-8ACD-166FC6C1C2D8}"/>
              </a:ext>
            </a:extLst>
          </p:cNvPr>
          <p:cNvSpPr txBox="1"/>
          <p:nvPr/>
        </p:nvSpPr>
        <p:spPr>
          <a:xfrm>
            <a:off x="8492448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writing</a:t>
            </a:r>
            <a:endParaRPr lang="en-US" sz="20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F655A-B36A-4835-BC31-D3398ABEF595}"/>
              </a:ext>
            </a:extLst>
          </p:cNvPr>
          <p:cNvSpPr txBox="1"/>
          <p:nvPr/>
        </p:nvSpPr>
        <p:spPr>
          <a:xfrm>
            <a:off x="9995397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cat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8653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/>
              <a:t>Hyperparameters:</a:t>
            </a:r>
            <a:r>
              <a:rPr lang="de-DE" b="1"/>
              <a:t> </a:t>
            </a:r>
            <a:r>
              <a:rPr lang="de-DE"/>
              <a:t>most importantly, </a:t>
            </a:r>
            <a:r>
              <a:rPr lang="de-DE" b="1"/>
              <a:t>number of topics</a:t>
            </a:r>
            <a:br>
              <a:rPr lang="de-DE" b="1"/>
            </a:br>
            <a:endParaRPr lang="de-DE" b="1"/>
          </a:p>
          <a:p>
            <a:r>
              <a:rPr lang="de-DE"/>
              <a:t>Extreme </a:t>
            </a:r>
            <a:r>
              <a:rPr lang="de-DE" b="1"/>
              <a:t>brevity</a:t>
            </a:r>
            <a:r>
              <a:rPr lang="de-DE"/>
              <a:t> of Twitter data</a:t>
            </a:r>
          </a:p>
          <a:p>
            <a:pPr lvl="1"/>
            <a:r>
              <a:rPr lang="de-DE"/>
              <a:t>Problematic for most topic modeling approaches</a:t>
            </a:r>
          </a:p>
          <a:p>
            <a:pPr lvl="1"/>
            <a:r>
              <a:rPr lang="de-DE"/>
              <a:t>Potential mitigation by </a:t>
            </a:r>
            <a:r>
              <a:rPr lang="de-DE" b="1"/>
              <a:t>pooling</a:t>
            </a:r>
          </a:p>
          <a:p>
            <a:pPr lvl="1"/>
            <a:r>
              <a:rPr lang="de-DE"/>
              <a:t>Special models dedicated to short texts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90887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Topic Model (STM)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Expert Talk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Expert Talk: STM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58E-4C18-4E7D-A047-DD4352A79AE2}"/>
              </a:ext>
            </a:extLst>
          </p:cNvPr>
          <p:cNvSpPr txBox="1"/>
          <p:nvPr/>
        </p:nvSpPr>
        <p:spPr>
          <a:xfrm>
            <a:off x="3228976" y="5096147"/>
            <a:ext cx="8124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i="1"/>
              <a:t>Patrick Schulze &amp; Simon Wiegrebe: </a:t>
            </a:r>
            <a:r>
              <a:rPr lang="en-US" sz="2400" b="1" i="1" u="none" strike="noStrike" baseline="0">
                <a:latin typeface="CMSS12"/>
              </a:rPr>
              <a:t>Twitter in the Parliament – </a:t>
            </a:r>
          </a:p>
          <a:p>
            <a:pPr algn="l"/>
            <a:r>
              <a:rPr lang="en-US" sz="2400" b="1" i="1" u="none" strike="noStrike" baseline="0">
                <a:latin typeface="CMSS12"/>
              </a:rPr>
              <a:t>A Text-based Analysis of German Political Entities</a:t>
            </a:r>
            <a:endParaRPr lang="en-US" sz="2400" b="1" i="1"/>
          </a:p>
        </p:txBody>
      </p:sp>
      <p:pic>
        <p:nvPicPr>
          <p:cNvPr id="8" name="Graphic 7" descr="Subtitles with solid fill">
            <a:extLst>
              <a:ext uri="{FF2B5EF4-FFF2-40B4-BE49-F238E27FC236}">
                <a16:creationId xmlns:a16="http://schemas.microsoft.com/office/drawing/2014/main" id="{F0E3C23E-8574-4F1B-A16B-A3822679D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581546"/>
            <a:ext cx="1990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7: STM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4: Topic Modeling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9AA4C070-CDB8-4FC2-A154-5F8CF4DAF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Keyword-Based Topic Extraction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Situation</a:t>
            </a:r>
          </a:p>
          <a:p>
            <a:pPr lvl="1"/>
            <a:r>
              <a:rPr lang="de-DE"/>
              <a:t>(Statistical) topic modeling not always producing meaningful topics</a:t>
            </a:r>
          </a:p>
          <a:p>
            <a:pPr lvl="1"/>
            <a:r>
              <a:rPr lang="de-DE"/>
              <a:t>Quite some human input required still</a:t>
            </a:r>
          </a:p>
          <a:p>
            <a:pPr lvl="1"/>
            <a:r>
              <a:rPr lang="de-DE"/>
              <a:t>Also, unsupervised approach not always appropriate</a:t>
            </a:r>
          </a:p>
          <a:p>
            <a:r>
              <a:rPr lang="de-DE" b="1"/>
              <a:t>Idea: </a:t>
            </a:r>
            <a:r>
              <a:rPr lang="de-DE"/>
              <a:t>specify keywords &amp; find related documents</a:t>
            </a:r>
          </a:p>
          <a:p>
            <a:r>
              <a:rPr lang="de-DE" b="1"/>
              <a:t>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Specify list of keywords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Find similar words (both morphologically &amp; semantically)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Assign all documents using these words to the associated topic</a:t>
            </a:r>
          </a:p>
          <a:p>
            <a:pPr lvl="1"/>
            <a:endParaRPr lang="de-DE"/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27650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Keyword-Based TE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Overview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Topic Modeling Approaches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Structural Topic Model (STM)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Keyword-Based Topic Extraction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Blei, D., Ng, A., and Jordan, M. (2003): Latent Dirichlet Allocation. </a:t>
            </a:r>
            <a:r>
              <a:rPr lang="en-US" sz="2000" i="1"/>
              <a:t>Journal of Machine Learning Research</a:t>
            </a:r>
            <a:r>
              <a:rPr lang="en-US" sz="2000"/>
              <a:t> </a:t>
            </a:r>
            <a:r>
              <a:rPr lang="en-US" sz="2000" i="1"/>
              <a:t>3</a:t>
            </a:r>
            <a:r>
              <a:rPr lang="en-US" sz="2000"/>
              <a:t>, pp. 993-1022.</a:t>
            </a:r>
          </a:p>
          <a:p>
            <a:pPr marL="0" indent="0">
              <a:buNone/>
            </a:pPr>
            <a:r>
              <a:rPr lang="en-US" sz="2000"/>
              <a:t>Blei, D., and Lafferty, J. (2007): A Correlated Topic Model of Science. </a:t>
            </a:r>
            <a:r>
              <a:rPr lang="en-US" sz="2000" i="1"/>
              <a:t>The Annals of Applied Statistics 1(1)</a:t>
            </a:r>
            <a:r>
              <a:rPr lang="en-US" sz="2000"/>
              <a:t>, pp. 17-35.</a:t>
            </a:r>
          </a:p>
          <a:p>
            <a:pPr marL="0" indent="0">
              <a:buNone/>
            </a:pPr>
            <a:r>
              <a:rPr lang="en-US" sz="2000"/>
              <a:t>Deerwester, S., Dumais, S., Furnas, G., Landauer, T., and Harshman, R. (1990): Indexing by Latent Semantic Analysis. </a:t>
            </a:r>
            <a:r>
              <a:rPr lang="en-US" sz="2000" i="1"/>
              <a:t>Journal of the American Society for Information Science 41(6), </a:t>
            </a:r>
            <a:r>
              <a:rPr lang="en-US" sz="2000"/>
              <a:t>pp. 391-407.</a:t>
            </a:r>
          </a:p>
          <a:p>
            <a:pPr marL="0" indent="0">
              <a:buNone/>
            </a:pPr>
            <a:r>
              <a:rPr lang="en-US" sz="2000"/>
              <a:t>Hofmann, T. (1999): Probabilistic Latent Semantic Indexing. </a:t>
            </a:r>
            <a:r>
              <a:rPr lang="en-US" sz="2000" i="1"/>
              <a:t>Proceedings of the 22</a:t>
            </a:r>
            <a:r>
              <a:rPr lang="en-US" sz="2000" i="1" baseline="30000"/>
              <a:t>nd</a:t>
            </a:r>
            <a:r>
              <a:rPr lang="en-US" sz="2000" i="1"/>
              <a:t> Annual International ACM SIGIR Conference on Research and Development in Information Retrieval</a:t>
            </a:r>
            <a:r>
              <a:rPr lang="en-US" sz="2000"/>
              <a:t>, </a:t>
            </a:r>
            <a:br>
              <a:rPr lang="en-US" sz="2000"/>
            </a:br>
            <a:r>
              <a:rPr lang="en-US" sz="2000"/>
              <a:t>pp. 50-57.</a:t>
            </a:r>
          </a:p>
          <a:p>
            <a:pPr marL="0" indent="0">
              <a:buNone/>
            </a:pPr>
            <a:r>
              <a:rPr lang="en-US" sz="2000"/>
              <a:t>Roberts, M., Stewart, B., Tingley, D., and Airoldi, E. (2013): The Structural Topic Model and Applied Social Science. </a:t>
            </a:r>
            <a:r>
              <a:rPr lang="en-US" sz="2000" i="1"/>
              <a:t>Advances in Neural Information Processing Systems Workshop on Topic Models.</a:t>
            </a:r>
          </a:p>
          <a:p>
            <a:pPr marL="0" indent="0">
              <a:buNone/>
            </a:pPr>
            <a:r>
              <a:rPr lang="en-US" sz="2000"/>
              <a:t>Salton, G., and McGill, M. (1983): Introduction to Modern Information Retrieval, McGraw-Hill.</a:t>
            </a:r>
          </a:p>
          <a:p>
            <a:pPr marL="0" indent="0">
              <a:buNone/>
            </a:pPr>
            <a:r>
              <a:rPr lang="en-US" sz="2000"/>
              <a:t>Vayansky, I., and Kumar S.A.P. (2020): A Review of Ttopic Modeling Methods, </a:t>
            </a:r>
            <a:r>
              <a:rPr lang="en-US" sz="2000" i="1"/>
              <a:t>Information Systems</a:t>
            </a:r>
            <a:r>
              <a:rPr lang="en-US" sz="2000"/>
              <a:t>, doi: https://doi.org/10.1016/j.is.2020.101582.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G</a:t>
            </a:r>
            <a:r>
              <a:rPr lang="en-US" b="1"/>
              <a:t>oal: </a:t>
            </a:r>
            <a:r>
              <a:rPr lang="en-US"/>
              <a:t>discover latent semantic structures in a corpus &amp; group documents into topical clusters</a:t>
            </a:r>
          </a:p>
          <a:p>
            <a:r>
              <a:rPr lang="en-US" b="1"/>
              <a:t>Exploratory</a:t>
            </a:r>
            <a:r>
              <a:rPr lang="en-US"/>
              <a:t> method that does not require prior knowledge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Unsupervised learning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Often particularly useful in </a:t>
            </a:r>
            <a:r>
              <a:rPr lang="en-US" b="1">
                <a:sym typeface="Symbol" panose="05050102010706020507" pitchFamily="18" charset="2"/>
              </a:rPr>
              <a:t>early phases </a:t>
            </a:r>
            <a:r>
              <a:rPr lang="en-US">
                <a:sym typeface="Symbol" panose="05050102010706020507" pitchFamily="18" charset="2"/>
              </a:rPr>
              <a:t>of text analysis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Getting a better feeling for the corpus at hand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Facilitating/enhancing downstream tasks (e.g., sentiment analysis)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Goal of Topic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3C36A-D31E-45B1-8752-A1623144E3A9}"/>
              </a:ext>
            </a:extLst>
          </p:cNvPr>
          <p:cNvSpPr txBox="1"/>
          <p:nvPr/>
        </p:nvSpPr>
        <p:spPr>
          <a:xfrm>
            <a:off x="3505201" y="3988742"/>
            <a:ext cx="437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as opposed to: topic classification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47FABC39-B8BB-4F67-B1D1-A0D8A591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276475" y="3746426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So, what exactly is a topic?</a:t>
            </a:r>
          </a:p>
          <a:p>
            <a:pPr lvl="1"/>
            <a:r>
              <a:rPr lang="de-DE"/>
              <a:t>Topic modeling revolves around the </a:t>
            </a:r>
            <a:r>
              <a:rPr lang="de-DE" b="1"/>
              <a:t>probability</a:t>
            </a:r>
            <a:r>
              <a:rPr lang="de-DE"/>
              <a:t> of words occurring in texts of a specific cluster.</a:t>
            </a:r>
          </a:p>
          <a:p>
            <a:pPr lvl="1"/>
            <a:r>
              <a:rPr lang="de-DE"/>
              <a:t>Intuitively, we would expect some words to appear more frequently in documents about a certain topic than in others.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  <a:p>
            <a:pPr lvl="1"/>
            <a:r>
              <a:rPr lang="en-US"/>
              <a:t>Topics are semantic clusters that are characterized by the probability of occurrence of associated words and with which documents can be associated to an extent determined by the words contained.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Terminology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A0E05-AABC-4CBC-BE71-8E7C37E3B8B9}"/>
              </a:ext>
            </a:extLst>
          </p:cNvPr>
          <p:cNvSpPr txBox="1"/>
          <p:nvPr/>
        </p:nvSpPr>
        <p:spPr>
          <a:xfrm>
            <a:off x="4486277" y="4108376"/>
            <a:ext cx="6867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i="1"/>
              <a:t>e.g., the word </a:t>
            </a:r>
            <a:r>
              <a:rPr lang="de-DE" sz="2400" b="1" i="1">
                <a:solidFill>
                  <a:srgbClr val="33CCFF"/>
                </a:solidFill>
              </a:rPr>
              <a:t>tasty</a:t>
            </a:r>
            <a:r>
              <a:rPr lang="de-DE" sz="2400" i="1"/>
              <a:t> should be more likely to occur in a text about food than in one about stock markets</a:t>
            </a:r>
            <a:endParaRPr lang="en-US" sz="2400" i="1"/>
          </a:p>
        </p:txBody>
      </p:sp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03FAABEF-555A-4943-AAF6-FDEDB80C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3343275" y="3993077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F324A9E-9392-4545-96A6-95DE3958C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7" y="1981199"/>
                <a:ext cx="10287001" cy="4730751"/>
              </a:xfrm>
            </p:spPr>
            <p:txBody>
              <a:bodyPr>
                <a:normAutofit/>
              </a:bodyPr>
              <a:lstStyle/>
              <a:p>
                <a:r>
                  <a:rPr lang="de-DE" b="1"/>
                  <a:t>Topic-word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de-DE" b="1"/>
                  <a:t>: </a:t>
                </a:r>
                <a:r>
                  <a:rPr lang="de-DE"/>
                  <a:t>probability distribution over vocabulary given topic </a:t>
                </a:r>
                <a:r>
                  <a:rPr lang="de-DE" i="1"/>
                  <a:t>k</a:t>
                </a:r>
              </a:p>
              <a:p>
                <a:pPr lvl="1"/>
                <a:r>
                  <a:rPr lang="de-DE"/>
                  <a:t>Constant across documents</a:t>
                </a:r>
              </a:p>
              <a:p>
                <a:pPr lvl="1"/>
                <a:r>
                  <a:rPr lang="de-DE"/>
                  <a:t>Characteristic of a topic</a:t>
                </a:r>
                <a:br>
                  <a:rPr lang="de-DE"/>
                </a:br>
                <a:br>
                  <a:rPr lang="de-DE"/>
                </a:br>
                <a:br>
                  <a:rPr lang="de-DE"/>
                </a:br>
                <a:br>
                  <a:rPr lang="de-DE"/>
                </a:br>
                <a:endParaRPr lang="de-DE"/>
              </a:p>
              <a:p>
                <a:r>
                  <a:rPr lang="de-DE" b="1"/>
                  <a:t>Topic</a:t>
                </a:r>
                <a:r>
                  <a:rPr lang="de-DE"/>
                  <a:t> </a:t>
                </a:r>
                <a:r>
                  <a:rPr lang="de-DE" b="1"/>
                  <a:t>proportions:</a:t>
                </a:r>
                <a:r>
                  <a:rPr lang="de-DE"/>
                  <a:t> length-</a:t>
                </a:r>
                <a:r>
                  <a:rPr lang="de-DE" i="1"/>
                  <a:t>K</a:t>
                </a:r>
                <a:r>
                  <a:rPr lang="de-DE"/>
                  <a:t> vector of probabilities of a document belonging to a certain topic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F324A9E-9392-4545-96A6-95DE3958C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7" y="1981199"/>
                <a:ext cx="10287001" cy="4730751"/>
              </a:xfrm>
              <a:blipFill>
                <a:blip r:embed="rId3"/>
                <a:stretch>
                  <a:fillRect l="-1067" t="-2062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Terminology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1A2D04A-7EB2-4923-AB91-82D1C8A59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860675"/>
            <a:ext cx="5257798" cy="19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Modeling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Rough Taxonomy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5CB9F-D88E-4E49-97C8-6373904EE00E}"/>
              </a:ext>
            </a:extLst>
          </p:cNvPr>
          <p:cNvSpPr/>
          <p:nvPr/>
        </p:nvSpPr>
        <p:spPr>
          <a:xfrm>
            <a:off x="4604100" y="2105024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Topic modeling approaches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14465-51A5-406A-8FEE-6589EE8D1649}"/>
              </a:ext>
            </a:extLst>
          </p:cNvPr>
          <p:cNvSpPr/>
          <p:nvPr/>
        </p:nvSpPr>
        <p:spPr>
          <a:xfrm>
            <a:off x="2051400" y="2841436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Deterministic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10456-A74A-4D0D-A588-602EB73B11E0}"/>
              </a:ext>
            </a:extLst>
          </p:cNvPr>
          <p:cNvSpPr/>
          <p:nvPr/>
        </p:nvSpPr>
        <p:spPr>
          <a:xfrm>
            <a:off x="7171200" y="2839518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Probabilistic/generative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8537A-55FB-4878-8D6B-BC35087648B7}"/>
              </a:ext>
            </a:extLst>
          </p:cNvPr>
          <p:cNvSpPr/>
          <p:nvPr/>
        </p:nvSpPr>
        <p:spPr>
          <a:xfrm>
            <a:off x="10668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tf-idf (Salton &amp; McGill, 1983)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FEEBE-3EC0-40C8-8147-2193193EA94F}"/>
              </a:ext>
            </a:extLst>
          </p:cNvPr>
          <p:cNvSpPr/>
          <p:nvPr/>
        </p:nvSpPr>
        <p:spPr>
          <a:xfrm>
            <a:off x="27714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Latent semantic analysis (LSA, Deerwester et al., 1990)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DAC5F-8340-46B9-9477-A9CBD6462D1A}"/>
              </a:ext>
            </a:extLst>
          </p:cNvPr>
          <p:cNvSpPr/>
          <p:nvPr/>
        </p:nvSpPr>
        <p:spPr>
          <a:xfrm>
            <a:off x="44760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Non-negative matrix factorization (NMF)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308CF-F4EE-4A4B-BD28-EB3E5FEADFB0}"/>
              </a:ext>
            </a:extLst>
          </p:cNvPr>
          <p:cNvSpPr/>
          <p:nvPr/>
        </p:nvSpPr>
        <p:spPr>
          <a:xfrm>
            <a:off x="61866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Probabilistic LSA (PLSA, Hofmann, 1999)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B1DD3-ED57-4653-BC86-AEABD1583B99}"/>
              </a:ext>
            </a:extLst>
          </p:cNvPr>
          <p:cNvSpPr/>
          <p:nvPr/>
        </p:nvSpPr>
        <p:spPr>
          <a:xfrm>
            <a:off x="7891201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Latent Dirichlet allocation (LDA, Blei et al., 2003)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39794E-858D-493A-BC1D-E2437FA7651A}"/>
              </a:ext>
            </a:extLst>
          </p:cNvPr>
          <p:cNvSpPr/>
          <p:nvPr/>
        </p:nvSpPr>
        <p:spPr>
          <a:xfrm>
            <a:off x="95958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Correlated topic model (CTM, Blei et al., 2007)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9804E-1827-4BE6-8630-B9D454C132F8}"/>
              </a:ext>
            </a:extLst>
          </p:cNvPr>
          <p:cNvSpPr/>
          <p:nvPr/>
        </p:nvSpPr>
        <p:spPr>
          <a:xfrm>
            <a:off x="7891200" y="4826300"/>
            <a:ext cx="3324600" cy="545800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Structural topic model (STM, 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Roberts et al., 2016)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31A6AEC-219F-444F-B481-650518B07572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4705544" y="1412880"/>
            <a:ext cx="304412" cy="25527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3F328D6-FBB1-44EE-846A-81B476F3EFF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7266403" y="1404721"/>
            <a:ext cx="302494" cy="25671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7FBADD-EE0F-4B88-A413-E0A5E33ACC0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2573536" y="2576701"/>
            <a:ext cx="311129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ED3FB1E-1321-4454-AE20-E13A9251566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463937" y="3467100"/>
            <a:ext cx="234929" cy="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41806C-71B8-4DF2-8701-3805DEE50AB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278136" y="2576700"/>
            <a:ext cx="311129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2CC83BD-D057-46A2-8C9D-0F7ABDD36186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7692377" y="2575742"/>
            <a:ext cx="313047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46AB730-47D0-4492-9094-E45A8B974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6976" y="2575241"/>
            <a:ext cx="313047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AB894D9-DBF1-4711-8FA5-D5504CE6DB61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16200000" flipV="1">
            <a:off x="8544678" y="3428041"/>
            <a:ext cx="313047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EA5EAC0-917A-4CF6-B078-773DF44ECD92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16200000" flipV="1">
            <a:off x="8970828" y="4243627"/>
            <a:ext cx="313047" cy="852299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67FEBA-5261-4401-9829-92DFF1BF6753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5400000" flipH="1" flipV="1">
            <a:off x="9823127" y="4243627"/>
            <a:ext cx="313047" cy="852300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9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Deterministic approaches</a:t>
            </a:r>
          </a:p>
          <a:p>
            <a:pPr lvl="1"/>
            <a:r>
              <a:rPr lang="de-DE"/>
              <a:t>Term-by-document matrix </a:t>
            </a:r>
          </a:p>
          <a:p>
            <a:pPr lvl="1"/>
            <a:r>
              <a:rPr lang="de-DE"/>
              <a:t>LSA, NMF: matrix factorization to identify latent topics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  <a:p>
            <a:r>
              <a:rPr lang="de-DE" b="1"/>
              <a:t>Problems</a:t>
            </a:r>
            <a:r>
              <a:rPr lang="de-DE"/>
              <a:t>: inference &amp; out-of-sample extension</a:t>
            </a:r>
            <a:br>
              <a:rPr lang="de-DE"/>
            </a:br>
            <a:endParaRPr lang="de-DE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Deterministic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2E3B5-D73E-4DF1-8F87-40547F28A093}"/>
              </a:ext>
            </a:extLst>
          </p:cNvPr>
          <p:cNvSpPr/>
          <p:nvPr/>
        </p:nvSpPr>
        <p:spPr>
          <a:xfrm>
            <a:off x="1419224" y="3514725"/>
            <a:ext cx="2457451" cy="1438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/>
              <a:t>V x D</a:t>
            </a:r>
            <a:endParaRPr lang="en-US" sz="2400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1F105-8E42-4506-BD3C-0FF14168F00F}"/>
              </a:ext>
            </a:extLst>
          </p:cNvPr>
          <p:cNvSpPr/>
          <p:nvPr/>
        </p:nvSpPr>
        <p:spPr>
          <a:xfrm>
            <a:off x="4739289" y="3514722"/>
            <a:ext cx="900000" cy="14382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ysClr val="windowText" lastClr="000000"/>
                </a:solidFill>
              </a:rPr>
              <a:t>V x K</a:t>
            </a:r>
            <a:endParaRPr lang="en-US" sz="2400" i="1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B065D-EA1B-4837-9026-6B19E6093686}"/>
              </a:ext>
            </a:extLst>
          </p:cNvPr>
          <p:cNvSpPr/>
          <p:nvPr/>
        </p:nvSpPr>
        <p:spPr>
          <a:xfrm>
            <a:off x="6501904" y="3783860"/>
            <a:ext cx="2457451" cy="900000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/>
              <a:t>K x D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81A4B-AC2D-4C8E-BB1A-C2EB7CFCF421}"/>
              </a:ext>
            </a:extLst>
          </p:cNvPr>
          <p:cNvSpPr txBox="1"/>
          <p:nvPr/>
        </p:nvSpPr>
        <p:spPr>
          <a:xfrm>
            <a:off x="4019549" y="3818362"/>
            <a:ext cx="514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/>
              <a:t>≈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19BD-8832-4D07-A08B-0FB5591891E0}"/>
              </a:ext>
            </a:extLst>
          </p:cNvPr>
          <p:cNvSpPr txBox="1"/>
          <p:nvPr/>
        </p:nvSpPr>
        <p:spPr>
          <a:xfrm>
            <a:off x="5782163" y="3818362"/>
            <a:ext cx="514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/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Widescreen</PresentationFormat>
  <Paragraphs>156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CMSS12</vt:lpstr>
      <vt:lpstr>Office</vt:lpstr>
      <vt:lpstr>Part II-2: Topic Modeling</vt:lpstr>
      <vt:lpstr>Outline</vt:lpstr>
      <vt:lpstr>Part II-2: Topic Modeling</vt:lpstr>
      <vt:lpstr>Overview  Goal of Topic Modeling</vt:lpstr>
      <vt:lpstr>Overview  Terminology</vt:lpstr>
      <vt:lpstr>Overview  Terminology</vt:lpstr>
      <vt:lpstr>Part II-2: Topic Modeling</vt:lpstr>
      <vt:lpstr>Approaches  Rough Taxonomy</vt:lpstr>
      <vt:lpstr>Approaches  Deterministic</vt:lpstr>
      <vt:lpstr>Approaches  Probabilistic/Generative</vt:lpstr>
      <vt:lpstr>Approaches  Probabilistic/Generative</vt:lpstr>
      <vt:lpstr>Overview  Challenges</vt:lpstr>
      <vt:lpstr>Part II-2: Topic Modeling</vt:lpstr>
      <vt:lpstr>STM  Expert Talk</vt:lpstr>
      <vt:lpstr>STM  Approach</vt:lpstr>
      <vt:lpstr>STM  Exercise</vt:lpstr>
      <vt:lpstr>Part II-2: Topic Modeling</vt:lpstr>
      <vt:lpstr>Keyword-Based TE  Idea</vt:lpstr>
      <vt:lpstr>Keyword-Based TE  Approach</vt:lpstr>
      <vt:lpstr>Part II-2: Topic Modeling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411</cp:revision>
  <dcterms:created xsi:type="dcterms:W3CDTF">2021-03-26T15:02:43Z</dcterms:created>
  <dcterms:modified xsi:type="dcterms:W3CDTF">2021-05-17T06:29:07Z</dcterms:modified>
</cp:coreProperties>
</file>