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5" r:id="rId5"/>
    <p:sldId id="259" r:id="rId6"/>
    <p:sldId id="266" r:id="rId7"/>
    <p:sldId id="267" r:id="rId8"/>
    <p:sldId id="264" r:id="rId9"/>
    <p:sldId id="265" r:id="rId10"/>
    <p:sldId id="260" r:id="rId11"/>
    <p:sldId id="268" r:id="rId12"/>
    <p:sldId id="270" r:id="rId13"/>
    <p:sldId id="286" r:id="rId14"/>
    <p:sldId id="271" r:id="rId15"/>
    <p:sldId id="269" r:id="rId16"/>
    <p:sldId id="272" r:id="rId17"/>
    <p:sldId id="262" r:id="rId18"/>
    <p:sldId id="274" r:id="rId19"/>
    <p:sldId id="275" r:id="rId20"/>
    <p:sldId id="276" r:id="rId21"/>
    <p:sldId id="261" r:id="rId22"/>
    <p:sldId id="278" r:id="rId23"/>
    <p:sldId id="273" r:id="rId24"/>
    <p:sldId id="277" r:id="rId25"/>
    <p:sldId id="279" r:id="rId26"/>
    <p:sldId id="280" r:id="rId27"/>
    <p:sldId id="281" r:id="rId28"/>
    <p:sldId id="282" r:id="rId29"/>
    <p:sldId id="263" r:id="rId30"/>
    <p:sldId id="284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10" d="100"/>
          <a:sy n="110" d="100"/>
        </p:scale>
        <p:origin x="4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B8BE-6E8A-4730-8559-A09AD62D560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CE3C-3BF8-4CD7-9F46-26069FE2FE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B993-391C-42EC-BEC8-AE2B91A342A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98C-590D-4F87-8A31-D90ABF0604D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4C1F-AE32-44B8-8101-3068C636606D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14BA-DFAB-47AE-983C-8FC3CCA4F02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8ACF-31E3-43A2-ACA2-DC188064FB61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6B0D-B9B8-425A-936E-40ECC72B73F6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B5FA-6111-4220-B568-916C6A24B72C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1E60-B85F-4410-B990-50163727C66E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EBF6-2BE6-4506-9824-26B09075DCB2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1B3-2AE7-46FE-851E-94DA5AC32D78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94B7-72F9-4DA2-90CC-A17BEE2DB598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9CC1-4565-486E-BC79-7C177785583C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BFCA-6709-44A7-A8B9-1EEA07D89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isa-wm.github.io/nlp-twitter-r-be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Sentiment-analysis-and-topic-modeling-in-narrative-A-Sentiment-analysis-Words_fig2_33774737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7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u="sng" dirty="0" err="1">
                <a:solidFill>
                  <a:srgbClr val="0070C0"/>
                </a:solidFill>
              </a:rPr>
              <a:t>Data</a:t>
            </a:r>
            <a:r>
              <a:rPr lang="en-US" sz="3600" b="1" i="1" u="sng" dirty="0">
                <a:solidFill>
                  <a:srgbClr val="0070C0"/>
                </a:solidFill>
              </a:rPr>
              <a:t> collection: Web </a:t>
            </a:r>
            <a:r>
              <a:rPr lang="en-US" sz="3600" b="1" i="1" u="sng" dirty="0">
                <a:solidFill>
                  <a:srgbClr val="0070C0"/>
                </a:solidFill>
              </a:rPr>
              <a:t>Scraping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Idea: Collect tweets </a:t>
            </a:r>
            <a:r>
              <a:rPr lang="en-GB" dirty="0" smtClean="0"/>
              <a:t>by members of the German parliament (Bundestag) issued after the last federal election in September </a:t>
            </a:r>
            <a:r>
              <a:rPr lang="en-GB" dirty="0" smtClean="0"/>
              <a:t>2017</a:t>
            </a:r>
          </a:p>
          <a:p>
            <a:pPr marL="0" indent="0">
              <a:buNone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Gather MPs' names and basic information from the official Bundestag 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Find Twitter account names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Acquire socioeconomic information for the time of the last federal election on a per-district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Scrape actual tweets along with some additional variables like the number of retweets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Manually label 1215 tweets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1" i="1" u="sng" dirty="0" err="1">
                <a:solidFill>
                  <a:srgbClr val="0070C0"/>
                </a:solidFill>
              </a:rPr>
              <a:t>Data</a:t>
            </a:r>
            <a:r>
              <a:rPr lang="en-US" sz="3600" b="1" i="1" u="sng" dirty="0">
                <a:solidFill>
                  <a:srgbClr val="0070C0"/>
                </a:solidFill>
              </a:rPr>
              <a:t> labeling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each tweet: </a:t>
            </a:r>
            <a:r>
              <a:rPr lang="en-GB" dirty="0" smtClean="0"/>
              <a:t>assign </a:t>
            </a:r>
            <a:r>
              <a:rPr lang="en-GB" dirty="0" smtClean="0"/>
              <a:t>polarities</a:t>
            </a:r>
            <a:r>
              <a:rPr lang="en-GB" dirty="0"/>
              <a:t> </a:t>
            </a:r>
            <a:r>
              <a:rPr lang="en-GB" dirty="0" smtClean="0"/>
              <a:t>“positive” </a:t>
            </a:r>
            <a:r>
              <a:rPr lang="en-GB" dirty="0" smtClean="0"/>
              <a:t>or </a:t>
            </a:r>
            <a:r>
              <a:rPr lang="en-GB" dirty="0" smtClean="0"/>
              <a:t>“negative”, </a:t>
            </a:r>
            <a:r>
              <a:rPr lang="en-GB" dirty="0" smtClean="0"/>
              <a:t>and also topic descriptions required for BERT's ABSA task</a:t>
            </a:r>
          </a:p>
          <a:p>
            <a:r>
              <a:rPr lang="en-GB" dirty="0" smtClean="0"/>
              <a:t>Note: A </a:t>
            </a:r>
            <a:r>
              <a:rPr lang="en-GB" dirty="0" smtClean="0"/>
              <a:t>large number of tweets do not appear to carry sentiment at all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75" y="3777917"/>
            <a:ext cx="11194068" cy="194167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2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71" y="2435892"/>
            <a:ext cx="9695807" cy="3219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12</a:t>
            </a:fld>
            <a:endParaRPr lang="en-US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4200" b="1" i="1" u="sng" dirty="0">
                <a:solidFill>
                  <a:srgbClr val="0070C0"/>
                </a:solidFill>
              </a:rPr>
              <a:t>Periodical fluctuations in the number of tweets over time and a general upward-sloping </a:t>
            </a:r>
            <a:r>
              <a:rPr lang="en-GB" sz="4200" b="1" i="1" u="sng" dirty="0" smtClean="0">
                <a:solidFill>
                  <a:srgbClr val="0070C0"/>
                </a:solidFill>
              </a:rPr>
              <a:t>trend</a:t>
            </a:r>
            <a:endParaRPr lang="en-GB" sz="4200" b="1" i="1" u="sng" dirty="0">
              <a:solidFill>
                <a:srgbClr val="0070C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5800" y="6112042"/>
            <a:ext cx="1109311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4: Source - Report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8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18310"/>
          <a:stretch/>
        </p:blipFill>
        <p:spPr>
          <a:xfrm>
            <a:off x="1660566" y="2213810"/>
            <a:ext cx="9226372" cy="2815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13</a:t>
            </a:fld>
            <a:endParaRPr lang="en-US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u="sng" dirty="0" smtClean="0">
                <a:solidFill>
                  <a:srgbClr val="0070C0"/>
                </a:solidFill>
              </a:rPr>
              <a:t>Observations per party in labeled training data (left) and entire scraped data example (right), both depicted against seat distribution in current parliament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5800" y="6112042"/>
            <a:ext cx="1109311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5: Source - Report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u="sng" dirty="0" err="1">
                <a:solidFill>
                  <a:srgbClr val="0070C0"/>
                </a:solidFill>
              </a:rPr>
              <a:t>Data</a:t>
            </a:r>
            <a:r>
              <a:rPr lang="en-US" sz="3600" b="1" i="1" u="sng" dirty="0">
                <a:solidFill>
                  <a:srgbClr val="0070C0"/>
                </a:solidFill>
              </a:rPr>
              <a:t> </a:t>
            </a:r>
            <a:r>
              <a:rPr lang="en-US" sz="3600" b="1" i="1" u="sng" dirty="0">
                <a:solidFill>
                  <a:srgbClr val="0070C0"/>
                </a:solidFill>
              </a:rPr>
              <a:t>preprocessing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Basic </a:t>
            </a:r>
            <a:r>
              <a:rPr lang="en-GB" b="1" dirty="0" smtClean="0"/>
              <a:t>text cleaning:</a:t>
            </a:r>
            <a:r>
              <a:rPr lang="en-GB" b="1" dirty="0"/>
              <a:t> </a:t>
            </a:r>
            <a:r>
              <a:rPr lang="en-GB" dirty="0" smtClean="0"/>
              <a:t>Transcription </a:t>
            </a:r>
            <a:r>
              <a:rPr lang="en-GB" dirty="0" smtClean="0"/>
              <a:t>of German umlauts and ligature s into standard-Latin characters and removal of non-informative symbols </a:t>
            </a:r>
          </a:p>
          <a:p>
            <a:endParaRPr lang="en-GB" dirty="0"/>
          </a:p>
          <a:p>
            <a:r>
              <a:rPr lang="en-GB" b="1" dirty="0" smtClean="0"/>
              <a:t>Twitter-specific preparation: </a:t>
            </a:r>
            <a:r>
              <a:rPr lang="en-GB" dirty="0" smtClean="0"/>
              <a:t>Identification, separate storage and subsequent removal of special characters (i.e., hashtags, </a:t>
            </a:r>
            <a:r>
              <a:rPr lang="en-GB" dirty="0" err="1" smtClean="0"/>
              <a:t>emojis</a:t>
            </a:r>
            <a:r>
              <a:rPr lang="en-GB" dirty="0" smtClean="0"/>
              <a:t> and user tags)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Challenges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Language-specific</a:t>
            </a:r>
            <a:r>
              <a:rPr lang="en-US" b="1" dirty="0" smtClean="0"/>
              <a:t>: </a:t>
            </a:r>
            <a:r>
              <a:rPr lang="en-US" dirty="0" smtClean="0"/>
              <a:t>Many analysis and tools are predominantly tailored to English; Possible complications with regards to German grammar and syntax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Twitter-specific: </a:t>
            </a:r>
            <a:r>
              <a:rPr lang="en-US" dirty="0" smtClean="0"/>
              <a:t>Limit of 280 characters, no explicit mentioning of the  event or topical entities the authors are referring to, informal language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Context-specific: </a:t>
            </a:r>
            <a:r>
              <a:rPr lang="en-US" dirty="0" smtClean="0"/>
              <a:t>Harder transfer of domain knowledge due to specificity of political context; sarcasm and irony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Standard Machine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Static </a:t>
            </a:r>
            <a:r>
              <a:rPr lang="en-US" sz="3600" b="1" i="1" u="sng" dirty="0">
                <a:solidFill>
                  <a:srgbClr val="0070C0"/>
                </a:solidFill>
              </a:rPr>
              <a:t>Features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16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7772399" y="1847388"/>
            <a:ext cx="46869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  <a:p>
            <a:r>
              <a:rPr lang="de-DE" dirty="0" err="1" smtClean="0"/>
              <a:t>Lexicon-based</a:t>
            </a:r>
            <a:r>
              <a:rPr lang="de-DE" dirty="0" smtClean="0"/>
              <a:t> </a:t>
            </a:r>
            <a:r>
              <a:rPr lang="de-DE" dirty="0" err="1" smtClean="0"/>
              <a:t>polarity</a:t>
            </a:r>
            <a:r>
              <a:rPr lang="de-DE" dirty="0" smtClean="0"/>
              <a:t> </a:t>
            </a:r>
            <a:r>
              <a:rPr lang="de-DE" dirty="0" err="1" smtClean="0"/>
              <a:t>counts</a:t>
            </a:r>
            <a:endParaRPr lang="de-DE" dirty="0" smtClean="0"/>
          </a:p>
          <a:p>
            <a:r>
              <a:rPr lang="de-DE" dirty="0" smtClean="0"/>
              <a:t>Twitter variables</a:t>
            </a:r>
          </a:p>
          <a:p>
            <a:r>
              <a:rPr lang="de-DE" dirty="0" err="1" smtClean="0"/>
              <a:t>Syntactic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unigrams</a:t>
            </a:r>
            <a:endParaRPr lang="de-DE" dirty="0" smtClean="0"/>
          </a:p>
          <a:p>
            <a:r>
              <a:rPr lang="de-DE" dirty="0" smtClean="0"/>
              <a:t>Part-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speech</a:t>
            </a:r>
            <a:r>
              <a:rPr lang="de-DE" dirty="0" smtClean="0"/>
              <a:t> (POS) tags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4225"/>
            <a:ext cx="7059801" cy="354439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52400" y="3068053"/>
            <a:ext cx="7059801" cy="2530569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85800" y="6112042"/>
            <a:ext cx="873492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6: TSSA workflow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0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1825625"/>
            <a:ext cx="7059801" cy="3544397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7519737" y="1856707"/>
            <a:ext cx="4672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tweet</a:t>
            </a:r>
            <a:r>
              <a:rPr lang="de-DE" dirty="0" smtClean="0"/>
              <a:t> via </a:t>
            </a:r>
            <a:r>
              <a:rPr lang="de-DE" dirty="0" smtClean="0"/>
              <a:t>STM, </a:t>
            </a:r>
            <a:r>
              <a:rPr lang="de-DE" dirty="0" err="1" smtClean="0"/>
              <a:t>additonally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en-GB" dirty="0" smtClean="0"/>
              <a:t>a </a:t>
            </a:r>
            <a:r>
              <a:rPr lang="en-GB" dirty="0" smtClean="0"/>
              <a:t>four </a:t>
            </a:r>
            <a:r>
              <a:rPr lang="en-GB" dirty="0"/>
              <a:t>prevalence covariates, namely the </a:t>
            </a:r>
            <a:r>
              <a:rPr lang="en-GB" b="1" dirty="0"/>
              <a:t>MP's party </a:t>
            </a:r>
            <a:r>
              <a:rPr lang="en-GB" b="1" dirty="0" err="1" smtClean="0"/>
              <a:t>affliation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b="1" dirty="0"/>
              <a:t>federal district (</a:t>
            </a:r>
            <a:r>
              <a:rPr lang="en-GB" b="1" dirty="0" err="1"/>
              <a:t>Bundesland</a:t>
            </a:r>
            <a:r>
              <a:rPr lang="en-GB" b="1" dirty="0"/>
              <a:t>) </a:t>
            </a:r>
            <a:r>
              <a:rPr lang="en-GB" dirty="0"/>
              <a:t>as well as the </a:t>
            </a:r>
            <a:r>
              <a:rPr lang="en-GB" b="1" dirty="0"/>
              <a:t>share of migrant population </a:t>
            </a:r>
            <a:r>
              <a:rPr lang="en-GB" dirty="0"/>
              <a:t>and </a:t>
            </a:r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 smtClean="0"/>
              <a:t>employment rate</a:t>
            </a:r>
            <a:r>
              <a:rPr lang="en-GB" dirty="0"/>
              <a:t>.</a:t>
            </a:r>
            <a:endParaRPr lang="de-DE" dirty="0" smtClean="0"/>
          </a:p>
          <a:p>
            <a:r>
              <a:rPr lang="de-DE" dirty="0" smtClean="0"/>
              <a:t>Topic-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embeddings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Global </a:t>
            </a:r>
            <a:r>
              <a:rPr lang="de-DE" dirty="0" err="1" smtClean="0"/>
              <a:t>Vectors</a:t>
            </a:r>
            <a:r>
              <a:rPr lang="de-DE" dirty="0" smtClean="0"/>
              <a:t> (</a:t>
            </a:r>
            <a:r>
              <a:rPr lang="de-DE" dirty="0" err="1" smtClean="0"/>
              <a:t>GloVE</a:t>
            </a:r>
            <a:r>
              <a:rPr lang="de-DE" dirty="0" smtClean="0"/>
              <a:t>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subset</a:t>
            </a:r>
            <a:r>
              <a:rPr lang="de-DE" dirty="0" smtClean="0"/>
              <a:t> </a:t>
            </a:r>
            <a:r>
              <a:rPr lang="de-DE" dirty="0" err="1" smtClean="0"/>
              <a:t>corpus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9945" y="1690688"/>
            <a:ext cx="7619999" cy="111918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52401" y="4078288"/>
            <a:ext cx="7267446" cy="1291734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Standard Machine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Dynamic Features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5800" y="6112042"/>
            <a:ext cx="873492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7: TSSA workflow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8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 Machine Learning </a:t>
            </a:r>
            <a:r>
              <a:rPr lang="en-US" b="1" dirty="0" smtClean="0"/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Word </a:t>
            </a:r>
            <a:r>
              <a:rPr lang="en-US" sz="3600" b="1" i="1" u="sng" dirty="0" err="1">
                <a:solidFill>
                  <a:srgbClr val="0070C0"/>
                </a:solidFill>
              </a:rPr>
              <a:t>Embeddings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18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7"/>
            <a:ext cx="11029949" cy="468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Model </a:t>
            </a:r>
            <a:r>
              <a:rPr lang="en-GB" sz="2000" dirty="0"/>
              <a:t>semantic importance of words in numeric </a:t>
            </a:r>
            <a:r>
              <a:rPr lang="en-GB" sz="2000" dirty="0" smtClean="0"/>
              <a:t>form</a:t>
            </a:r>
          </a:p>
          <a:p>
            <a:endParaRPr lang="en-GB" sz="2000" dirty="0" smtClean="0"/>
          </a:p>
          <a:p>
            <a:r>
              <a:rPr lang="en-GB" sz="2000" dirty="0"/>
              <a:t>Unsupervised learning task 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Also </a:t>
            </a:r>
            <a:r>
              <a:rPr lang="en-GB" sz="2000" dirty="0"/>
              <a:t>achieved by BOW/TF-IDF, but: high dimensionality 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Goal</a:t>
            </a:r>
            <a:r>
              <a:rPr lang="en-GB" sz="2000" dirty="0"/>
              <a:t>: dense </a:t>
            </a:r>
            <a:r>
              <a:rPr lang="en-GB" sz="2000" dirty="0" smtClean="0"/>
              <a:t>representation</a:t>
            </a:r>
          </a:p>
          <a:p>
            <a:endParaRPr lang="en-GB" sz="2000" dirty="0" smtClean="0"/>
          </a:p>
          <a:p>
            <a:pPr>
              <a:lnSpc>
                <a:spcPct val="100000"/>
              </a:lnSpc>
            </a:pPr>
            <a:r>
              <a:rPr lang="en-GB" sz="2000" dirty="0"/>
              <a:t>Dimensionality </a:t>
            </a:r>
            <a:r>
              <a:rPr lang="en-GB" sz="2000" dirty="0" smtClean="0"/>
              <a:t>reduction via </a:t>
            </a:r>
            <a:r>
              <a:rPr lang="en-GB" sz="2000" dirty="0" err="1" smtClean="0"/>
              <a:t>embeddings</a:t>
            </a:r>
            <a:r>
              <a:rPr lang="en-GB" sz="2000" dirty="0" smtClean="0"/>
              <a:t> </a:t>
            </a:r>
            <a:r>
              <a:rPr lang="en-GB" sz="2000" dirty="0"/>
              <a:t>/ factor </a:t>
            </a:r>
            <a:r>
              <a:rPr lang="en-GB" sz="2000" dirty="0" smtClean="0"/>
              <a:t>loadings:</a:t>
            </a:r>
            <a:endParaRPr lang="en-GB" sz="2000" dirty="0"/>
          </a:p>
          <a:p>
            <a:pPr lvl="1">
              <a:lnSpc>
                <a:spcPct val="100000"/>
              </a:lnSpc>
            </a:pPr>
            <a:r>
              <a:rPr lang="en-GB" sz="1600" dirty="0" smtClean="0"/>
              <a:t>Characterize </a:t>
            </a:r>
            <a:r>
              <a:rPr lang="en-GB" sz="1600" dirty="0"/>
              <a:t>words by their surrounding context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/>
              <a:t>Latent </a:t>
            </a:r>
            <a:r>
              <a:rPr lang="en-GB" sz="1600" dirty="0"/>
              <a:t>dimensions by which words can be represented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/>
              <a:t>Similar </a:t>
            </a:r>
            <a:r>
              <a:rPr lang="en-GB" sz="1600" dirty="0"/>
              <a:t>meaning = similar representation in the vector space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64932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 Machine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Example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19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56" y="1543551"/>
            <a:ext cx="7306101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99" y="3229773"/>
            <a:ext cx="7943414" cy="3309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10335126" y="5053262"/>
            <a:ext cx="172051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8: </a:t>
            </a:r>
            <a:r>
              <a:rPr lang="en-US" sz="1200" dirty="0" err="1" smtClean="0">
                <a:solidFill>
                  <a:srgbClr val="0070C0"/>
                </a:solidFill>
              </a:rPr>
              <a:t>GloVe</a:t>
            </a:r>
            <a:r>
              <a:rPr lang="en-US" sz="1200" dirty="0" smtClean="0">
                <a:solidFill>
                  <a:srgbClr val="0070C0"/>
                </a:solidFill>
              </a:rPr>
              <a:t> example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2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General Theoretical Context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Standard Machine Learning Solution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Deep Learning Solution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Knowledge </a:t>
            </a:r>
            <a:r>
              <a:rPr lang="en-US" dirty="0" smtClean="0"/>
              <a:t>Transfer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1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 Machine Learning </a:t>
            </a:r>
            <a:r>
              <a:rPr lang="en-US" b="1" dirty="0" smtClean="0"/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Word </a:t>
            </a:r>
            <a:r>
              <a:rPr lang="en-US" sz="3600" b="1" i="1" u="sng" dirty="0" err="1">
                <a:solidFill>
                  <a:srgbClr val="0070C0"/>
                </a:solidFill>
              </a:rPr>
              <a:t>Embeddings</a:t>
            </a:r>
            <a:r>
              <a:rPr lang="en-US" sz="3600" b="1" i="1" u="sng" dirty="0">
                <a:solidFill>
                  <a:srgbClr val="0070C0"/>
                </a:solidFill>
              </a:rPr>
              <a:t>: </a:t>
            </a:r>
            <a:r>
              <a:rPr lang="en-US" sz="3600" b="1" i="1" u="sng" dirty="0" err="1">
                <a:solidFill>
                  <a:srgbClr val="0070C0"/>
                </a:solidFill>
              </a:rPr>
              <a:t>GloVe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20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r>
              <a:rPr lang="en-GB" sz="2000" dirty="0" err="1"/>
              <a:t>GloVe</a:t>
            </a:r>
            <a:r>
              <a:rPr lang="en-GB" sz="2000" dirty="0"/>
              <a:t>: </a:t>
            </a:r>
            <a:r>
              <a:rPr lang="en-GB" sz="2000" b="1" dirty="0"/>
              <a:t>Glo</a:t>
            </a:r>
            <a:r>
              <a:rPr lang="en-GB" sz="2000" dirty="0"/>
              <a:t>bal </a:t>
            </a:r>
            <a:r>
              <a:rPr lang="en-GB" sz="2000" b="1" dirty="0"/>
              <a:t>Ve</a:t>
            </a:r>
            <a:r>
              <a:rPr lang="en-GB" sz="2000" dirty="0"/>
              <a:t>ctors </a:t>
            </a:r>
            <a:endParaRPr lang="en-GB" sz="2000" dirty="0" smtClean="0"/>
          </a:p>
          <a:p>
            <a:r>
              <a:rPr lang="en-GB" sz="2000" dirty="0" smtClean="0"/>
              <a:t>Developed </a:t>
            </a:r>
            <a:r>
              <a:rPr lang="en-GB" sz="2000" dirty="0"/>
              <a:t>by Stanford University (2014) </a:t>
            </a:r>
            <a:endParaRPr lang="en-GB" sz="2000" dirty="0" smtClean="0"/>
          </a:p>
          <a:p>
            <a:r>
              <a:rPr lang="en-GB" sz="2000" dirty="0" smtClean="0"/>
              <a:t>Based </a:t>
            </a:r>
            <a:r>
              <a:rPr lang="en-GB" sz="2000" dirty="0"/>
              <a:t>on word co-occurrence matrix </a:t>
            </a:r>
            <a:endParaRPr lang="en-GB" sz="2000" dirty="0" smtClean="0"/>
          </a:p>
          <a:p>
            <a:pPr lvl="1"/>
            <a:r>
              <a:rPr lang="en-GB" sz="1600" dirty="0" smtClean="0"/>
              <a:t>Studying neighbourhood </a:t>
            </a:r>
            <a:r>
              <a:rPr lang="en-GB" sz="1600" dirty="0"/>
              <a:t>relations between words </a:t>
            </a:r>
            <a:endParaRPr lang="en-GB" sz="1600" dirty="0" smtClean="0"/>
          </a:p>
          <a:p>
            <a:pPr lvl="1"/>
            <a:r>
              <a:rPr lang="en-GB" sz="1600" dirty="0" smtClean="0"/>
              <a:t>Defined </a:t>
            </a:r>
            <a:r>
              <a:rPr lang="en-GB" sz="1600" dirty="0"/>
              <a:t>via window size (symmetric/asymmetric) </a:t>
            </a:r>
            <a:endParaRPr lang="en-GB" sz="1600" dirty="0" smtClean="0"/>
          </a:p>
          <a:p>
            <a:pPr lvl="1"/>
            <a:r>
              <a:rPr lang="en-GB" sz="1600" dirty="0" smtClean="0"/>
              <a:t>Underlying </a:t>
            </a:r>
            <a:r>
              <a:rPr lang="en-GB" sz="1600" dirty="0"/>
              <a:t>assumption: close-lying words are more strongly linked </a:t>
            </a:r>
            <a:endParaRPr lang="en-GB" sz="1600" dirty="0" smtClean="0"/>
          </a:p>
          <a:p>
            <a:pPr lvl="1"/>
            <a:r>
              <a:rPr lang="en-GB" sz="1600" dirty="0" smtClean="0"/>
              <a:t>Entry </a:t>
            </a:r>
            <a:r>
              <a:rPr lang="en-GB" sz="1600" dirty="0"/>
              <a:t>in </a:t>
            </a:r>
            <a:r>
              <a:rPr lang="en-GB" sz="1600" dirty="0" err="1"/>
              <a:t>i-th</a:t>
            </a:r>
            <a:r>
              <a:rPr lang="en-GB" sz="1600" dirty="0"/>
              <a:t> row &amp; j-</a:t>
            </a:r>
            <a:r>
              <a:rPr lang="en-GB" sz="1600" dirty="0" err="1"/>
              <a:t>th</a:t>
            </a:r>
            <a:r>
              <a:rPr lang="en-GB" sz="1600" dirty="0"/>
              <a:t> column: how likely is word </a:t>
            </a:r>
            <a:r>
              <a:rPr lang="en-GB" sz="1600" dirty="0" err="1"/>
              <a:t>i</a:t>
            </a:r>
            <a:r>
              <a:rPr lang="en-GB" sz="1600" dirty="0"/>
              <a:t> to appear in the context of word j?</a:t>
            </a:r>
            <a:endParaRPr lang="en-US" sz="16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5267325"/>
            <a:ext cx="7019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5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Standard Machine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Sentiment </a:t>
            </a:r>
            <a:r>
              <a:rPr lang="en-US" sz="3600" b="1" i="1" u="sng" dirty="0">
                <a:solidFill>
                  <a:srgbClr val="0070C0"/>
                </a:solidFill>
              </a:rPr>
              <a:t>Classification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664"/>
          <a:stretch/>
        </p:blipFill>
        <p:spPr>
          <a:xfrm>
            <a:off x="838200" y="1864435"/>
            <a:ext cx="5565639" cy="3814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21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666807" y="1428750"/>
            <a:ext cx="4686993" cy="492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Algorithms</a:t>
            </a:r>
            <a:r>
              <a:rPr lang="en-US" sz="2000" b="1" u="sng" dirty="0" smtClean="0"/>
              <a:t>: </a:t>
            </a:r>
          </a:p>
          <a:p>
            <a:r>
              <a:rPr lang="en-US" sz="2000" dirty="0" smtClean="0"/>
              <a:t>Random Forests</a:t>
            </a:r>
          </a:p>
          <a:p>
            <a:r>
              <a:rPr lang="en-GB" sz="2000" dirty="0" smtClean="0"/>
              <a:t>Logistic </a:t>
            </a:r>
            <a:r>
              <a:rPr lang="en-GB" sz="2000" dirty="0"/>
              <a:t>regression </a:t>
            </a:r>
            <a:r>
              <a:rPr lang="en-GB" sz="2000" dirty="0" smtClean="0"/>
              <a:t>learner with </a:t>
            </a:r>
            <a:r>
              <a:rPr lang="en-GB" sz="2000" dirty="0"/>
              <a:t>elastic net penalty (</a:t>
            </a:r>
            <a:r>
              <a:rPr lang="en-GB" sz="2000" dirty="0" err="1"/>
              <a:t>glmnet</a:t>
            </a:r>
            <a:r>
              <a:rPr lang="en-GB" sz="2000" dirty="0"/>
              <a:t>)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Advantages of </a:t>
            </a:r>
            <a:r>
              <a:rPr lang="en-US" sz="2000" b="1" u="sng" dirty="0" err="1" smtClean="0"/>
              <a:t>AutoML</a:t>
            </a:r>
            <a:r>
              <a:rPr lang="en-US" sz="2000" b="1" u="sng" dirty="0" smtClean="0"/>
              <a:t> </a:t>
            </a:r>
            <a:r>
              <a:rPr lang="en-US" sz="2000" b="1" u="sng" dirty="0" smtClean="0"/>
              <a:t>pipeline, </a:t>
            </a:r>
            <a:r>
              <a:rPr lang="en-US" sz="2000" b="1" u="sng" dirty="0" smtClean="0"/>
              <a:t>integrating the process of dynamic feature generation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  <a:p>
            <a:r>
              <a:rPr lang="en-GB" dirty="0" smtClean="0"/>
              <a:t>Dichotomy between train and test sphere</a:t>
            </a:r>
            <a:endParaRPr lang="en-US" dirty="0" smtClean="0"/>
          </a:p>
          <a:p>
            <a:r>
              <a:rPr lang="en-US" dirty="0" err="1" smtClean="0"/>
              <a:t>Automatization</a:t>
            </a:r>
            <a:endParaRPr lang="en-US" dirty="0" smtClean="0"/>
          </a:p>
          <a:p>
            <a:r>
              <a:rPr lang="en-US" dirty="0" smtClean="0"/>
              <a:t>Transferability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321430" y="6294605"/>
            <a:ext cx="375589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9: Typical ML workflow (Becker et al., 2021)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1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 Machine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sz="3600" b="1" i="1" u="sng" dirty="0" smtClean="0">
                <a:solidFill>
                  <a:srgbClr val="0070C0"/>
                </a:solidFill>
              </a:rPr>
              <a:t>Results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22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23901" y="1428750"/>
            <a:ext cx="10629900" cy="492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/>
          </a:p>
        </p:txBody>
      </p:sp>
      <p:sp>
        <p:nvSpPr>
          <p:cNvPr id="3" name="Rechteck 2"/>
          <p:cNvSpPr/>
          <p:nvPr/>
        </p:nvSpPr>
        <p:spPr>
          <a:xfrm>
            <a:off x="10752220" y="0"/>
            <a:ext cx="1431758" cy="906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Do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8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Deep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GB" sz="3600" b="1" i="1" u="sng" dirty="0">
                <a:solidFill>
                  <a:srgbClr val="0070C0"/>
                </a:solidFill>
              </a:rPr>
              <a:t>Deep transfer learning with </a:t>
            </a:r>
            <a:r>
              <a:rPr lang="en-GB" sz="3600" b="1" i="1" u="sng" dirty="0">
                <a:solidFill>
                  <a:srgbClr val="0070C0"/>
                </a:solidFill>
              </a:rPr>
              <a:t>BERT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23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85801" y="19997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B</a:t>
            </a:r>
            <a:r>
              <a:rPr lang="de-DE" sz="2000" dirty="0" smtClean="0"/>
              <a:t>i-</a:t>
            </a:r>
            <a:r>
              <a:rPr lang="de-DE" sz="2000" dirty="0" err="1" smtClean="0"/>
              <a:t>directional</a:t>
            </a:r>
            <a:r>
              <a:rPr lang="de-DE" sz="2000" dirty="0" smtClean="0"/>
              <a:t> </a:t>
            </a:r>
            <a:r>
              <a:rPr lang="de-DE" sz="2000" b="1" dirty="0" smtClean="0"/>
              <a:t>E</a:t>
            </a:r>
            <a:r>
              <a:rPr lang="de-DE" sz="2000" dirty="0" smtClean="0"/>
              <a:t>ncoder </a:t>
            </a:r>
            <a:r>
              <a:rPr lang="de-DE" sz="2000" b="1" dirty="0" err="1"/>
              <a:t>R</a:t>
            </a:r>
            <a:r>
              <a:rPr lang="de-DE" sz="2000" dirty="0" err="1"/>
              <a:t>epresentations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b="1" dirty="0" smtClean="0"/>
              <a:t>T</a:t>
            </a:r>
            <a:r>
              <a:rPr lang="de-DE" sz="2000" dirty="0" smtClean="0"/>
              <a:t>ransformers (2018)</a:t>
            </a:r>
          </a:p>
          <a:p>
            <a:r>
              <a:rPr lang="de-DE" sz="2000" b="1" dirty="0" smtClean="0"/>
              <a:t>Transfer </a:t>
            </a:r>
            <a:r>
              <a:rPr lang="de-DE" sz="2000" b="1" dirty="0" smtClean="0"/>
              <a:t>Learning: </a:t>
            </a:r>
          </a:p>
          <a:p>
            <a:pPr lvl="1"/>
            <a:r>
              <a:rPr lang="de-DE" sz="1600" dirty="0" smtClean="0"/>
              <a:t>In </a:t>
            </a:r>
            <a:r>
              <a:rPr lang="de-DE" sz="1600" dirty="0" err="1" smtClean="0"/>
              <a:t>case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limited </a:t>
            </a:r>
            <a:r>
              <a:rPr lang="de-DE" sz="1600" dirty="0" err="1" smtClean="0"/>
              <a:t>labeled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domain</a:t>
            </a:r>
            <a:r>
              <a:rPr lang="de-DE" sz="1600" dirty="0" smtClean="0"/>
              <a:t> </a:t>
            </a:r>
            <a:r>
              <a:rPr lang="de-DE" sz="1600" dirty="0" err="1" smtClean="0"/>
              <a:t>shift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generalization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learner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longer</a:t>
            </a:r>
            <a:r>
              <a:rPr lang="de-DE" sz="1600" dirty="0" smtClean="0"/>
              <a:t> </a:t>
            </a:r>
            <a:r>
              <a:rPr lang="de-DE" sz="1600" dirty="0" err="1" smtClean="0"/>
              <a:t>reliable</a:t>
            </a:r>
            <a:endParaRPr lang="de-DE" sz="1600" dirty="0" smtClean="0"/>
          </a:p>
          <a:p>
            <a:pPr lvl="1"/>
            <a:r>
              <a:rPr lang="de-DE" sz="1600" dirty="0" err="1" smtClean="0"/>
              <a:t>Idea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train</a:t>
            </a:r>
            <a:r>
              <a:rPr lang="de-DE" sz="1600" dirty="0" smtClean="0"/>
              <a:t> </a:t>
            </a:r>
            <a:r>
              <a:rPr lang="en-GB" sz="1600" dirty="0" smtClean="0"/>
              <a:t>a </a:t>
            </a:r>
            <a:r>
              <a:rPr lang="en-GB" sz="1600" dirty="0"/>
              <a:t>model on an original task and </a:t>
            </a:r>
            <a:r>
              <a:rPr lang="en-GB" sz="1600" dirty="0" smtClean="0"/>
              <a:t>domain and </a:t>
            </a:r>
            <a:r>
              <a:rPr lang="en-GB" sz="1600" dirty="0"/>
              <a:t>then transfer the acquired knowledge to the target task and domain </a:t>
            </a:r>
            <a:r>
              <a:rPr lang="de-DE" sz="1600" dirty="0" smtClean="0"/>
              <a:t> </a:t>
            </a:r>
          </a:p>
          <a:p>
            <a:pPr lvl="1"/>
            <a:r>
              <a:rPr lang="de-DE" sz="1600" dirty="0" smtClean="0"/>
              <a:t>This </a:t>
            </a:r>
            <a:r>
              <a:rPr lang="de-DE" sz="1600" dirty="0" err="1"/>
              <a:t>allows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pretrained</a:t>
            </a:r>
            <a:r>
              <a:rPr lang="de-DE" sz="1600" dirty="0"/>
              <a:t> </a:t>
            </a:r>
            <a:r>
              <a:rPr lang="de-DE" sz="1600" dirty="0" err="1"/>
              <a:t>models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r>
              <a:rPr lang="de-DE" sz="1600" dirty="0"/>
              <a:t> </a:t>
            </a:r>
            <a:r>
              <a:rPr lang="de-DE" sz="1600" dirty="0" err="1"/>
              <a:t>provided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en-GB" sz="1600" dirty="0"/>
              <a:t>Hugging Face's Transformers library provides all</a:t>
            </a:r>
          </a:p>
          <a:p>
            <a:pPr lvl="1"/>
            <a:r>
              <a:rPr lang="en-GB" sz="1600" dirty="0"/>
              <a:t>The pre-trained language representations can be then adapted to a specific target task in the </a:t>
            </a:r>
            <a:r>
              <a:rPr lang="en-GB" sz="1600" dirty="0" err="1"/>
              <a:t>fine.tuning</a:t>
            </a:r>
            <a:r>
              <a:rPr lang="en-GB" sz="1600" dirty="0"/>
              <a:t> procedure</a:t>
            </a:r>
          </a:p>
          <a:p>
            <a:pPr lvl="1"/>
            <a:endParaRPr lang="de-DE" sz="2000" dirty="0"/>
          </a:p>
          <a:p>
            <a:r>
              <a:rPr lang="de-DE" sz="2000" b="1" dirty="0" smtClean="0"/>
              <a:t>Attention </a:t>
            </a:r>
            <a:r>
              <a:rPr lang="de-DE" sz="2000" b="1" dirty="0" err="1" smtClean="0"/>
              <a:t>mechanism</a:t>
            </a:r>
            <a:r>
              <a:rPr lang="de-DE" sz="2000" b="1" dirty="0" smtClean="0"/>
              <a:t>:</a:t>
            </a:r>
          </a:p>
          <a:p>
            <a:pPr lvl="1"/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processing</a:t>
            </a:r>
            <a:r>
              <a:rPr lang="de-DE" sz="1600" dirty="0" smtClean="0"/>
              <a:t> </a:t>
            </a:r>
            <a:r>
              <a:rPr lang="de-DE" sz="1600" dirty="0" err="1" smtClean="0"/>
              <a:t>textual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sequentially</a:t>
            </a:r>
            <a:r>
              <a:rPr lang="de-DE" sz="1600" dirty="0" smtClean="0"/>
              <a:t> </a:t>
            </a:r>
          </a:p>
          <a:p>
            <a:pPr lvl="1"/>
            <a:r>
              <a:rPr lang="de-DE" sz="1600" dirty="0" err="1" smtClean="0"/>
              <a:t>Allow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parallelization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tendency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favor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</a:t>
            </a:r>
            <a:r>
              <a:rPr lang="de-DE" sz="1600" dirty="0" err="1" smtClean="0"/>
              <a:t>input</a:t>
            </a:r>
            <a:endParaRPr lang="de-DE" sz="1600" dirty="0" smtClean="0"/>
          </a:p>
          <a:p>
            <a:pPr lvl="1"/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20964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Deep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GB" sz="3600" b="1" i="1" u="sng" dirty="0">
                <a:solidFill>
                  <a:srgbClr val="0070C0"/>
                </a:solidFill>
              </a:rPr>
              <a:t>Input </a:t>
            </a:r>
            <a:r>
              <a:rPr lang="en-GB" sz="3600" b="1" i="1" u="sng" dirty="0">
                <a:solidFill>
                  <a:srgbClr val="0070C0"/>
                </a:solidFill>
              </a:rPr>
              <a:t>pre-processing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24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058150" y="1999788"/>
            <a:ext cx="365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b="1" u="sng" dirty="0"/>
          </a:p>
          <a:p>
            <a:r>
              <a:rPr lang="en-GB" sz="2000" dirty="0" smtClean="0"/>
              <a:t>Token </a:t>
            </a:r>
            <a:r>
              <a:rPr lang="en-GB" sz="2000" dirty="0" err="1"/>
              <a:t>embeddings</a:t>
            </a:r>
            <a:r>
              <a:rPr lang="en-GB" sz="2000" dirty="0"/>
              <a:t> from </a:t>
            </a:r>
            <a:r>
              <a:rPr lang="en-GB" sz="2000" dirty="0" smtClean="0"/>
              <a:t>model-specific tokenization</a:t>
            </a:r>
            <a:endParaRPr lang="en-GB" sz="2000" dirty="0"/>
          </a:p>
          <a:p>
            <a:r>
              <a:rPr lang="en-GB" sz="2000" dirty="0" smtClean="0"/>
              <a:t>Segment </a:t>
            </a:r>
            <a:r>
              <a:rPr lang="en-GB" sz="2000" dirty="0" err="1"/>
              <a:t>embeddings</a:t>
            </a:r>
            <a:r>
              <a:rPr lang="en-GB" sz="2000" dirty="0"/>
              <a:t>: ’0’ for A and ’1’ for B</a:t>
            </a:r>
          </a:p>
          <a:p>
            <a:r>
              <a:rPr lang="en-GB" sz="2000" dirty="0" smtClean="0"/>
              <a:t>Position </a:t>
            </a:r>
            <a:r>
              <a:rPr lang="en-GB" sz="2000" dirty="0" err="1"/>
              <a:t>embeddings</a:t>
            </a:r>
            <a:r>
              <a:rPr lang="en-GB" sz="2000" dirty="0"/>
              <a:t> </a:t>
            </a:r>
            <a:r>
              <a:rPr lang="en-GB" sz="2000" dirty="0" smtClean="0"/>
              <a:t>indicate the position of each token in the sentence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t="23220"/>
          <a:stretch/>
        </p:blipFill>
        <p:spPr>
          <a:xfrm>
            <a:off x="287111" y="2238103"/>
            <a:ext cx="7229474" cy="2566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1321430" y="6294605"/>
            <a:ext cx="534933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10: BERT input. </a:t>
            </a:r>
            <a:r>
              <a:rPr lang="en-US" sz="1200" dirty="0">
                <a:solidFill>
                  <a:srgbClr val="0070C0"/>
                </a:solidFill>
              </a:rPr>
              <a:t>Source: https://arxiv.org/pdf/1810.04805.pdf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7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Deep Learning </a:t>
            </a: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GB" sz="3600" b="1" i="1" u="sng" dirty="0">
                <a:solidFill>
                  <a:srgbClr val="0070C0"/>
                </a:solidFill>
              </a:rPr>
              <a:t>Pre-training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25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42900" y="1999788"/>
            <a:ext cx="11372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smtClean="0"/>
              <a:t>Masked </a:t>
            </a:r>
            <a:r>
              <a:rPr lang="en-GB" sz="2000" b="1" dirty="0" smtClean="0"/>
              <a:t>language modelling (MLM</a:t>
            </a:r>
            <a:r>
              <a:rPr lang="en-GB" sz="2000" b="1" dirty="0" smtClean="0"/>
              <a:t>):</a:t>
            </a:r>
            <a:r>
              <a:rPr lang="en-GB" sz="2000" dirty="0" smtClean="0"/>
              <a:t> </a:t>
            </a:r>
            <a:r>
              <a:rPr lang="en-GB" sz="2000" dirty="0" smtClean="0"/>
              <a:t>Predict the masked words without considering its positioning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b="1" dirty="0" smtClean="0"/>
              <a:t>Next sentence prediction (</a:t>
            </a:r>
            <a:r>
              <a:rPr lang="en-GB" sz="2000" b="1" dirty="0"/>
              <a:t>NSP): </a:t>
            </a:r>
            <a:r>
              <a:rPr lang="en-GB" sz="2000" dirty="0" smtClean="0"/>
              <a:t>Predict </a:t>
            </a:r>
            <a:r>
              <a:rPr lang="en-GB" sz="2000" dirty="0"/>
              <a:t>whether or not the second sentence in a pair is the subsequent one in </a:t>
            </a:r>
            <a:r>
              <a:rPr lang="en-GB" sz="2000" dirty="0" smtClean="0"/>
              <a:t>the original </a:t>
            </a:r>
            <a:r>
              <a:rPr lang="en-GB" sz="2000" dirty="0"/>
              <a:t>document</a:t>
            </a:r>
            <a:endParaRPr lang="en-GB" sz="20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384194"/>
            <a:ext cx="5638800" cy="762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8" y="4061111"/>
            <a:ext cx="56673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8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Deep Learning </a:t>
            </a:r>
            <a:r>
              <a:rPr lang="en-US" b="1" dirty="0" smtClean="0"/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3600" b="1" i="1" u="sng" dirty="0">
                <a:solidFill>
                  <a:srgbClr val="0070C0"/>
                </a:solidFill>
              </a:rPr>
              <a:t>Fine-tuning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26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42900" y="1690688"/>
            <a:ext cx="11372850" cy="466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b="1" u="sng" dirty="0"/>
          </a:p>
          <a:p>
            <a:r>
              <a:rPr lang="en-GB" sz="2000" dirty="0" smtClean="0"/>
              <a:t>Initialization with pre-trained weights</a:t>
            </a:r>
          </a:p>
          <a:p>
            <a:r>
              <a:rPr lang="en-GB" sz="2000" dirty="0" smtClean="0"/>
              <a:t>Replace the final layers from MLM and NSP with one classification layer</a:t>
            </a:r>
          </a:p>
          <a:p>
            <a:r>
              <a:rPr lang="en-GB" sz="2000" dirty="0" smtClean="0"/>
              <a:t>Loss: Cross-Entropy</a:t>
            </a:r>
          </a:p>
          <a:p>
            <a:r>
              <a:rPr lang="en-GB" sz="2000" b="1" dirty="0" smtClean="0"/>
              <a:t>Task in this case: Sequence classification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91" y="2936611"/>
            <a:ext cx="3437709" cy="3033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6662056" y="6140303"/>
            <a:ext cx="4336869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11: BERT input. </a:t>
            </a:r>
            <a:r>
              <a:rPr lang="en-US" sz="1200" dirty="0">
                <a:solidFill>
                  <a:srgbClr val="0070C0"/>
                </a:solidFill>
              </a:rPr>
              <a:t>Source: https://arxiv.org/pdf/1810.04805.pdf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3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Deep Learning </a:t>
            </a:r>
            <a:r>
              <a:rPr lang="en-US" b="1" dirty="0" smtClean="0"/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3600" b="1" i="1" u="sng" dirty="0">
                <a:solidFill>
                  <a:srgbClr val="0070C0"/>
                </a:solidFill>
              </a:rPr>
              <a:t>Aspect-based sentiment </a:t>
            </a:r>
            <a:r>
              <a:rPr lang="en-GB" sz="3600" b="1" i="1" u="sng" dirty="0">
                <a:solidFill>
                  <a:srgbClr val="0070C0"/>
                </a:solidFill>
              </a:rPr>
              <a:t>analysis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27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42900" y="1999787"/>
            <a:ext cx="11372850" cy="472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u="sng" dirty="0" smtClean="0"/>
              <a:t>Post-training</a:t>
            </a:r>
            <a:endParaRPr lang="de-DE" sz="2000" b="1" u="sng" dirty="0" smtClean="0"/>
          </a:p>
          <a:p>
            <a:pPr lvl="1"/>
            <a:r>
              <a:rPr lang="de-DE" sz="1600" dirty="0" smtClean="0"/>
              <a:t>Further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basis-model</a:t>
            </a:r>
            <a:r>
              <a:rPr lang="de-DE" sz="1600" dirty="0"/>
              <a:t>: </a:t>
            </a:r>
            <a:r>
              <a:rPr lang="de-DE" sz="1600" i="1" dirty="0" err="1" smtClean="0"/>
              <a:t>bert</a:t>
            </a:r>
            <a:r>
              <a:rPr lang="de-DE" sz="1600" i="1" dirty="0" smtClean="0"/>
              <a:t>-base-</a:t>
            </a:r>
            <a:r>
              <a:rPr lang="de-DE" sz="1600" i="1" dirty="0" err="1" smtClean="0"/>
              <a:t>german</a:t>
            </a:r>
            <a:r>
              <a:rPr lang="de-DE" sz="1600" i="1" dirty="0" smtClean="0"/>
              <a:t>-</a:t>
            </a:r>
            <a:r>
              <a:rPr lang="de-DE" sz="1600" i="1" dirty="0" err="1" smtClean="0"/>
              <a:t>cased</a:t>
            </a:r>
            <a:r>
              <a:rPr lang="de-DE" sz="1600" dirty="0" smtClean="0"/>
              <a:t>, </a:t>
            </a:r>
            <a:r>
              <a:rPr lang="de-DE" sz="1600" dirty="0" err="1" smtClean="0"/>
              <a:t>pretrained</a:t>
            </a:r>
            <a:r>
              <a:rPr lang="de-DE" sz="1600" dirty="0" smtClean="0"/>
              <a:t> on </a:t>
            </a:r>
            <a:r>
              <a:rPr lang="en-GB" sz="1600" dirty="0" smtClean="0"/>
              <a:t>German </a:t>
            </a:r>
            <a:r>
              <a:rPr lang="en-GB" sz="1600" dirty="0"/>
              <a:t>Wikipedia texts, news articles </a:t>
            </a:r>
            <a:r>
              <a:rPr lang="en-GB" sz="1600" dirty="0" smtClean="0"/>
              <a:t>and Open </a:t>
            </a:r>
            <a:r>
              <a:rPr lang="en-GB" sz="1600" dirty="0"/>
              <a:t>Legal Datasets of German court decisions and citations.</a:t>
            </a:r>
            <a:r>
              <a:rPr lang="de-DE" sz="1600" dirty="0" smtClean="0"/>
              <a:t>   </a:t>
            </a:r>
          </a:p>
          <a:p>
            <a:pPr lvl="1"/>
            <a:r>
              <a:rPr lang="de-DE" sz="1600" dirty="0" err="1" smtClean="0"/>
              <a:t>Leverage</a:t>
            </a:r>
            <a:r>
              <a:rPr lang="de-DE" sz="1600" dirty="0" smtClean="0"/>
              <a:t> </a:t>
            </a:r>
            <a:r>
              <a:rPr lang="de-DE" sz="1600" dirty="0" err="1" smtClean="0"/>
              <a:t>both</a:t>
            </a:r>
            <a:r>
              <a:rPr lang="de-DE" sz="1600" dirty="0" smtClean="0"/>
              <a:t> MLM </a:t>
            </a:r>
            <a:r>
              <a:rPr lang="de-DE" sz="1600" dirty="0" err="1" smtClean="0"/>
              <a:t>and</a:t>
            </a:r>
            <a:r>
              <a:rPr lang="de-DE" sz="1600" dirty="0" smtClean="0"/>
              <a:t> NLM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i="1" dirty="0" err="1" smtClean="0"/>
              <a:t>Germeval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i="1" dirty="0" err="1" smtClean="0"/>
              <a:t>unlabel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scraped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tweets</a:t>
            </a:r>
            <a:r>
              <a:rPr lang="de-DE" sz="1600" i="1" dirty="0" smtClean="0"/>
              <a:t> </a:t>
            </a:r>
            <a:r>
              <a:rPr lang="de-DE" sz="1600" dirty="0" smtClean="0"/>
              <a:t>in </a:t>
            </a:r>
            <a:r>
              <a:rPr lang="de-DE" sz="1600" dirty="0" err="1" smtClean="0"/>
              <a:t>order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adapt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domain</a:t>
            </a:r>
            <a:r>
              <a:rPr lang="de-DE" sz="1600" dirty="0" smtClean="0"/>
              <a:t> </a:t>
            </a:r>
            <a:r>
              <a:rPr lang="de-DE" sz="1600" dirty="0" err="1" smtClean="0"/>
              <a:t>language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/>
          </a:p>
          <a:p>
            <a:r>
              <a:rPr lang="de-DE" sz="2000" b="1" u="sng" dirty="0" err="1"/>
              <a:t>Aspect</a:t>
            </a:r>
            <a:r>
              <a:rPr lang="de-DE" sz="2000" b="1" u="sng" dirty="0"/>
              <a:t> </a:t>
            </a:r>
            <a:r>
              <a:rPr lang="de-DE" sz="2000" b="1" u="sng" dirty="0" err="1" smtClean="0"/>
              <a:t>extraction</a:t>
            </a:r>
            <a:endParaRPr lang="de-DE" sz="2000" b="1" u="sng" dirty="0" smtClean="0"/>
          </a:p>
          <a:p>
            <a:pPr lvl="1"/>
            <a:r>
              <a:rPr lang="de-DE" sz="1600" dirty="0" err="1" smtClean="0"/>
              <a:t>Idea</a:t>
            </a:r>
            <a:r>
              <a:rPr lang="de-DE" sz="1600" dirty="0" smtClean="0"/>
              <a:t>: </a:t>
            </a:r>
            <a:r>
              <a:rPr lang="de-DE" sz="1600" dirty="0" err="1" smtClean="0"/>
              <a:t>Use</a:t>
            </a:r>
            <a:r>
              <a:rPr lang="de-DE" sz="1600" dirty="0" smtClean="0"/>
              <a:t> a </a:t>
            </a:r>
            <a:r>
              <a:rPr lang="de-DE" sz="1600" dirty="0" err="1" smtClean="0"/>
              <a:t>supervised</a:t>
            </a:r>
            <a:r>
              <a:rPr lang="de-DE" sz="1600" dirty="0" smtClean="0"/>
              <a:t> </a:t>
            </a:r>
            <a:r>
              <a:rPr lang="de-DE" sz="1600" dirty="0" err="1" smtClean="0"/>
              <a:t>learning</a:t>
            </a:r>
            <a:r>
              <a:rPr lang="de-DE" sz="1600" dirty="0" smtClean="0"/>
              <a:t> </a:t>
            </a:r>
            <a:r>
              <a:rPr lang="de-DE" sz="1600" dirty="0" err="1" smtClean="0"/>
              <a:t>technique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label</a:t>
            </a:r>
            <a:r>
              <a:rPr lang="de-DE" sz="1600" dirty="0" smtClean="0"/>
              <a:t>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token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</a:t>
            </a:r>
            <a:r>
              <a:rPr lang="de-DE" sz="1600" dirty="0" err="1" smtClean="0"/>
              <a:t>sequence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three</a:t>
            </a:r>
            <a:r>
              <a:rPr lang="de-DE" sz="1600" dirty="0" smtClean="0"/>
              <a:t> </a:t>
            </a:r>
            <a:r>
              <a:rPr lang="de-DE" sz="1600" dirty="0" err="1" smtClean="0"/>
              <a:t>labels</a:t>
            </a:r>
            <a:r>
              <a:rPr lang="de-DE" sz="1600" dirty="0" smtClean="0"/>
              <a:t>: </a:t>
            </a:r>
          </a:p>
          <a:p>
            <a:pPr lvl="2"/>
            <a:r>
              <a:rPr lang="en-GB" sz="1200" dirty="0" smtClean="0"/>
              <a:t>“B“:  Beginning </a:t>
            </a:r>
            <a:r>
              <a:rPr lang="en-GB" sz="1200" dirty="0"/>
              <a:t>of an </a:t>
            </a:r>
            <a:r>
              <a:rPr lang="en-GB" sz="1200" dirty="0" smtClean="0"/>
              <a:t>aspect</a:t>
            </a:r>
          </a:p>
          <a:p>
            <a:pPr lvl="2"/>
            <a:r>
              <a:rPr lang="en-GB" sz="1200" dirty="0" smtClean="0"/>
              <a:t>“I“: Inside </a:t>
            </a:r>
            <a:r>
              <a:rPr lang="en-GB" sz="1200" dirty="0"/>
              <a:t>of an aspect term </a:t>
            </a:r>
          </a:p>
          <a:p>
            <a:pPr lvl="2"/>
            <a:r>
              <a:rPr lang="en-GB" sz="1200" dirty="0" smtClean="0"/>
              <a:t>“O“: Outside </a:t>
            </a:r>
            <a:r>
              <a:rPr lang="en-GB" sz="1200" dirty="0"/>
              <a:t>of an </a:t>
            </a:r>
            <a:r>
              <a:rPr lang="en-GB" sz="1200" dirty="0" smtClean="0"/>
              <a:t>aspect</a:t>
            </a:r>
          </a:p>
          <a:p>
            <a:pPr lvl="1"/>
            <a:r>
              <a:rPr lang="de-DE" sz="1600" dirty="0" err="1" smtClean="0"/>
              <a:t>Requires</a:t>
            </a:r>
            <a:r>
              <a:rPr lang="de-DE" sz="1600" dirty="0" smtClean="0"/>
              <a:t> exhaustive </a:t>
            </a:r>
            <a:r>
              <a:rPr lang="de-DE" sz="1600" dirty="0" err="1"/>
              <a:t>domain</a:t>
            </a:r>
            <a:r>
              <a:rPr lang="de-DE" sz="1600" dirty="0"/>
              <a:t> </a:t>
            </a:r>
            <a:r>
              <a:rPr lang="de-DE" sz="1600" dirty="0" err="1"/>
              <a:t>knowledge</a:t>
            </a:r>
            <a:endParaRPr lang="de-DE" sz="1600" dirty="0"/>
          </a:p>
          <a:p>
            <a:r>
              <a:rPr lang="de-DE" sz="2000" b="1" u="sng" dirty="0" err="1"/>
              <a:t>Aspect</a:t>
            </a:r>
            <a:r>
              <a:rPr lang="de-DE" sz="2000" b="1" u="sng" dirty="0"/>
              <a:t> Sentiment </a:t>
            </a:r>
            <a:r>
              <a:rPr lang="de-DE" sz="2000" b="1" u="sng" dirty="0" err="1" smtClean="0"/>
              <a:t>Classification</a:t>
            </a:r>
            <a:endParaRPr lang="de-DE" sz="2000" b="1" u="sng" dirty="0" smtClean="0"/>
          </a:p>
          <a:p>
            <a:pPr lvl="1"/>
            <a:r>
              <a:rPr lang="de-DE" sz="1600" dirty="0" err="1" smtClean="0"/>
              <a:t>Classifies</a:t>
            </a:r>
            <a:r>
              <a:rPr lang="de-DE" sz="1600" dirty="0" smtClean="0"/>
              <a:t> </a:t>
            </a:r>
            <a:r>
              <a:rPr lang="de-DE" sz="1600" dirty="0" err="1" smtClean="0"/>
              <a:t>polarity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given</a:t>
            </a:r>
            <a:r>
              <a:rPr lang="de-DE" sz="1600" dirty="0" smtClean="0"/>
              <a:t> </a:t>
            </a:r>
            <a:r>
              <a:rPr lang="de-DE" sz="1600" dirty="0" err="1" smtClean="0"/>
              <a:t>text</a:t>
            </a:r>
            <a:r>
              <a:rPr lang="de-DE" sz="1600" dirty="0" smtClean="0"/>
              <a:t>,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account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given</a:t>
            </a:r>
            <a:r>
              <a:rPr lang="de-DE" sz="1600" dirty="0" smtClean="0"/>
              <a:t>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an extra </a:t>
            </a:r>
            <a:r>
              <a:rPr lang="de-DE" sz="1600" dirty="0" err="1" smtClean="0"/>
              <a:t>feature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903904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Deep Learning </a:t>
            </a:r>
            <a:r>
              <a:rPr lang="en-US" b="1" dirty="0" smtClean="0"/>
              <a:t>Solution</a:t>
            </a:r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sz="3600" b="1" i="1" u="sng" dirty="0">
                <a:solidFill>
                  <a:srgbClr val="0070C0"/>
                </a:solidFill>
              </a:rPr>
              <a:t>Results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33401" y="1847388"/>
            <a:ext cx="11029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u="sng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95275" y="1634663"/>
            <a:ext cx="11372850" cy="472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b="1" u="sng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09" y="1690688"/>
            <a:ext cx="6144331" cy="5071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165462" y="6221727"/>
            <a:ext cx="2734493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12: BERT results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Knowledge </a:t>
            </a:r>
            <a:r>
              <a:rPr lang="en-US" b="1" dirty="0" smtClean="0"/>
              <a:t>Transfer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Day </a:t>
            </a:r>
            <a:r>
              <a:rPr lang="en-US" b="1" dirty="0" smtClean="0"/>
              <a:t>1: </a:t>
            </a:r>
          </a:p>
          <a:p>
            <a:pPr lvl="1"/>
            <a:r>
              <a:rPr lang="en-US" dirty="0" smtClean="0"/>
              <a:t>Kick-off</a:t>
            </a:r>
          </a:p>
          <a:p>
            <a:pPr lvl="1"/>
            <a:r>
              <a:rPr lang="en-US" dirty="0" smtClean="0"/>
              <a:t>Introduction to NLP and its applications</a:t>
            </a:r>
          </a:p>
          <a:p>
            <a:pPr lvl="1"/>
            <a:r>
              <a:rPr lang="en-US" dirty="0" err="1" smtClean="0"/>
              <a:t>Quanteda</a:t>
            </a:r>
            <a:r>
              <a:rPr lang="en-US" dirty="0" smtClean="0"/>
              <a:t> universe</a:t>
            </a:r>
          </a:p>
          <a:p>
            <a:pPr lvl="1"/>
            <a:r>
              <a:rPr lang="en-US" dirty="0" smtClean="0"/>
              <a:t>NLP-</a:t>
            </a:r>
            <a:r>
              <a:rPr lang="en-US" dirty="0" err="1" smtClean="0"/>
              <a:t>Analyse</a:t>
            </a:r>
            <a:r>
              <a:rPr lang="en-US" dirty="0" smtClean="0"/>
              <a:t>-pipeline</a:t>
            </a:r>
          </a:p>
          <a:p>
            <a:pPr lvl="1"/>
            <a:r>
              <a:rPr lang="en-US" dirty="0" smtClean="0"/>
              <a:t>Technical Setup</a:t>
            </a:r>
          </a:p>
          <a:p>
            <a:pPr lvl="1"/>
            <a:r>
              <a:rPr lang="en-US" dirty="0" smtClean="0"/>
              <a:t>Scraping </a:t>
            </a:r>
          </a:p>
          <a:p>
            <a:pPr lvl="1"/>
            <a:r>
              <a:rPr lang="en-US" dirty="0" smtClean="0"/>
              <a:t>Basic Text Cleaning</a:t>
            </a:r>
          </a:p>
          <a:p>
            <a:pPr lvl="1"/>
            <a:r>
              <a:rPr lang="en-US" dirty="0" smtClean="0"/>
              <a:t>Static feature generation</a:t>
            </a:r>
          </a:p>
          <a:p>
            <a:pPr lvl="1"/>
            <a:r>
              <a:rPr lang="en-US" dirty="0" smtClean="0"/>
              <a:t>Topic modeling (incl. expert talk)</a:t>
            </a:r>
          </a:p>
          <a:p>
            <a:pPr marL="0" indent="0">
              <a:buNone/>
            </a:pPr>
            <a:r>
              <a:rPr lang="en-US" b="1" dirty="0" smtClean="0"/>
              <a:t>Day 2</a:t>
            </a:r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lvl="1"/>
            <a:r>
              <a:rPr lang="en-US" dirty="0" smtClean="0"/>
              <a:t>Classification task</a:t>
            </a:r>
          </a:p>
          <a:p>
            <a:pPr lvl="1"/>
            <a:r>
              <a:rPr lang="en-US" dirty="0" smtClean="0"/>
              <a:t>Background machine learning</a:t>
            </a:r>
          </a:p>
          <a:p>
            <a:pPr lvl="1"/>
            <a:r>
              <a:rPr lang="en-US" dirty="0" err="1" smtClean="0"/>
              <a:t>Analyse</a:t>
            </a:r>
            <a:r>
              <a:rPr lang="en-US" dirty="0" smtClean="0"/>
              <a:t> and visualize the results</a:t>
            </a:r>
          </a:p>
          <a:p>
            <a:pPr lvl="1"/>
            <a:r>
              <a:rPr lang="en-US" dirty="0" smtClean="0"/>
              <a:t>Introduction to Deep Learning and BERT</a:t>
            </a:r>
          </a:p>
          <a:p>
            <a:pPr lvl="1"/>
            <a:r>
              <a:rPr lang="en-US" dirty="0" smtClean="0"/>
              <a:t>Sentiment analysis with BERT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Twitter</a:t>
            </a:r>
            <a:r>
              <a:rPr lang="en-US" dirty="0" smtClean="0"/>
              <a:t> as a medium for political and source of constant information: </a:t>
            </a:r>
            <a:r>
              <a:rPr lang="en-US" dirty="0" smtClean="0">
                <a:sym typeface="Wingdings" panose="05000000000000000000" pitchFamily="2" charset="2"/>
              </a:rPr>
              <a:t>Scraped tweets serve as a database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GB" b="1" dirty="0" smtClean="0">
                <a:sym typeface="Wingdings" panose="05000000000000000000" pitchFamily="2" charset="2"/>
              </a:rPr>
              <a:t>Primary goal</a:t>
            </a:r>
            <a:r>
              <a:rPr lang="en-GB" dirty="0" smtClean="0">
                <a:sym typeface="Wingdings" panose="05000000000000000000" pitchFamily="2" charset="2"/>
              </a:rPr>
              <a:t>: Analysis of public sentiment in a topic-aware manner for texts scraped from Twitter posts by German Members of Parliament (MPs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 We </a:t>
            </a:r>
            <a:r>
              <a:rPr lang="en-GB" dirty="0" smtClean="0">
                <a:sym typeface="Wingdings" panose="05000000000000000000" pitchFamily="2" charset="2"/>
              </a:rPr>
              <a:t>explore how topic-specific sentiment analysis can be implemented, considering (1) standard machine learning (ML) techniques and (2) more complex deep learning (DL) models</a:t>
            </a:r>
            <a:r>
              <a:rPr lang="en-GB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Secondary goal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GB" dirty="0" smtClean="0">
                <a:sym typeface="Wingdings" panose="05000000000000000000" pitchFamily="2" charset="2"/>
              </a:rPr>
              <a:t>Make analysis of social media texts in a political context more easily accessible to </a:t>
            </a:r>
            <a:r>
              <a:rPr lang="en-GB" dirty="0" smtClean="0">
                <a:sym typeface="Wingdings" panose="05000000000000000000" pitchFamily="2" charset="2"/>
              </a:rPr>
              <a:t>researchers</a:t>
            </a: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We provide extensive teaching material on both approaches, composed as a coherent online course, to educate researchers on addressing NLP problems in their own </a:t>
            </a:r>
            <a:r>
              <a:rPr lang="en-GB" dirty="0" smtClean="0">
                <a:sym typeface="Wingdings" panose="05000000000000000000" pitchFamily="2" charset="2"/>
              </a:rPr>
              <a:t>work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9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</a:t>
            </a:r>
            <a:r>
              <a:rPr lang="en-US" dirty="0" smtClean="0"/>
              <a:t>Transfer</a:t>
            </a:r>
            <a:br>
              <a:rPr lang="en-US" dirty="0" smtClean="0"/>
            </a:br>
            <a:r>
              <a:rPr lang="en-GB" b="1" i="1" u="sng" dirty="0" smtClean="0">
                <a:solidFill>
                  <a:srgbClr val="0070C0"/>
                </a:solidFill>
              </a:rPr>
              <a:t>Online material &amp; feedback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 a website for the teaching material, demos, exercises and solutions: </a:t>
            </a:r>
            <a:r>
              <a:rPr lang="en-US" dirty="0">
                <a:hlinkClick r:id="rId2"/>
              </a:rPr>
              <a:t>https://lisa-wm.github.io/nlp-twitter-r-bert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Coverage of end to end NLP </a:t>
            </a:r>
            <a:r>
              <a:rPr lang="en-US" dirty="0" smtClean="0"/>
              <a:t>introduction and workflow within </a:t>
            </a:r>
            <a:r>
              <a:rPr lang="en-US" dirty="0" smtClean="0"/>
              <a:t>2 days </a:t>
            </a:r>
            <a:r>
              <a:rPr lang="en-US" dirty="0" smtClean="0"/>
              <a:t>only</a:t>
            </a:r>
            <a:endParaRPr lang="en-US" dirty="0" smtClean="0"/>
          </a:p>
          <a:p>
            <a:pPr lvl="1"/>
            <a:r>
              <a:rPr lang="en-GB" dirty="0"/>
              <a:t>Create </a:t>
            </a:r>
            <a:r>
              <a:rPr lang="en-GB" dirty="0" smtClean="0"/>
              <a:t>a common </a:t>
            </a:r>
            <a:r>
              <a:rPr lang="en-GB" dirty="0"/>
              <a:t>ground for people with different </a:t>
            </a:r>
            <a:r>
              <a:rPr lang="en-GB" dirty="0" smtClean="0"/>
              <a:t>skill levels / backgrounds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ML</a:t>
            </a:r>
            <a:r>
              <a:rPr lang="en-US" dirty="0" smtClean="0"/>
              <a:t>: …</a:t>
            </a:r>
          </a:p>
          <a:p>
            <a:r>
              <a:rPr lang="en-US" b="1" dirty="0" smtClean="0"/>
              <a:t>DL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From standalone SA task the best performance was </a:t>
            </a:r>
            <a:r>
              <a:rPr lang="en-US" dirty="0"/>
              <a:t>achieved by </a:t>
            </a:r>
            <a:r>
              <a:rPr lang="en-US" dirty="0" smtClean="0"/>
              <a:t>the </a:t>
            </a:r>
            <a:r>
              <a:rPr lang="en-US" i="1" dirty="0" err="1" smtClean="0"/>
              <a:t>dbmdz</a:t>
            </a:r>
            <a:r>
              <a:rPr lang="en-US" dirty="0" smtClean="0"/>
              <a:t> </a:t>
            </a:r>
            <a:r>
              <a:rPr lang="en-US" dirty="0"/>
              <a:t>German BERT </a:t>
            </a:r>
            <a:r>
              <a:rPr lang="en-US" dirty="0" smtClean="0"/>
              <a:t>cased model and with additional fine-tuning with </a:t>
            </a:r>
            <a:r>
              <a:rPr lang="en-US" i="1" dirty="0" err="1" smtClean="0"/>
              <a:t>Germeval</a:t>
            </a:r>
            <a:r>
              <a:rPr lang="en-US" dirty="0" smtClean="0"/>
              <a:t> dataset </a:t>
            </a:r>
            <a:r>
              <a:rPr lang="en-US" dirty="0" smtClean="0"/>
              <a:t>(Pre-training source: </a:t>
            </a:r>
            <a:r>
              <a:rPr lang="en-GB" dirty="0"/>
              <a:t>Wikipedia dump, EU Bookshop corpus, Open Subtitles, </a:t>
            </a:r>
            <a:r>
              <a:rPr lang="en-GB" dirty="0" err="1"/>
              <a:t>CommonCrawl</a:t>
            </a:r>
            <a:r>
              <a:rPr lang="en-GB" dirty="0"/>
              <a:t>, </a:t>
            </a:r>
            <a:r>
              <a:rPr lang="en-GB" dirty="0" err="1"/>
              <a:t>ParaCrawl</a:t>
            </a:r>
            <a:r>
              <a:rPr lang="en-GB" dirty="0"/>
              <a:t> and News Crawl. This results in a dataset with a size of 16GB and 2,350,234,427 tokens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aspect based sentiment analysis leads to </a:t>
            </a:r>
            <a:r>
              <a:rPr lang="en-US" dirty="0" smtClean="0"/>
              <a:t>a </a:t>
            </a:r>
            <a:r>
              <a:rPr lang="en-US" dirty="0" smtClean="0"/>
              <a:t>worse </a:t>
            </a:r>
            <a:r>
              <a:rPr lang="en-US" dirty="0" smtClean="0"/>
              <a:t>performance, and reaches the best performance for the original </a:t>
            </a:r>
            <a:r>
              <a:rPr lang="en-US" i="1" dirty="0" err="1" smtClean="0"/>
              <a:t>base_german_cased</a:t>
            </a:r>
            <a:r>
              <a:rPr lang="en-US" dirty="0" smtClean="0"/>
              <a:t> model with </a:t>
            </a:r>
            <a:r>
              <a:rPr lang="en-US" i="1" dirty="0" smtClean="0"/>
              <a:t>post-training</a:t>
            </a:r>
            <a:r>
              <a:rPr lang="en-US" dirty="0" smtClean="0"/>
              <a:t> with scraped, unlabeled tweets</a:t>
            </a:r>
          </a:p>
          <a:p>
            <a:r>
              <a:rPr lang="en-US" dirty="0" smtClean="0"/>
              <a:t>The topic modelling / </a:t>
            </a:r>
            <a:r>
              <a:rPr lang="en-US" dirty="0" smtClean="0"/>
              <a:t>aspect </a:t>
            </a:r>
            <a:r>
              <a:rPr lang="en-US" dirty="0" smtClean="0"/>
              <a:t>consideration seems to complicate the </a:t>
            </a:r>
            <a:r>
              <a:rPr lang="en-US" b="1" dirty="0" smtClean="0"/>
              <a:t>sequence classification</a:t>
            </a:r>
            <a:r>
              <a:rPr lang="en-US" dirty="0" smtClean="0"/>
              <a:t> task for both standard ML and </a:t>
            </a:r>
            <a:r>
              <a:rPr lang="en-US" dirty="0" smtClean="0"/>
              <a:t>DL </a:t>
            </a:r>
            <a:r>
              <a:rPr lang="en-US" dirty="0" smtClean="0"/>
              <a:t>approaches</a:t>
            </a:r>
          </a:p>
          <a:p>
            <a:r>
              <a:rPr lang="en-GB" dirty="0" smtClean="0"/>
              <a:t>We </a:t>
            </a:r>
            <a:r>
              <a:rPr lang="en-GB" dirty="0"/>
              <a:t>provide </a:t>
            </a:r>
            <a:r>
              <a:rPr lang="en-GB" b="1" dirty="0"/>
              <a:t>extensive teaching material </a:t>
            </a:r>
            <a:r>
              <a:rPr lang="en-GB" dirty="0"/>
              <a:t>on both approaches, composed as a coherent </a:t>
            </a:r>
            <a:r>
              <a:rPr lang="en-GB" dirty="0" smtClean="0"/>
              <a:t>online course</a:t>
            </a:r>
            <a:r>
              <a:rPr lang="en-GB" dirty="0"/>
              <a:t>, to educate researchers on addressing NLP problems in their own work</a:t>
            </a:r>
            <a:r>
              <a:rPr lang="en-GB" dirty="0" smtClean="0"/>
              <a:t>. However</a:t>
            </a:r>
            <a:r>
              <a:rPr lang="en-GB" dirty="0"/>
              <a:t>, </a:t>
            </a:r>
            <a:r>
              <a:rPr lang="en-GB" dirty="0" smtClean="0"/>
              <a:t>the </a:t>
            </a:r>
            <a:r>
              <a:rPr lang="en-GB" dirty="0"/>
              <a:t>time frame for teaching </a:t>
            </a:r>
            <a:r>
              <a:rPr lang="en-GB" dirty="0" smtClean="0"/>
              <a:t>should be </a:t>
            </a:r>
            <a:r>
              <a:rPr lang="en-GB" dirty="0"/>
              <a:t>extended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General Theoretical Context</a:t>
            </a:r>
            <a:endParaRPr lang="en-US" sz="3600" b="1" i="1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4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225" r="721"/>
          <a:stretch/>
        </p:blipFill>
        <p:spPr>
          <a:xfrm>
            <a:off x="180474" y="2314940"/>
            <a:ext cx="4535905" cy="267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08" y="2309907"/>
            <a:ext cx="3561356" cy="2679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hteck 8"/>
          <p:cNvSpPr/>
          <p:nvPr/>
        </p:nvSpPr>
        <p:spPr>
          <a:xfrm>
            <a:off x="4842632" y="323868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0" name="Rechteck 9"/>
          <p:cNvSpPr/>
          <p:nvPr/>
        </p:nvSpPr>
        <p:spPr>
          <a:xfrm>
            <a:off x="9534643" y="323868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1" name="Rechteck 10"/>
          <p:cNvSpPr/>
          <p:nvPr/>
        </p:nvSpPr>
        <p:spPr>
          <a:xfrm>
            <a:off x="10142604" y="2459419"/>
            <a:ext cx="203658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Topic-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Specific 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Sentiment 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Analysis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44456" y="5197265"/>
            <a:ext cx="1784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Topic modeling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090609" y="5197265"/>
            <a:ext cx="21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Sentiment Analysis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85800" y="6112042"/>
            <a:ext cx="1109311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4"/>
              </a:rPr>
              <a:t>Fig. 1: Source (modified): 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www.researchgate.net/figure/Sentiment-analysis-and-topic-modeling-in-narrative-A-Sentiment-analysis-Words_fig2_337747374</a:t>
            </a:r>
            <a:r>
              <a:rPr lang="en-US" sz="1200" dirty="0" smtClean="0"/>
              <a:t> (modified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4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General Theoretical </a:t>
            </a:r>
            <a:r>
              <a:rPr lang="en-US" b="1" dirty="0" smtClean="0"/>
              <a:t>Context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Topic </a:t>
            </a:r>
            <a:r>
              <a:rPr lang="en-US" sz="3600" b="1" i="1" u="sng" dirty="0" smtClean="0">
                <a:solidFill>
                  <a:srgbClr val="0070C0"/>
                </a:solidFill>
              </a:rPr>
              <a:t>Modeling</a:t>
            </a:r>
            <a:endParaRPr lang="en-US" sz="3600" b="1" i="1" dirty="0">
              <a:solidFill>
                <a:srgbClr val="0070C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4292"/>
            <a:ext cx="10420350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5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85800" y="6112042"/>
            <a:ext cx="1109311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2: Overview of topic modeling approaches. Source: Intro to NLP by </a:t>
            </a:r>
            <a:r>
              <a:rPr lang="en-US" sz="1200" dirty="0" err="1" smtClean="0">
                <a:solidFill>
                  <a:srgbClr val="0070C0"/>
                </a:solidFill>
              </a:rPr>
              <a:t>Asmik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&amp; Lisa (https://lisa-wm.github.io/nlp-twitter-r-bert/)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3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General Theoretical </a:t>
            </a:r>
            <a:r>
              <a:rPr lang="en-US" b="1" dirty="0" smtClean="0"/>
              <a:t>Context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Probabilistic/generative </a:t>
            </a:r>
            <a:r>
              <a:rPr lang="en-US" sz="3600" b="1" i="1" u="sng" dirty="0">
                <a:solidFill>
                  <a:srgbClr val="0070C0"/>
                </a:solidFill>
              </a:rPr>
              <a:t>approaches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Idea</a:t>
            </a:r>
            <a:r>
              <a:rPr lang="en-GB" dirty="0" smtClean="0"/>
              <a:t>: </a:t>
            </a:r>
            <a:r>
              <a:rPr lang="en-GB" dirty="0"/>
              <a:t>Hierarchical Bayesian mixture models </a:t>
            </a:r>
            <a:r>
              <a:rPr lang="en-GB" dirty="0" smtClean="0"/>
              <a:t>; </a:t>
            </a:r>
            <a:r>
              <a:rPr lang="en-GB" dirty="0" smtClean="0"/>
              <a:t>reverse-engineer </a:t>
            </a:r>
            <a:r>
              <a:rPr lang="en-GB" dirty="0" smtClean="0"/>
              <a:t>the imaginative process of document </a:t>
            </a:r>
            <a:r>
              <a:rPr lang="en-GB" dirty="0" smtClean="0"/>
              <a:t>generation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For each of document d within a corpus draw a vector of topic proportions from the assumed distribution </a:t>
            </a:r>
          </a:p>
          <a:p>
            <a:pPr marL="514350" indent="-514350">
              <a:buAutoNum type="arabicPeriod"/>
            </a:pPr>
            <a:r>
              <a:rPr lang="en-GB" dirty="0" smtClean="0"/>
              <a:t>For each word position n within d 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draw a topic assignment from the assumed distribution 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draw a word from the assumed distribution</a:t>
            </a:r>
            <a:endParaRPr lang="en-US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Theoretical </a:t>
            </a:r>
            <a:r>
              <a:rPr lang="en-US" b="1" dirty="0" smtClean="0"/>
              <a:t>Context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10458450" cy="343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7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838200" y="1870075"/>
            <a:ext cx="1905000" cy="1149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85800" y="6112042"/>
            <a:ext cx="11093116" cy="42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Fig. 3: Example for </a:t>
            </a:r>
            <a:r>
              <a:rPr lang="en-US" sz="1200" dirty="0">
                <a:solidFill>
                  <a:srgbClr val="0070C0"/>
                </a:solidFill>
              </a:rPr>
              <a:t>Probabilistic/generative approach of topic modeling</a:t>
            </a:r>
            <a:r>
              <a:rPr lang="en-US" sz="1200" dirty="0" smtClean="0">
                <a:solidFill>
                  <a:srgbClr val="0070C0"/>
                </a:solidFill>
              </a:rPr>
              <a:t>. Source: Intro to NLP by </a:t>
            </a:r>
            <a:r>
              <a:rPr lang="en-US" sz="1200" dirty="0" err="1" smtClean="0">
                <a:solidFill>
                  <a:srgbClr val="0070C0"/>
                </a:solidFill>
              </a:rPr>
              <a:t>Asmik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&amp; Lisa (https://lisa-wm.github.io/nlp-twitter-r-bert/)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59085" y="4156680"/>
            <a:ext cx="330926" cy="37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ysClr val="windowText" lastClr="000000"/>
                </a:solidFill>
              </a:rPr>
              <a:t>1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183657" y="4156680"/>
            <a:ext cx="330926" cy="37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ysClr val="windowText" lastClr="000000"/>
                </a:solidFill>
              </a:rPr>
              <a:t>2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708229" y="4156680"/>
            <a:ext cx="330926" cy="37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ysClr val="windowText" lastClr="000000"/>
                </a:solidFill>
              </a:rPr>
              <a:t>3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9209696" y="4156680"/>
            <a:ext cx="330926" cy="37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ysClr val="windowText" lastClr="000000"/>
                </a:solidFill>
              </a:rPr>
              <a:t>4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711163" y="4156680"/>
            <a:ext cx="330926" cy="37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ysClr val="windowText" lastClr="000000"/>
                </a:solidFill>
              </a:rPr>
              <a:t>5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3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General Theoretical </a:t>
            </a:r>
            <a:r>
              <a:rPr lang="en-US" b="1" dirty="0" smtClean="0"/>
              <a:t>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Sentiment </a:t>
            </a:r>
            <a:r>
              <a:rPr lang="en-US" sz="3600" b="1" i="1" u="sng" dirty="0">
                <a:solidFill>
                  <a:srgbClr val="0070C0"/>
                </a:solidFill>
              </a:rPr>
              <a:t>Analysis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Find </a:t>
            </a:r>
            <a:r>
              <a:rPr lang="en-US" dirty="0" smtClean="0"/>
              <a:t>a model that maps from the space of input features into 2-dimensional </a:t>
            </a:r>
            <a:r>
              <a:rPr lang="en-US" dirty="0" smtClean="0"/>
              <a:t>space; Each </a:t>
            </a:r>
            <a:r>
              <a:rPr lang="en-US" dirty="0" smtClean="0"/>
              <a:t>observation / tweet represented by features is assigned to a probability of belonging to </a:t>
            </a:r>
            <a:r>
              <a:rPr lang="en-US" b="1" dirty="0" smtClean="0"/>
              <a:t>“positive” or “negative”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 smtClean="0"/>
              <a:t>Machine Learning: </a:t>
            </a:r>
            <a:r>
              <a:rPr lang="en-US" dirty="0" smtClean="0"/>
              <a:t>Random Forests and Regularized </a:t>
            </a:r>
            <a:r>
              <a:rPr lang="en-US" dirty="0" smtClean="0"/>
              <a:t>Logistic Regression </a:t>
            </a:r>
          </a:p>
          <a:p>
            <a:endParaRPr lang="en-US" dirty="0" smtClean="0"/>
          </a:p>
          <a:p>
            <a:r>
              <a:rPr lang="en-US" dirty="0" smtClean="0"/>
              <a:t>Deep Learning: BERT, </a:t>
            </a:r>
            <a:r>
              <a:rPr lang="en-US" dirty="0" smtClean="0"/>
              <a:t>focus on </a:t>
            </a:r>
            <a:r>
              <a:rPr lang="en-US" dirty="0" smtClean="0"/>
              <a:t>fine-tuning </a:t>
            </a:r>
            <a:r>
              <a:rPr lang="en-US" dirty="0" smtClean="0"/>
              <a:t>to sentiment analysis task</a:t>
            </a:r>
            <a:endParaRPr lang="en-US" dirty="0"/>
          </a:p>
          <a:p>
            <a:endParaRPr lang="en-US" dirty="0" err="1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General Theoretical </a:t>
            </a:r>
            <a:r>
              <a:rPr lang="en-US" b="1" dirty="0" smtClean="0"/>
              <a:t>Context</a:t>
            </a:r>
            <a:br>
              <a:rPr lang="en-US" b="1" dirty="0" smtClean="0"/>
            </a:br>
            <a:r>
              <a:rPr lang="en-US" sz="3600" b="1" i="1" u="sng" dirty="0">
                <a:solidFill>
                  <a:srgbClr val="0070C0"/>
                </a:solidFill>
              </a:rPr>
              <a:t>Topic-specific sentiment </a:t>
            </a:r>
            <a:r>
              <a:rPr lang="en-US" sz="3600" b="1" i="1" u="sng" dirty="0">
                <a:solidFill>
                  <a:srgbClr val="0070C0"/>
                </a:solidFill>
              </a:rPr>
              <a:t>analysis</a:t>
            </a:r>
            <a:endParaRPr lang="en-US" sz="3600" b="1" i="1" u="sng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Idea: Combine </a:t>
            </a:r>
            <a:r>
              <a:rPr lang="en-US" dirty="0"/>
              <a:t>of </a:t>
            </a:r>
            <a:r>
              <a:rPr lang="en-US" dirty="0" smtClean="0"/>
              <a:t>Topic </a:t>
            </a:r>
            <a:r>
              <a:rPr lang="en-US" dirty="0" smtClean="0"/>
              <a:t>Modeling </a:t>
            </a:r>
            <a:r>
              <a:rPr lang="en-US" dirty="0"/>
              <a:t>and Sentiment Analysis</a:t>
            </a:r>
          </a:p>
          <a:p>
            <a:r>
              <a:rPr lang="en-US" dirty="0"/>
              <a:t>Apply </a:t>
            </a:r>
            <a:r>
              <a:rPr lang="en-US" dirty="0" smtClean="0"/>
              <a:t>non-</a:t>
            </a:r>
            <a:r>
              <a:rPr lang="en-GB" dirty="0" smtClean="0"/>
              <a:t>simultaneous </a:t>
            </a:r>
            <a:r>
              <a:rPr lang="en-GB" dirty="0"/>
              <a:t>methods mostly due to their complexity and our goal of making text analysis accessible to a broader audience</a:t>
            </a:r>
          </a:p>
          <a:p>
            <a:r>
              <a:rPr lang="en-US" dirty="0"/>
              <a:t>S</a:t>
            </a:r>
            <a:r>
              <a:rPr lang="en-US" dirty="0" smtClean="0"/>
              <a:t>tandard ML approach: </a:t>
            </a:r>
          </a:p>
          <a:p>
            <a:pPr lvl="1"/>
            <a:r>
              <a:rPr lang="en-US" dirty="0" smtClean="0"/>
              <a:t>Build tweet-clusters based on the topic modeling</a:t>
            </a:r>
          </a:p>
          <a:p>
            <a:pPr lvl="1"/>
            <a:r>
              <a:rPr lang="en-US" dirty="0" smtClean="0"/>
              <a:t>Use the clusters to generate topic-specific </a:t>
            </a:r>
            <a:r>
              <a:rPr lang="en-US" dirty="0" err="1" smtClean="0"/>
              <a:t>embeddings</a:t>
            </a:r>
            <a:r>
              <a:rPr lang="en-US" dirty="0"/>
              <a:t> </a:t>
            </a:r>
            <a:r>
              <a:rPr lang="en-GB" dirty="0" smtClean="0"/>
              <a:t>that are afterwards fed to the </a:t>
            </a:r>
            <a:r>
              <a:rPr lang="en-GB" dirty="0" smtClean="0"/>
              <a:t>classifier</a:t>
            </a:r>
            <a:endParaRPr lang="en-GB" dirty="0" smtClean="0"/>
          </a:p>
          <a:p>
            <a:r>
              <a:rPr lang="en-US" dirty="0" smtClean="0"/>
              <a:t>BERT: </a:t>
            </a:r>
          </a:p>
          <a:p>
            <a:pPr lvl="1"/>
            <a:r>
              <a:rPr lang="en-US" dirty="0" smtClean="0"/>
              <a:t>Aspect extraction: Extract the word from the tweet that </a:t>
            </a:r>
            <a:r>
              <a:rPr lang="en-US" dirty="0" err="1" smtClean="0"/>
              <a:t>containd</a:t>
            </a:r>
            <a:r>
              <a:rPr lang="en-US" dirty="0" smtClean="0"/>
              <a:t> the topic-specific information</a:t>
            </a:r>
          </a:p>
          <a:p>
            <a:pPr lvl="1"/>
            <a:r>
              <a:rPr lang="en-US" dirty="0" smtClean="0"/>
              <a:t>Aspect sentiment classification: Using the information about the aspects as an additional feature fine-tune BERT to an Aspect Based Sentiment Analysis task</a:t>
            </a:r>
          </a:p>
          <a:p>
            <a:endParaRPr lang="en-US" b="1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BFCA-6709-44A7-A8B9-1EEA07D895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1613</Words>
  <Application>Microsoft Office PowerPoint</Application>
  <PresentationFormat>Breitbild</PresentationFormat>
  <Paragraphs>247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PowerPoint-Präsentation</vt:lpstr>
      <vt:lpstr>Table of Contents</vt:lpstr>
      <vt:lpstr>Introduction</vt:lpstr>
      <vt:lpstr>General Theoretical Context</vt:lpstr>
      <vt:lpstr>General Theoretical Context Topic Modeling</vt:lpstr>
      <vt:lpstr>General Theoretical Context Probabilistic/generative approaches</vt:lpstr>
      <vt:lpstr>General Theoretical Context Example</vt:lpstr>
      <vt:lpstr>General Theoretical Context Sentiment Analysis</vt:lpstr>
      <vt:lpstr>General Theoretical Context Topic-specific sentiment analysis</vt:lpstr>
      <vt:lpstr>Data Data collection: Web Scraping</vt:lpstr>
      <vt:lpstr>Data Data labeling </vt:lpstr>
      <vt:lpstr>PowerPoint-Präsentation</vt:lpstr>
      <vt:lpstr>PowerPoint-Präsentation</vt:lpstr>
      <vt:lpstr>Data Data preprocessing</vt:lpstr>
      <vt:lpstr>Data Challenges</vt:lpstr>
      <vt:lpstr>Standard Machine Learning Solution Static Features</vt:lpstr>
      <vt:lpstr>Standard Machine Learning Solution Dynamic Features</vt:lpstr>
      <vt:lpstr>Standard Machine Learning Solution Word Embeddings</vt:lpstr>
      <vt:lpstr>Standard Machine Learning Solution Example</vt:lpstr>
      <vt:lpstr>Standard Machine Learning Solution Word Embeddings: GloVe</vt:lpstr>
      <vt:lpstr>Standard Machine Learning Solution Sentiment Classification</vt:lpstr>
      <vt:lpstr>Standard Machine Learning Solution Results</vt:lpstr>
      <vt:lpstr>Deep Learning Solution Deep transfer learning with BERT</vt:lpstr>
      <vt:lpstr>Deep Learning Solution Input pre-processing</vt:lpstr>
      <vt:lpstr>Deep Learning Solution Pre-training</vt:lpstr>
      <vt:lpstr>Deep Learning Solution Fine-tuning</vt:lpstr>
      <vt:lpstr>Deep Learning Solution Aspect-based sentiment analysis</vt:lpstr>
      <vt:lpstr>Deep Learning Solution Results</vt:lpstr>
      <vt:lpstr>Knowledge Transfer Contents</vt:lpstr>
      <vt:lpstr>Knowledge Transfer Online material &amp; feedback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Topic-specic sentiment analysis for tweets by German MPs</dc:title>
  <dc:creator>NALMPI</dc:creator>
  <cp:lastModifiedBy>NALMPI</cp:lastModifiedBy>
  <cp:revision>41</cp:revision>
  <dcterms:created xsi:type="dcterms:W3CDTF">2021-06-19T12:35:13Z</dcterms:created>
  <dcterms:modified xsi:type="dcterms:W3CDTF">2021-06-21T00:24:04Z</dcterms:modified>
</cp:coreProperties>
</file>