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03" r:id="rId2"/>
    <p:sldId id="305" r:id="rId3"/>
    <p:sldId id="304" r:id="rId4"/>
    <p:sldId id="346" r:id="rId5"/>
    <p:sldId id="332" r:id="rId6"/>
    <p:sldId id="347" r:id="rId7"/>
    <p:sldId id="333" r:id="rId8"/>
    <p:sldId id="311" r:id="rId9"/>
    <p:sldId id="349" r:id="rId10"/>
    <p:sldId id="336" r:id="rId11"/>
    <p:sldId id="334" r:id="rId12"/>
    <p:sldId id="348" r:id="rId13"/>
    <p:sldId id="335" r:id="rId14"/>
    <p:sldId id="331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  <a:srgbClr val="FFFFFF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256" autoAdjust="0"/>
  </p:normalViewPr>
  <p:slideViewPr>
    <p:cSldViewPr snapToGrid="0">
      <p:cViewPr varScale="1">
        <p:scale>
          <a:sx n="100" d="100"/>
          <a:sy n="100" d="100"/>
        </p:scale>
        <p:origin x="9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B87F2-13FD-4A24-9F19-39B31C60B536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41429-B750-4047-B563-2878417A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7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03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0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88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84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8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84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40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84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11BA-6AD9-41A7-B7A2-456C8523519C}" type="datetime1">
              <a:rPr lang="en-US" smtClean="0"/>
              <a:t>4/16/2021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4441-C196-4BB0-93EE-AF22360207AB}" type="datetime1">
              <a:rPr lang="en-US" smtClean="0"/>
              <a:t>4/16/2021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1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282B-C3CE-4F56-8DD1-5349F982F1D2}" type="datetime1">
              <a:rPr lang="en-US" smtClean="0"/>
              <a:t>4/16/2021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3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6D6A-786F-4E85-AF3B-385015383ABA}" type="datetime1">
              <a:rPr lang="en-US" smtClean="0"/>
              <a:t>4/16/2021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6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FEB0-9C80-4A34-A5C7-72D52D52FC7D}" type="datetime1">
              <a:rPr lang="en-US" smtClean="0"/>
              <a:t>4/16/2021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3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67AD-C299-471B-ABA1-D0EA94C7EDCF}" type="datetime1">
              <a:rPr lang="en-US" smtClean="0"/>
              <a:t>4/16/2021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3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DBC7-10F8-46A1-8CE1-DBB0A6F0EF3E}" type="datetime1">
              <a:rPr lang="en-US" smtClean="0"/>
              <a:t>4/16/2021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46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ED80-8DDA-43A7-A78F-B0542D691D0E}" type="datetime1">
              <a:rPr lang="en-US" smtClean="0"/>
              <a:t>4/16/2021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0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27E6-45BA-40D2-98F2-BE4FFF095577}" type="datetime1">
              <a:rPr lang="en-US" smtClean="0"/>
              <a:t>4/16/2021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3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14C-22EA-4B1A-A45B-ED6465C7BB4E}" type="datetime1">
              <a:rPr lang="en-US" smtClean="0"/>
              <a:t>4/16/2021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5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8903-38BE-4FD8-98FC-E4EF771B2D8C}" type="datetime1">
              <a:rPr lang="en-US" smtClean="0"/>
              <a:t>4/16/2021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9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AC8C7-9CA9-4E83-8CE3-AD3BE4150B39}" type="datetime1">
              <a:rPr lang="en-US" smtClean="0"/>
              <a:t>4/16/2021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8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r4ds.had.co.nz/strings.html" TargetMode="External"/><Relationship Id="rId3" Type="http://schemas.openxmlformats.org/officeDocument/2006/relationships/hyperlink" Target="https://flukeout.github.io/" TargetMode="External"/><Relationship Id="rId7" Type="http://schemas.openxmlformats.org/officeDocument/2006/relationships/hyperlink" Target="https://docs.tweepy.org/en/latest/" TargetMode="External"/><Relationship Id="rId2" Type="http://schemas.openxmlformats.org/officeDocument/2006/relationships/hyperlink" Target="https://www.analyticsvidhya.com/blog/2015/10/beginner-guide-web-scraping-beautiful-soup-pyth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tweet-workshop.mikewk.com/#1" TargetMode="External"/><Relationship Id="rId5" Type="http://schemas.openxmlformats.org/officeDocument/2006/relationships/hyperlink" Target="https://cran.r-project.org/web/packages/rtweet/rtweet.pdf" TargetMode="External"/><Relationship Id="rId4" Type="http://schemas.openxmlformats.org/officeDocument/2006/relationships/hyperlink" Target="https://selectorgadget.com/" TargetMode="External"/><Relationship Id="rId9" Type="http://schemas.openxmlformats.org/officeDocument/2006/relationships/hyperlink" Target="https://www.rstudio.com/wp-content/uploads/2016/09/RegExCheatsheet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2FBA02-029D-4A54-8CD7-9868A31BE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II-2: Topic Modeling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DAD36-2C74-4310-9046-1C082340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720E683A-1C38-4815-B7A2-BD0EE45D88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4" b="89706" l="1481" r="95062">
                        <a14:foregroundMark x1="83951" y1="52941" x2="71111" y2="68627"/>
                        <a14:foregroundMark x1="78765" y1="27451" x2="86173" y2="60784"/>
                        <a14:foregroundMark x1="86173" y1="60784" x2="83951" y2="41176"/>
                        <a14:foregroundMark x1="89136" y1="22549" x2="90370" y2="33824"/>
                        <a14:foregroundMark x1="83951" y1="23529" x2="92099" y2="38235"/>
                        <a14:foregroundMark x1="95062" y1="26471" x2="95062" y2="26471"/>
                        <a14:foregroundMark x1="93827" y1="38725" x2="93827" y2="38725"/>
                        <a14:foregroundMark x1="94568" y1="21078" x2="94568" y2="21078"/>
                        <a14:foregroundMark x1="92346" y1="38235" x2="93580" y2="36765"/>
                        <a14:foregroundMark x1="92346" y1="36765" x2="93086" y2="38235"/>
                        <a14:foregroundMark x1="47654" y1="47059" x2="47654" y2="47059"/>
                        <a14:foregroundMark x1="47654" y1="38725" x2="47654" y2="28431"/>
                        <a14:foregroundMark x1="1481" y1="56863" x2="2963" y2="33333"/>
                        <a14:foregroundMark x1="9136" y1="31373" x2="10123" y2="42647"/>
                        <a14:foregroundMark x1="28395" y1="47549" x2="28889" y2="55392"/>
                        <a14:backgroundMark x1="69383" y1="9804" x2="54321" y2="4902"/>
                        <a14:backgroundMark x1="54321" y1="4902" x2="55802" y2="9314"/>
                        <a14:backgroundMark x1="93528" y1="37546" x2="94568" y2="38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891" y="3913774"/>
            <a:ext cx="2288218" cy="115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631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10</a:t>
            </a:fld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STM  </a:t>
            </a:r>
            <a:r>
              <a:rPr lang="en-US" b="1"/>
              <a:t>Exercise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9D5C87-EDAB-4C4B-A55D-E6DBDD9D5ABA}"/>
              </a:ext>
            </a:extLst>
          </p:cNvPr>
          <p:cNvSpPr/>
          <p:nvPr/>
        </p:nvSpPr>
        <p:spPr>
          <a:xfrm>
            <a:off x="3228976" y="1992993"/>
            <a:ext cx="8153400" cy="2872013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4000" b="1">
                <a:solidFill>
                  <a:schemeClr val="tx1"/>
                </a:solidFill>
              </a:rPr>
              <a:t>Exercise 4: Analyzing Topics</a:t>
            </a:r>
            <a:endParaRPr lang="en-US" sz="4000" b="1">
              <a:solidFill>
                <a:schemeClr val="tx1"/>
              </a:solidFill>
            </a:endParaRPr>
          </a:p>
        </p:txBody>
      </p:sp>
      <p:pic>
        <p:nvPicPr>
          <p:cNvPr id="6" name="Graphic 5" descr="Game controller with solid fill">
            <a:extLst>
              <a:ext uri="{FF2B5EF4-FFF2-40B4-BE49-F238E27FC236}">
                <a16:creationId xmlns:a16="http://schemas.microsoft.com/office/drawing/2014/main" id="{9AA4C070-CDB8-4FC2-A154-5F8CF4DAF9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800" y="2481284"/>
            <a:ext cx="1894360" cy="189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08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7000" cy="2886075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II-2: Topic Modeling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Keyword-Based Topic Extraction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35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F324A9E-9392-4545-96A6-95DE3958C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7" y="1990725"/>
            <a:ext cx="10287001" cy="4457700"/>
          </a:xfrm>
        </p:spPr>
        <p:txBody>
          <a:bodyPr>
            <a:normAutofit/>
          </a:bodyPr>
          <a:lstStyle/>
          <a:p>
            <a:r>
              <a:rPr lang="de-DE" b="1"/>
              <a:t>Situation:</a:t>
            </a:r>
          </a:p>
          <a:p>
            <a:pPr lvl="1"/>
            <a:r>
              <a:rPr lang="de-DE"/>
              <a:t>(Statistical) topic modeling not always producing meaningful topics</a:t>
            </a:r>
          </a:p>
          <a:p>
            <a:pPr lvl="1"/>
            <a:r>
              <a:rPr lang="de-DE"/>
              <a:t>Quite some human input required still</a:t>
            </a:r>
          </a:p>
          <a:p>
            <a:pPr lvl="1"/>
            <a:r>
              <a:rPr lang="de-DE"/>
              <a:t>Also, unsupervised approach not always appropriate</a:t>
            </a:r>
          </a:p>
          <a:p>
            <a:r>
              <a:rPr lang="de-DE" b="1"/>
              <a:t>Idea: </a:t>
            </a:r>
            <a:r>
              <a:rPr lang="de-DE"/>
              <a:t>specify keywords &amp; find related documents</a:t>
            </a:r>
          </a:p>
          <a:p>
            <a:r>
              <a:rPr lang="de-DE" b="1"/>
              <a:t>Approach:</a:t>
            </a:r>
          </a:p>
          <a:p>
            <a:pPr lvl="1"/>
            <a:r>
              <a:rPr lang="de-DE"/>
              <a:t>Specify list of keywords.</a:t>
            </a:r>
          </a:p>
          <a:p>
            <a:pPr lvl="1"/>
            <a:r>
              <a:rPr lang="de-DE"/>
              <a:t>Find similar words (both morphologically &amp; semantically).</a:t>
            </a:r>
          </a:p>
          <a:p>
            <a:pPr lvl="1"/>
            <a:r>
              <a:rPr lang="de-DE"/>
              <a:t>Assign all documents using these words to the associated topic.</a:t>
            </a:r>
          </a:p>
          <a:p>
            <a:pPr lvl="1"/>
            <a:endParaRPr lang="de-DE"/>
          </a:p>
          <a:p>
            <a:pPr lvl="1"/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12</a:t>
            </a:fld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Keyword-Based TE  </a:t>
            </a:r>
            <a:r>
              <a:rPr lang="en-US" b="1"/>
              <a:t>Idea</a:t>
            </a:r>
          </a:p>
        </p:txBody>
      </p:sp>
    </p:spTree>
    <p:extLst>
      <p:ext uri="{BB962C8B-B14F-4D97-AF65-F5344CB8AC3E}">
        <p14:creationId xmlns:p14="http://schemas.microsoft.com/office/powerpoint/2010/main" val="4276507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13</a:t>
            </a:fld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Keyword-Based TE  </a:t>
            </a:r>
            <a:r>
              <a:rPr lang="en-US" b="1"/>
              <a:t>Approach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9D5C87-EDAB-4C4B-A55D-E6DBDD9D5ABA}"/>
              </a:ext>
            </a:extLst>
          </p:cNvPr>
          <p:cNvSpPr/>
          <p:nvPr/>
        </p:nvSpPr>
        <p:spPr>
          <a:xfrm>
            <a:off x="3228976" y="1992993"/>
            <a:ext cx="8153400" cy="2872013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4000" b="1">
                <a:solidFill>
                  <a:schemeClr val="tx1"/>
                </a:solidFill>
              </a:rPr>
              <a:t>Demo 8: Keyword-Based TE</a:t>
            </a:r>
            <a:endParaRPr lang="en-US" sz="4000" b="1">
              <a:solidFill>
                <a:schemeClr val="tx1"/>
              </a:solidFill>
            </a:endParaRPr>
          </a:p>
        </p:txBody>
      </p:sp>
      <p:pic>
        <p:nvPicPr>
          <p:cNvPr id="9" name="Graphic 8" descr="Play with solid fill">
            <a:extLst>
              <a:ext uri="{FF2B5EF4-FFF2-40B4-BE49-F238E27FC236}">
                <a16:creationId xmlns:a16="http://schemas.microsoft.com/office/drawing/2014/main" id="{5987626F-A389-40EE-AED1-4EC2BDAD0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3914" y="2276468"/>
            <a:ext cx="2305062" cy="230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85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7000" cy="2886075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II-2: Topic Modeling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 and References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05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689811"/>
            <a:ext cx="10515600" cy="5487152"/>
          </a:xfrm>
        </p:spPr>
        <p:txBody>
          <a:bodyPr>
            <a:normAutofit/>
          </a:bodyPr>
          <a:lstStyle/>
          <a:p>
            <a:endParaRPr lang="en-GB" dirty="0"/>
          </a:p>
          <a:p>
            <a:endParaRPr lang="en-GB" u="sng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15</a:t>
            </a:fld>
            <a:endParaRPr lang="en-US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2"/>
              </a:rPr>
              <a:t>https://www.analyticsvidhya.com/blog/2015/10/beginner-guide-web-scraping-beautiful-soup-python/</a:t>
            </a:r>
            <a:r>
              <a:rPr lang="en-US" dirty="0"/>
              <a:t> (Guide to </a:t>
            </a:r>
            <a:r>
              <a:rPr lang="en-US" dirty="0" err="1"/>
              <a:t>webscraping</a:t>
            </a:r>
            <a:r>
              <a:rPr lang="en-US" dirty="0"/>
              <a:t> in python)</a:t>
            </a:r>
          </a:p>
          <a:p>
            <a:r>
              <a:rPr lang="en-US" dirty="0">
                <a:hlinkClick r:id="rId3"/>
              </a:rPr>
              <a:t>https://flukeout.github.io/#</a:t>
            </a:r>
            <a:r>
              <a:rPr lang="en-US" dirty="0"/>
              <a:t> (understand </a:t>
            </a:r>
            <a:r>
              <a:rPr lang="en-US" dirty="0" err="1"/>
              <a:t>css</a:t>
            </a:r>
            <a:r>
              <a:rPr lang="en-US" dirty="0"/>
              <a:t>)</a:t>
            </a:r>
          </a:p>
          <a:p>
            <a:r>
              <a:rPr lang="en-US" dirty="0">
                <a:hlinkClick r:id="rId4"/>
              </a:rPr>
              <a:t>https://selectorgadget.com/</a:t>
            </a:r>
            <a:r>
              <a:rPr lang="en-US" dirty="0"/>
              <a:t> (more on selector gadget)</a:t>
            </a:r>
          </a:p>
          <a:p>
            <a:r>
              <a:rPr lang="en-US" dirty="0">
                <a:hlinkClick r:id="rId5"/>
              </a:rPr>
              <a:t>https://cran.r-project.org/web/packages/rtweet/rtweet.pdf</a:t>
            </a:r>
            <a:endParaRPr lang="en-US" dirty="0"/>
          </a:p>
          <a:p>
            <a:r>
              <a:rPr lang="en-US" dirty="0">
                <a:hlinkClick r:id="rId6"/>
              </a:rPr>
              <a:t>https://rtweet-workshop.mikewk.com/#1</a:t>
            </a:r>
            <a:endParaRPr lang="en-US" dirty="0"/>
          </a:p>
          <a:p>
            <a:r>
              <a:rPr lang="en-US" dirty="0">
                <a:hlinkClick r:id="rId7"/>
              </a:rPr>
              <a:t>https://docs.tweepy.org/en/latest/</a:t>
            </a:r>
            <a:r>
              <a:rPr lang="en-US" dirty="0"/>
              <a:t> (scrape tweets in python)</a:t>
            </a:r>
          </a:p>
          <a:p>
            <a:r>
              <a:rPr lang="en-US" dirty="0">
                <a:hlinkClick r:id="rId8"/>
              </a:rPr>
              <a:t>https://r4ds.had.co.nz/strings.html</a:t>
            </a:r>
            <a:r>
              <a:rPr lang="en-US" dirty="0"/>
              <a:t> (book R for data science, regex)</a:t>
            </a:r>
          </a:p>
          <a:p>
            <a:r>
              <a:rPr lang="en-US" dirty="0">
                <a:hlinkClick r:id="rId9"/>
              </a:rPr>
              <a:t>https://www.rstudio.com/wp-content/uploads/2016/09/RegExCheatsheet.pdf</a:t>
            </a:r>
            <a:r>
              <a:rPr lang="en-US" dirty="0"/>
              <a:t> (</a:t>
            </a:r>
            <a:r>
              <a:rPr lang="en-US" dirty="0" err="1"/>
              <a:t>cheatsheet</a:t>
            </a:r>
            <a:r>
              <a:rPr lang="en-US" dirty="0"/>
              <a:t> regex)</a:t>
            </a:r>
          </a:p>
          <a:p>
            <a:r>
              <a:rPr lang="en-GB" dirty="0"/>
              <a:t>Miner, G., Elder IV, J., Fast, A., Hill, T., </a:t>
            </a:r>
            <a:r>
              <a:rPr lang="en-GB" dirty="0" err="1"/>
              <a:t>Nisbet</a:t>
            </a:r>
            <a:r>
              <a:rPr lang="en-GB" dirty="0"/>
              <a:t>, R. and </a:t>
            </a:r>
            <a:r>
              <a:rPr lang="en-GB" dirty="0" err="1"/>
              <a:t>Delen</a:t>
            </a:r>
            <a:r>
              <a:rPr lang="en-GB" dirty="0"/>
              <a:t>, D. (2012). Practical text mining and statistical analysis for non-structured text data applications, Academic Press. (</a:t>
            </a:r>
            <a:r>
              <a:rPr lang="en-GB"/>
              <a:t>text normalization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D57BB2-6317-412A-B8B7-756839BF16F4}"/>
              </a:ext>
            </a:extLst>
          </p:cNvPr>
          <p:cNvSpPr/>
          <p:nvPr/>
        </p:nvSpPr>
        <p:spPr>
          <a:xfrm>
            <a:off x="0" y="1954466"/>
            <a:ext cx="12192000" cy="33649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under construction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80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7274" y="552450"/>
            <a:ext cx="10296526" cy="1138238"/>
          </a:xfrm>
        </p:spPr>
        <p:txBody>
          <a:bodyPr/>
          <a:lstStyle/>
          <a:p>
            <a:r>
              <a:rPr lang="en-US" b="1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57274" y="1990725"/>
            <a:ext cx="10296525" cy="4186238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LcPeriod"/>
            </a:pPr>
            <a:r>
              <a:rPr lang="en-US"/>
              <a:t>Overview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Topic Modeling Approaches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Structural Topic Model (STM)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Keyword-Based Topic Extraction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98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7000" cy="2886075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II-2: Topic Modeling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56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F324A9E-9392-4545-96A6-95DE3958C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7" y="1990725"/>
            <a:ext cx="10287001" cy="4457700"/>
          </a:xfrm>
        </p:spPr>
        <p:txBody>
          <a:bodyPr>
            <a:normAutofit/>
          </a:bodyPr>
          <a:lstStyle/>
          <a:p>
            <a:r>
              <a:rPr lang="de-DE" b="1"/>
              <a:t>G</a:t>
            </a:r>
            <a:r>
              <a:rPr lang="en-US" b="1"/>
              <a:t>oal.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4</a:t>
            </a:fld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Overview  </a:t>
            </a:r>
            <a:r>
              <a:rPr lang="en-US" b="1"/>
              <a:t>Topic Modeling Goal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4ED021-4B71-4C90-8D2D-F3C55A355EB6}"/>
              </a:ext>
            </a:extLst>
          </p:cNvPr>
          <p:cNvSpPr/>
          <p:nvPr/>
        </p:nvSpPr>
        <p:spPr>
          <a:xfrm>
            <a:off x="0" y="1954466"/>
            <a:ext cx="12192000" cy="33649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under construction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25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7000" cy="2886075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II-2: Topic Modeling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Topic Modeling Approaches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75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F324A9E-9392-4545-96A6-95DE3958C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7" y="1990725"/>
            <a:ext cx="10287001" cy="4457700"/>
          </a:xfrm>
        </p:spPr>
        <p:txBody>
          <a:bodyPr>
            <a:normAutofit/>
          </a:bodyPr>
          <a:lstStyle/>
          <a:p>
            <a:r>
              <a:rPr lang="de-DE" b="1"/>
              <a:t>G</a:t>
            </a:r>
            <a:r>
              <a:rPr lang="en-US" b="1"/>
              <a:t>oal.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6</a:t>
            </a:fld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Approaches  </a:t>
            </a:r>
            <a:r>
              <a:rPr lang="en-US" b="1"/>
              <a:t>Foooooooo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4ED021-4B71-4C90-8D2D-F3C55A355EB6}"/>
              </a:ext>
            </a:extLst>
          </p:cNvPr>
          <p:cNvSpPr/>
          <p:nvPr/>
        </p:nvSpPr>
        <p:spPr>
          <a:xfrm>
            <a:off x="0" y="1954466"/>
            <a:ext cx="12192000" cy="33649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under construction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94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7000" cy="2886075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II-2: Topic Modeling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Structural Topic Model (STM)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91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8</a:t>
            </a:fld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STM  </a:t>
            </a:r>
            <a:r>
              <a:rPr lang="en-US" b="1"/>
              <a:t>Expert Talk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9D5C87-EDAB-4C4B-A55D-E6DBDD9D5ABA}"/>
              </a:ext>
            </a:extLst>
          </p:cNvPr>
          <p:cNvSpPr/>
          <p:nvPr/>
        </p:nvSpPr>
        <p:spPr>
          <a:xfrm>
            <a:off x="3228976" y="1992993"/>
            <a:ext cx="8153400" cy="2872013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4000" b="1">
                <a:solidFill>
                  <a:schemeClr val="tx1"/>
                </a:solidFill>
              </a:rPr>
              <a:t>Expert Talk: STM</a:t>
            </a:r>
            <a:endParaRPr lang="en-US" sz="4000" b="1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52A58E-4C18-4E7D-A047-DD4352A79AE2}"/>
              </a:ext>
            </a:extLst>
          </p:cNvPr>
          <p:cNvSpPr txBox="1"/>
          <p:nvPr/>
        </p:nvSpPr>
        <p:spPr>
          <a:xfrm>
            <a:off x="3228976" y="5096147"/>
            <a:ext cx="8124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2400" i="1"/>
              <a:t>Patrick Schulze &amp; Simon Wiegrebe: </a:t>
            </a:r>
            <a:r>
              <a:rPr lang="en-US" sz="2400" b="1" i="1" u="none" strike="noStrike" baseline="0">
                <a:latin typeface="CMSS12"/>
              </a:rPr>
              <a:t>Twitter in the Parliament – </a:t>
            </a:r>
          </a:p>
          <a:p>
            <a:pPr algn="l"/>
            <a:r>
              <a:rPr lang="en-US" sz="2400" b="1" i="1" u="none" strike="noStrike" baseline="0">
                <a:latin typeface="CMSS12"/>
              </a:rPr>
              <a:t>A Text-based Analysis of German Political Entities</a:t>
            </a:r>
            <a:endParaRPr lang="en-US" sz="2400" b="1" i="1"/>
          </a:p>
        </p:txBody>
      </p:sp>
      <p:pic>
        <p:nvPicPr>
          <p:cNvPr id="8" name="Graphic 7" descr="Subtitles with solid fill">
            <a:extLst>
              <a:ext uri="{FF2B5EF4-FFF2-40B4-BE49-F238E27FC236}">
                <a16:creationId xmlns:a16="http://schemas.microsoft.com/office/drawing/2014/main" id="{F0E3C23E-8574-4F1B-A16B-A3822679D6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800" y="2581546"/>
            <a:ext cx="19907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678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9</a:t>
            </a:fld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STM  </a:t>
            </a:r>
            <a:r>
              <a:rPr lang="en-US" b="1"/>
              <a:t>Approach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9D5C87-EDAB-4C4B-A55D-E6DBDD9D5ABA}"/>
              </a:ext>
            </a:extLst>
          </p:cNvPr>
          <p:cNvSpPr/>
          <p:nvPr/>
        </p:nvSpPr>
        <p:spPr>
          <a:xfrm>
            <a:off x="3228976" y="1992993"/>
            <a:ext cx="8153400" cy="2872013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4000" b="1">
                <a:solidFill>
                  <a:schemeClr val="tx1"/>
                </a:solidFill>
              </a:rPr>
              <a:t>Demo 7: STM</a:t>
            </a:r>
            <a:endParaRPr lang="en-US" sz="4000" b="1">
              <a:solidFill>
                <a:schemeClr val="tx1"/>
              </a:solidFill>
            </a:endParaRPr>
          </a:p>
        </p:txBody>
      </p:sp>
      <p:pic>
        <p:nvPicPr>
          <p:cNvPr id="9" name="Graphic 8" descr="Play with solid fill">
            <a:extLst>
              <a:ext uri="{FF2B5EF4-FFF2-40B4-BE49-F238E27FC236}">
                <a16:creationId xmlns:a16="http://schemas.microsoft.com/office/drawing/2014/main" id="{5987626F-A389-40EE-AED1-4EC2BDAD0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3914" y="2276468"/>
            <a:ext cx="2305062" cy="230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246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</Words>
  <Application>Microsoft Office PowerPoint</Application>
  <PresentationFormat>Widescreen</PresentationFormat>
  <Paragraphs>76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CMSS12</vt:lpstr>
      <vt:lpstr>Office</vt:lpstr>
      <vt:lpstr>Part II-2: Topic Modeling</vt:lpstr>
      <vt:lpstr>Outline</vt:lpstr>
      <vt:lpstr>Part II-2: Topic Modeling</vt:lpstr>
      <vt:lpstr>Overview  Topic Modeling Goal</vt:lpstr>
      <vt:lpstr>Part II-2: Topic Modeling</vt:lpstr>
      <vt:lpstr>Approaches  Foooooooo</vt:lpstr>
      <vt:lpstr>Part II-2: Topic Modeling</vt:lpstr>
      <vt:lpstr>STM  Expert Talk</vt:lpstr>
      <vt:lpstr>STM  Approach</vt:lpstr>
      <vt:lpstr>STM  Exercise</vt:lpstr>
      <vt:lpstr>Part II-2: Topic Modeling</vt:lpstr>
      <vt:lpstr>Keyword-Based TE  Idea</vt:lpstr>
      <vt:lpstr>Keyword-Based TE  Approach</vt:lpstr>
      <vt:lpstr>Part II-2: Topic Modeling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NALMPI</dc:creator>
  <cp:lastModifiedBy>Lisa Wimmer</cp:lastModifiedBy>
  <cp:revision>331</cp:revision>
  <dcterms:created xsi:type="dcterms:W3CDTF">2021-03-26T15:02:43Z</dcterms:created>
  <dcterms:modified xsi:type="dcterms:W3CDTF">2021-04-16T06:05:43Z</dcterms:modified>
</cp:coreProperties>
</file>