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303" r:id="rId2"/>
    <p:sldId id="304" r:id="rId3"/>
    <p:sldId id="305" r:id="rId4"/>
    <p:sldId id="282" r:id="rId5"/>
    <p:sldId id="307" r:id="rId6"/>
    <p:sldId id="308" r:id="rId7"/>
    <p:sldId id="309" r:id="rId8"/>
    <p:sldId id="310" r:id="rId9"/>
    <p:sldId id="311" r:id="rId10"/>
    <p:sldId id="312" r:id="rId11"/>
    <p:sldId id="313" r:id="rId12"/>
    <p:sldId id="314" r:id="rId13"/>
    <p:sldId id="315" r:id="rId14"/>
    <p:sldId id="317" r:id="rId15"/>
    <p:sldId id="323" r:id="rId16"/>
    <p:sldId id="316" r:id="rId17"/>
    <p:sldId id="318" r:id="rId18"/>
    <p:sldId id="320" r:id="rId19"/>
    <p:sldId id="328" r:id="rId20"/>
    <p:sldId id="333" r:id="rId21"/>
    <p:sldId id="334" r:id="rId22"/>
    <p:sldId id="340" r:id="rId23"/>
    <p:sldId id="335" r:id="rId24"/>
    <p:sldId id="329" r:id="rId25"/>
    <p:sldId id="327" r:id="rId26"/>
    <p:sldId id="338" r:id="rId27"/>
    <p:sldId id="332" r:id="rId28"/>
    <p:sldId id="336" r:id="rId29"/>
    <p:sldId id="337" r:id="rId30"/>
    <p:sldId id="339" r:id="rId31"/>
    <p:sldId id="341" r:id="rId32"/>
    <p:sldId id="324" r:id="rId33"/>
    <p:sldId id="331" r:id="rId34"/>
    <p:sldId id="27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56" autoAdjust="0"/>
  </p:normalViewPr>
  <p:slideViewPr>
    <p:cSldViewPr snapToGrid="0">
      <p:cViewPr varScale="1">
        <p:scale>
          <a:sx n="100" d="100"/>
          <a:sy n="100" d="100"/>
        </p:scale>
        <p:origin x="954" y="114"/>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5B87F2-13FD-4A24-9F19-39B31C60B536}" type="datetimeFigureOut">
              <a:rPr lang="en-US" smtClean="0"/>
              <a:t>4/11/2021</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41429-B750-4047-B563-2878417A70E7}" type="slidenum">
              <a:rPr lang="en-US" smtClean="0"/>
              <a:t>‹#›</a:t>
            </a:fld>
            <a:endParaRPr lang="en-US"/>
          </a:p>
        </p:txBody>
      </p:sp>
    </p:spTree>
    <p:extLst>
      <p:ext uri="{BB962C8B-B14F-4D97-AF65-F5344CB8AC3E}">
        <p14:creationId xmlns:p14="http://schemas.microsoft.com/office/powerpoint/2010/main" val="301767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kurz dazu sagen, dass wir hier keine tiefe theoretische </a:t>
            </a:r>
            <a:r>
              <a:rPr lang="de-DE" err="1"/>
              <a:t>einführung</a:t>
            </a:r>
            <a:r>
              <a:rPr lang="de-DE"/>
              <a:t> machen</a:t>
            </a:r>
            <a:endParaRPr lang="en-US"/>
          </a:p>
        </p:txBody>
      </p:sp>
      <p:sp>
        <p:nvSpPr>
          <p:cNvPr id="4" name="Slide Number Placeholder 3"/>
          <p:cNvSpPr>
            <a:spLocks noGrp="1"/>
          </p:cNvSpPr>
          <p:nvPr>
            <p:ph type="sldNum" sz="quarter" idx="5"/>
          </p:nvPr>
        </p:nvSpPr>
        <p:spPr/>
        <p:txBody>
          <a:bodyPr/>
          <a:lstStyle/>
          <a:p>
            <a:fld id="{20A41429-B750-4047-B563-2878417A70E7}" type="slidenum">
              <a:rPr lang="en-US" smtClean="0"/>
              <a:t>3</a:t>
            </a:fld>
            <a:endParaRPr lang="en-US"/>
          </a:p>
        </p:txBody>
      </p:sp>
    </p:spTree>
    <p:extLst>
      <p:ext uri="{BB962C8B-B14F-4D97-AF65-F5344CB8AC3E}">
        <p14:creationId xmlns:p14="http://schemas.microsoft.com/office/powerpoint/2010/main" val="1441903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12</a:t>
            </a:fld>
            <a:endParaRPr lang="en-US"/>
          </a:p>
        </p:txBody>
      </p:sp>
    </p:spTree>
    <p:extLst>
      <p:ext uri="{BB962C8B-B14F-4D97-AF65-F5344CB8AC3E}">
        <p14:creationId xmlns:p14="http://schemas.microsoft.com/office/powerpoint/2010/main" val="202160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13</a:t>
            </a:fld>
            <a:endParaRPr lang="en-US"/>
          </a:p>
        </p:txBody>
      </p:sp>
    </p:spTree>
    <p:extLst>
      <p:ext uri="{BB962C8B-B14F-4D97-AF65-F5344CB8AC3E}">
        <p14:creationId xmlns:p14="http://schemas.microsoft.com/office/powerpoint/2010/main" val="2814266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14</a:t>
            </a:fld>
            <a:endParaRPr lang="en-US"/>
          </a:p>
        </p:txBody>
      </p:sp>
    </p:spTree>
    <p:extLst>
      <p:ext uri="{BB962C8B-B14F-4D97-AF65-F5344CB8AC3E}">
        <p14:creationId xmlns:p14="http://schemas.microsoft.com/office/powerpoint/2010/main" val="2952473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15</a:t>
            </a:fld>
            <a:endParaRPr lang="en-US"/>
          </a:p>
        </p:txBody>
      </p:sp>
    </p:spTree>
    <p:extLst>
      <p:ext uri="{BB962C8B-B14F-4D97-AF65-F5344CB8AC3E}">
        <p14:creationId xmlns:p14="http://schemas.microsoft.com/office/powerpoint/2010/main" val="338469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u="none" strike="noStrike" kern="1200" baseline="0">
                <a:solidFill>
                  <a:schemeClr val="tx1"/>
                </a:solidFill>
                <a:latin typeface="+mn-lt"/>
                <a:ea typeface="+mn-ea"/>
                <a:cs typeface="+mn-cs"/>
              </a:rPr>
              <a:t>punctuation or special characters do not have much significance when we</a:t>
            </a:r>
          </a:p>
          <a:p>
            <a:r>
              <a:rPr lang="en-GB" sz="1200" b="0" i="0" u="none" strike="noStrike" kern="1200" baseline="0">
                <a:solidFill>
                  <a:schemeClr val="tx1"/>
                </a:solidFill>
                <a:latin typeface="+mn-lt"/>
                <a:ea typeface="+mn-ea"/>
                <a:cs typeface="+mn-cs"/>
              </a:rPr>
              <a:t>analyze the text and utilize it for extracting features or information based on NLP and ML.</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17</a:t>
            </a:fld>
            <a:endParaRPr lang="en-US"/>
          </a:p>
        </p:txBody>
      </p:sp>
    </p:spTree>
    <p:extLst>
      <p:ext uri="{BB962C8B-B14F-4D97-AF65-F5344CB8AC3E}">
        <p14:creationId xmlns:p14="http://schemas.microsoft.com/office/powerpoint/2010/main" val="360421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18</a:t>
            </a:fld>
            <a:endParaRPr lang="en-US"/>
          </a:p>
        </p:txBody>
      </p:sp>
    </p:spTree>
    <p:extLst>
      <p:ext uri="{BB962C8B-B14F-4D97-AF65-F5344CB8AC3E}">
        <p14:creationId xmlns:p14="http://schemas.microsoft.com/office/powerpoint/2010/main" val="1771788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19</a:t>
            </a:fld>
            <a:endParaRPr lang="en-US"/>
          </a:p>
        </p:txBody>
      </p:sp>
    </p:spTree>
    <p:extLst>
      <p:ext uri="{BB962C8B-B14F-4D97-AF65-F5344CB8AC3E}">
        <p14:creationId xmlns:p14="http://schemas.microsoft.com/office/powerpoint/2010/main" val="854917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20</a:t>
            </a:fld>
            <a:endParaRPr lang="en-US"/>
          </a:p>
        </p:txBody>
      </p:sp>
    </p:spTree>
    <p:extLst>
      <p:ext uri="{BB962C8B-B14F-4D97-AF65-F5344CB8AC3E}">
        <p14:creationId xmlns:p14="http://schemas.microsoft.com/office/powerpoint/2010/main" val="212533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21</a:t>
            </a:fld>
            <a:endParaRPr lang="en-US"/>
          </a:p>
        </p:txBody>
      </p:sp>
    </p:spTree>
    <p:extLst>
      <p:ext uri="{BB962C8B-B14F-4D97-AF65-F5344CB8AC3E}">
        <p14:creationId xmlns:p14="http://schemas.microsoft.com/office/powerpoint/2010/main" val="1043460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22</a:t>
            </a:fld>
            <a:endParaRPr lang="en-US"/>
          </a:p>
        </p:txBody>
      </p:sp>
    </p:spTree>
    <p:extLst>
      <p:ext uri="{BB962C8B-B14F-4D97-AF65-F5344CB8AC3E}">
        <p14:creationId xmlns:p14="http://schemas.microsoft.com/office/powerpoint/2010/main" val="346597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4</a:t>
            </a:fld>
            <a:endParaRPr lang="en-US"/>
          </a:p>
        </p:txBody>
      </p:sp>
    </p:spTree>
    <p:extLst>
      <p:ext uri="{BB962C8B-B14F-4D97-AF65-F5344CB8AC3E}">
        <p14:creationId xmlns:p14="http://schemas.microsoft.com/office/powerpoint/2010/main" val="13647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23</a:t>
            </a:fld>
            <a:endParaRPr lang="en-US"/>
          </a:p>
        </p:txBody>
      </p:sp>
    </p:spTree>
    <p:extLst>
      <p:ext uri="{BB962C8B-B14F-4D97-AF65-F5344CB8AC3E}">
        <p14:creationId xmlns:p14="http://schemas.microsoft.com/office/powerpoint/2010/main" val="190101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Ziel ist möglichst gute Suchergebnisse zu liefern</a:t>
            </a:r>
          </a:p>
          <a:p>
            <a:r>
              <a:rPr lang="de-DE"/>
              <a:t>Dafür werden verschiedene Verfahren eingesetzt. </a:t>
            </a:r>
          </a:p>
          <a:p>
            <a:r>
              <a:rPr lang="de-DE"/>
              <a:t>Stemming (Grundformenreduktion) ist ein Verfahren, mit dem verschiedene morphologische Varianten eines Wortes auf ihren gemeinsamen Wortstamm (stem) zurückgeführt werden </a:t>
            </a:r>
          </a:p>
          <a:p>
            <a:r>
              <a:rPr lang="de-DE"/>
              <a:t>Die Idee: die eigentliche lexikalische Bedeutung eines Wortes ist in seinem Stamm zu finden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24</a:t>
            </a:fld>
            <a:endParaRPr lang="en-US"/>
          </a:p>
        </p:txBody>
      </p:sp>
    </p:spTree>
    <p:extLst>
      <p:ext uri="{BB962C8B-B14F-4D97-AF65-F5344CB8AC3E}">
        <p14:creationId xmlns:p14="http://schemas.microsoft.com/office/powerpoint/2010/main" val="2174166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Slower bc </a:t>
            </a:r>
            <a:r>
              <a:rPr lang="en-US" sz="1200" b="0" i="0" u="none" strike="noStrike" kern="1200" baseline="0">
                <a:solidFill>
                  <a:schemeClr val="tx1"/>
                </a:solidFill>
                <a:latin typeface="+mn-lt"/>
                <a:ea typeface="+mn-ea"/>
                <a:cs typeface="+mn-cs"/>
              </a:rPr>
              <a:t>an</a:t>
            </a:r>
          </a:p>
          <a:p>
            <a:r>
              <a:rPr lang="en-GB" sz="1200" b="0" i="0" u="none" strike="noStrike" kern="1200" baseline="0">
                <a:solidFill>
                  <a:schemeClr val="tx1"/>
                </a:solidFill>
                <a:latin typeface="+mn-lt"/>
                <a:ea typeface="+mn-ea"/>
                <a:cs typeface="+mn-cs"/>
              </a:rPr>
              <a:t>additional step is involved where the root form or lemma is formed by removing the affix</a:t>
            </a:r>
          </a:p>
          <a:p>
            <a:r>
              <a:rPr lang="en-GB" sz="1200" b="0" i="0" u="none" strike="noStrike" kern="1200" baseline="0">
                <a:solidFill>
                  <a:schemeClr val="tx1"/>
                </a:solidFill>
                <a:latin typeface="+mn-lt"/>
                <a:ea typeface="+mn-ea"/>
                <a:cs typeface="+mn-cs"/>
              </a:rPr>
              <a:t>from the word if and only if the lemma is present in the dictionary</a:t>
            </a:r>
            <a:endParaRPr lang="en-US" dirty="0"/>
          </a:p>
        </p:txBody>
      </p:sp>
      <p:sp>
        <p:nvSpPr>
          <p:cNvPr id="4" name="Foliennummernplatzhalter 3"/>
          <p:cNvSpPr>
            <a:spLocks noGrp="1"/>
          </p:cNvSpPr>
          <p:nvPr>
            <p:ph type="sldNum" sz="quarter" idx="10"/>
          </p:nvPr>
        </p:nvSpPr>
        <p:spPr/>
        <p:txBody>
          <a:bodyPr/>
          <a:lstStyle/>
          <a:p>
            <a:fld id="{20A41429-B750-4047-B563-2878417A70E7}" type="slidenum">
              <a:rPr lang="en-US" smtClean="0"/>
              <a:t>25</a:t>
            </a:fld>
            <a:endParaRPr lang="en-US"/>
          </a:p>
        </p:txBody>
      </p:sp>
    </p:spTree>
    <p:extLst>
      <p:ext uri="{BB962C8B-B14F-4D97-AF65-F5344CB8AC3E}">
        <p14:creationId xmlns:p14="http://schemas.microsoft.com/office/powerpoint/2010/main" val="1596822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27</a:t>
            </a:fld>
            <a:endParaRPr lang="en-US"/>
          </a:p>
        </p:txBody>
      </p:sp>
    </p:spTree>
    <p:extLst>
      <p:ext uri="{BB962C8B-B14F-4D97-AF65-F5344CB8AC3E}">
        <p14:creationId xmlns:p14="http://schemas.microsoft.com/office/powerpoint/2010/main" val="2688366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28</a:t>
            </a:fld>
            <a:endParaRPr lang="en-US"/>
          </a:p>
        </p:txBody>
      </p:sp>
    </p:spTree>
    <p:extLst>
      <p:ext uri="{BB962C8B-B14F-4D97-AF65-F5344CB8AC3E}">
        <p14:creationId xmlns:p14="http://schemas.microsoft.com/office/powerpoint/2010/main" val="121780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29</a:t>
            </a:fld>
            <a:endParaRPr lang="en-US"/>
          </a:p>
        </p:txBody>
      </p:sp>
    </p:spTree>
    <p:extLst>
      <p:ext uri="{BB962C8B-B14F-4D97-AF65-F5344CB8AC3E}">
        <p14:creationId xmlns:p14="http://schemas.microsoft.com/office/powerpoint/2010/main" val="23791373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30</a:t>
            </a:fld>
            <a:endParaRPr lang="en-US"/>
          </a:p>
        </p:txBody>
      </p:sp>
    </p:spTree>
    <p:extLst>
      <p:ext uri="{BB962C8B-B14F-4D97-AF65-F5344CB8AC3E}">
        <p14:creationId xmlns:p14="http://schemas.microsoft.com/office/powerpoint/2010/main" val="33008649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31</a:t>
            </a:fld>
            <a:endParaRPr lang="en-US"/>
          </a:p>
        </p:txBody>
      </p:sp>
    </p:spTree>
    <p:extLst>
      <p:ext uri="{BB962C8B-B14F-4D97-AF65-F5344CB8AC3E}">
        <p14:creationId xmlns:p14="http://schemas.microsoft.com/office/powerpoint/2010/main" val="10188560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32</a:t>
            </a:fld>
            <a:endParaRPr lang="en-US"/>
          </a:p>
        </p:txBody>
      </p:sp>
    </p:spTree>
    <p:extLst>
      <p:ext uri="{BB962C8B-B14F-4D97-AF65-F5344CB8AC3E}">
        <p14:creationId xmlns:p14="http://schemas.microsoft.com/office/powerpoint/2010/main" val="2610095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5</a:t>
            </a:fld>
            <a:endParaRPr lang="en-US"/>
          </a:p>
        </p:txBody>
      </p:sp>
    </p:spTree>
    <p:extLst>
      <p:ext uri="{BB962C8B-B14F-4D97-AF65-F5344CB8AC3E}">
        <p14:creationId xmlns:p14="http://schemas.microsoft.com/office/powerpoint/2010/main" val="3255676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popular feature films of 2016</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6</a:t>
            </a:fld>
            <a:endParaRPr lang="en-US"/>
          </a:p>
        </p:txBody>
      </p:sp>
    </p:spTree>
    <p:extLst>
      <p:ext uri="{BB962C8B-B14F-4D97-AF65-F5344CB8AC3E}">
        <p14:creationId xmlns:p14="http://schemas.microsoft.com/office/powerpoint/2010/main" val="395262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a:t>IMDb: Extract the top rated movies: Title, Year, Rank and Rating information from: </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7</a:t>
            </a:fld>
            <a:endParaRPr lang="en-US"/>
          </a:p>
        </p:txBody>
      </p:sp>
    </p:spTree>
    <p:extLst>
      <p:ext uri="{BB962C8B-B14F-4D97-AF65-F5344CB8AC3E}">
        <p14:creationId xmlns:p14="http://schemas.microsoft.com/office/powerpoint/2010/main" val="3553464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8</a:t>
            </a:fld>
            <a:endParaRPr lang="en-US"/>
          </a:p>
        </p:txBody>
      </p:sp>
    </p:spTree>
    <p:extLst>
      <p:ext uri="{BB962C8B-B14F-4D97-AF65-F5344CB8AC3E}">
        <p14:creationId xmlns:p14="http://schemas.microsoft.com/office/powerpoint/2010/main" val="1977142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9</a:t>
            </a:fld>
            <a:endParaRPr lang="en-US"/>
          </a:p>
        </p:txBody>
      </p:sp>
    </p:spTree>
    <p:extLst>
      <p:ext uri="{BB962C8B-B14F-4D97-AF65-F5344CB8AC3E}">
        <p14:creationId xmlns:p14="http://schemas.microsoft.com/office/powerpoint/2010/main" val="4272284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b="0" i="0" kern="1200">
                <a:solidFill>
                  <a:schemeClr val="tx1"/>
                </a:solidFill>
                <a:effectLst/>
                <a:latin typeface="+mn-lt"/>
                <a:ea typeface="+mn-ea"/>
                <a:cs typeface="+mn-cs"/>
              </a:rPr>
              <a:t>popular feature films of 2016</a:t>
            </a:r>
          </a:p>
          <a:p>
            <a:r>
              <a:rPr lang="en-GB" sz="1200" b="0" i="0" kern="1200">
                <a:solidFill>
                  <a:schemeClr val="tx1"/>
                </a:solidFill>
                <a:effectLst/>
                <a:latin typeface="+mn-lt"/>
                <a:ea typeface="+mn-ea"/>
                <a:cs typeface="+mn-cs"/>
              </a:rPr>
              <a:t>using Google chrome and I can access the extension in the extension bar to the top right</a:t>
            </a:r>
          </a:p>
          <a:p>
            <a:r>
              <a:rPr lang="en-GB" sz="1200" b="0" i="0" kern="1200">
                <a:solidFill>
                  <a:schemeClr val="tx1"/>
                </a:solidFill>
                <a:effectLst/>
                <a:latin typeface="+mn-lt"/>
                <a:ea typeface="+mn-ea"/>
                <a:cs typeface="+mn-cs"/>
              </a:rPr>
              <a:t>electorGadet allows the user to click on the page element of interest and have that element identifier presented to the user. This tool greatly reduces the time associated with locating CSS selectors through the websites developer section. Once installed, the selector gadget will be located in the upper-right corner of your web browser; click on it to open the interface.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10</a:t>
            </a:fld>
            <a:endParaRPr lang="en-US"/>
          </a:p>
        </p:txBody>
      </p:sp>
    </p:spTree>
    <p:extLst>
      <p:ext uri="{BB962C8B-B14F-4D97-AF65-F5344CB8AC3E}">
        <p14:creationId xmlns:p14="http://schemas.microsoft.com/office/powerpoint/2010/main" val="3492259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1"/>
          </a:p>
        </p:txBody>
      </p:sp>
      <p:sp>
        <p:nvSpPr>
          <p:cNvPr id="4" name="Foliennummernplatzhalter 3"/>
          <p:cNvSpPr>
            <a:spLocks noGrp="1"/>
          </p:cNvSpPr>
          <p:nvPr>
            <p:ph type="sldNum" sz="quarter" idx="10"/>
          </p:nvPr>
        </p:nvSpPr>
        <p:spPr/>
        <p:txBody>
          <a:bodyPr/>
          <a:lstStyle/>
          <a:p>
            <a:fld id="{20A41429-B750-4047-B563-2878417A70E7}" type="slidenum">
              <a:rPr lang="en-US" smtClean="0"/>
              <a:t>11</a:t>
            </a:fld>
            <a:endParaRPr lang="en-US"/>
          </a:p>
        </p:txBody>
      </p:sp>
    </p:spTree>
    <p:extLst>
      <p:ext uri="{BB962C8B-B14F-4D97-AF65-F5344CB8AC3E}">
        <p14:creationId xmlns:p14="http://schemas.microsoft.com/office/powerpoint/2010/main" val="382875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endParaRPr lang="en-US"/>
          </a:p>
        </p:txBody>
      </p:sp>
      <p:sp>
        <p:nvSpPr>
          <p:cNvPr id="4" name="Datumsplatzhalter 3"/>
          <p:cNvSpPr>
            <a:spLocks noGrp="1"/>
          </p:cNvSpPr>
          <p:nvPr>
            <p:ph type="dt" sz="half" idx="10"/>
          </p:nvPr>
        </p:nvSpPr>
        <p:spPr/>
        <p:txBody>
          <a:bodyPr/>
          <a:lstStyle/>
          <a:p>
            <a:fld id="{5A1811BA-6AD9-41A7-B7A2-456C8523519C}" type="datetime1">
              <a:rPr lang="en-US" smtClean="0"/>
              <a:t>4/11/2021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454799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B0494441-C196-4BB0-93EE-AF22360207AB}" type="datetime1">
              <a:rPr lang="en-US" smtClean="0"/>
              <a:t>4/11/2021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920911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D7B9282B-C3CE-4F56-8DD1-5349F982F1D2}" type="datetime1">
              <a:rPr lang="en-US" smtClean="0"/>
              <a:t>4/11/2021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543230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10"/>
          </p:nvPr>
        </p:nvSpPr>
        <p:spPr/>
        <p:txBody>
          <a:bodyPr/>
          <a:lstStyle/>
          <a:p>
            <a:fld id="{E6E86D6A-786F-4E85-AF3B-385015383ABA}" type="datetime1">
              <a:rPr lang="en-US" smtClean="0"/>
              <a:t>4/11/2021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247961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Formatvorlagen des Textmasters bearbeiten</a:t>
            </a:r>
          </a:p>
        </p:txBody>
      </p:sp>
      <p:sp>
        <p:nvSpPr>
          <p:cNvPr id="4" name="Datumsplatzhalter 3"/>
          <p:cNvSpPr>
            <a:spLocks noGrp="1"/>
          </p:cNvSpPr>
          <p:nvPr>
            <p:ph type="dt" sz="half" idx="10"/>
          </p:nvPr>
        </p:nvSpPr>
        <p:spPr/>
        <p:txBody>
          <a:bodyPr/>
          <a:lstStyle/>
          <a:p>
            <a:fld id="{051FFEB0-9C80-4A34-A5C7-72D52D52FC7D}" type="datetime1">
              <a:rPr lang="en-US" smtClean="0"/>
              <a:t>4/11/2021</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2083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p:cNvSpPr>
            <a:spLocks noGrp="1"/>
          </p:cNvSpPr>
          <p:nvPr>
            <p:ph type="dt" sz="half" idx="10"/>
          </p:nvPr>
        </p:nvSpPr>
        <p:spPr/>
        <p:txBody>
          <a:bodyPr/>
          <a:lstStyle/>
          <a:p>
            <a:fld id="{084267AD-C299-471B-ABA1-D0EA94C7EDCF}" type="datetime1">
              <a:rPr lang="en-US" smtClean="0"/>
              <a:t>4/11/2021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8452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p:cNvSpPr>
            <a:spLocks noGrp="1"/>
          </p:cNvSpPr>
          <p:nvPr>
            <p:ph type="dt" sz="half" idx="10"/>
          </p:nvPr>
        </p:nvSpPr>
        <p:spPr/>
        <p:txBody>
          <a:bodyPr/>
          <a:lstStyle/>
          <a:p>
            <a:fld id="{6468DBC7-10F8-46A1-8CE1-DBB0A6F0EF3E}" type="datetime1">
              <a:rPr lang="en-US" smtClean="0"/>
              <a:t>4/11/2021</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39104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Datumsplatzhalter 2"/>
          <p:cNvSpPr>
            <a:spLocks noGrp="1"/>
          </p:cNvSpPr>
          <p:nvPr>
            <p:ph type="dt" sz="half" idx="10"/>
          </p:nvPr>
        </p:nvSpPr>
        <p:spPr/>
        <p:txBody>
          <a:bodyPr/>
          <a:lstStyle/>
          <a:p>
            <a:fld id="{0A97ED80-8DDA-43A7-A78F-B0542D691D0E}" type="datetime1">
              <a:rPr lang="en-US" smtClean="0"/>
              <a:t>4/11/2021</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2021201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0AF827E6-45BA-40D2-98F2-BE4FFF095577}" type="datetime1">
              <a:rPr lang="en-US" smtClean="0"/>
              <a:t>4/11/2021</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18383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42BD114C-22EA-4B1A-A45B-ED6465C7BB4E}" type="datetime1">
              <a:rPr lang="en-US" smtClean="0"/>
              <a:t>4/11/2021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3346955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Formatvorlagen des Textmasters bearbeiten</a:t>
            </a:r>
          </a:p>
        </p:txBody>
      </p:sp>
      <p:sp>
        <p:nvSpPr>
          <p:cNvPr id="5" name="Datumsplatzhalter 4"/>
          <p:cNvSpPr>
            <a:spLocks noGrp="1"/>
          </p:cNvSpPr>
          <p:nvPr>
            <p:ph type="dt" sz="half" idx="10"/>
          </p:nvPr>
        </p:nvSpPr>
        <p:spPr/>
        <p:txBody>
          <a:bodyPr/>
          <a:lstStyle/>
          <a:p>
            <a:fld id="{F46F8903-38BE-4FD8-98FC-E4EF771B2D8C}" type="datetime1">
              <a:rPr lang="en-US" smtClean="0"/>
              <a:t>4/11/2021</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C9E0B00B-E6DF-4183-A694-3DE28BEFB357}" type="slidenum">
              <a:rPr lang="en-US" smtClean="0"/>
              <a:t>‹#›</a:t>
            </a:fld>
            <a:endParaRPr lang="en-US"/>
          </a:p>
        </p:txBody>
      </p:sp>
    </p:spTree>
    <p:extLst>
      <p:ext uri="{BB962C8B-B14F-4D97-AF65-F5344CB8AC3E}">
        <p14:creationId xmlns:p14="http://schemas.microsoft.com/office/powerpoint/2010/main" val="175009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AC8C7-9CA9-4E83-8CE3-AD3BE4150B39}" type="datetime1">
              <a:rPr lang="en-US" smtClean="0"/>
              <a:t>4/11/2021</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0B00B-E6DF-4183-A694-3DE28BEFB357}" type="slidenum">
              <a:rPr lang="en-US" smtClean="0"/>
              <a:t>‹#›</a:t>
            </a:fld>
            <a:endParaRPr lang="en-US"/>
          </a:p>
        </p:txBody>
      </p:sp>
    </p:spTree>
    <p:extLst>
      <p:ext uri="{BB962C8B-B14F-4D97-AF65-F5344CB8AC3E}">
        <p14:creationId xmlns:p14="http://schemas.microsoft.com/office/powerpoint/2010/main" val="24035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twitter.com/signup"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hyperlink" Target="https://developer.twitter.com/en/apply-for-access.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eveloper.twitter.com/en/docs/tweets/search/api-reference/get-search-tweets.html" TargetMode="External"/><Relationship Id="rId7" Type="http://schemas.openxmlformats.org/officeDocument/2006/relationships/hyperlink" Target="https://rtweet-workshop.mikew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hyperlink" Target="https://cran.r-project.org/web/packages/rtweet/rtweet.pdf"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ran.r-project.org/web/packages/stringr/vignettes/regular-expression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8" Type="http://schemas.openxmlformats.org/officeDocument/2006/relationships/hyperlink" Target="https://r4ds.had.co.nz/strings.html" TargetMode="External"/><Relationship Id="rId3" Type="http://schemas.openxmlformats.org/officeDocument/2006/relationships/hyperlink" Target="https://flukeout.github.io/" TargetMode="External"/><Relationship Id="rId7" Type="http://schemas.openxmlformats.org/officeDocument/2006/relationships/hyperlink" Target="https://docs.tweepy.org/en/latest/" TargetMode="External"/><Relationship Id="rId2" Type="http://schemas.openxmlformats.org/officeDocument/2006/relationships/hyperlink" Target="https://www.analyticsvidhya.com/blog/2015/10/beginner-guide-web-scraping-beautiful-soup-python/" TargetMode="External"/><Relationship Id="rId1" Type="http://schemas.openxmlformats.org/officeDocument/2006/relationships/slideLayout" Target="../slideLayouts/slideLayout2.xml"/><Relationship Id="rId6" Type="http://schemas.openxmlformats.org/officeDocument/2006/relationships/hyperlink" Target="https://rtweet-workshop.mikewk.com/#1" TargetMode="External"/><Relationship Id="rId5" Type="http://schemas.openxmlformats.org/officeDocument/2006/relationships/hyperlink" Target="https://cran.r-project.org/web/packages/rtweet/rtweet.pdf" TargetMode="External"/><Relationship Id="rId4" Type="http://schemas.openxmlformats.org/officeDocument/2006/relationships/hyperlink" Target="https://selectorgadget.com/" TargetMode="External"/><Relationship Id="rId9" Type="http://schemas.openxmlformats.org/officeDocument/2006/relationships/hyperlink" Target="https://www.rstudio.com/wp-content/uploads/2016/09/RegExCheatsheet.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practicewebscrapingsite.wordpress.com/example-1/"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practicewebscrapingsite.wordpress.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selectorgadget.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www.imdb.com/chart/top?ref_=nv_mv_250_6" TargetMode="External"/><Relationship Id="rId7" Type="http://schemas.openxmlformats.org/officeDocument/2006/relationships/image" Target="../media/image7.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2FBA02-029D-4A54-8CD7-9868A31BEFFA}"/>
              </a:ext>
            </a:extLst>
          </p:cNvPr>
          <p:cNvSpPr>
            <a:spLocks noGrp="1"/>
          </p:cNvSpPr>
          <p:nvPr>
            <p:ph type="ctrTitle"/>
          </p:nvPr>
        </p:nvSpPr>
        <p:spPr>
          <a:xfrm>
            <a:off x="0" y="1122363"/>
            <a:ext cx="12192000" cy="2387600"/>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p>
        </p:txBody>
      </p:sp>
      <p:sp>
        <p:nvSpPr>
          <p:cNvPr id="4" name="Slide Number Placeholder 3">
            <a:extLst>
              <a:ext uri="{FF2B5EF4-FFF2-40B4-BE49-F238E27FC236}">
                <a16:creationId xmlns:a16="http://schemas.microsoft.com/office/drawing/2014/main" id="{1A1DAD36-2C74-4310-9046-1C0823405A0B}"/>
              </a:ext>
            </a:extLst>
          </p:cNvPr>
          <p:cNvSpPr>
            <a:spLocks noGrp="1"/>
          </p:cNvSpPr>
          <p:nvPr>
            <p:ph type="sldNum" sz="quarter" idx="12"/>
          </p:nvPr>
        </p:nvSpPr>
        <p:spPr/>
        <p:txBody>
          <a:bodyPr/>
          <a:lstStyle/>
          <a:p>
            <a:fld id="{C9E0B00B-E6DF-4183-A694-3DE28BEFB357}" type="slidenum">
              <a:rPr lang="en-US" smtClean="0"/>
              <a:t>1</a:t>
            </a:fld>
            <a:endParaRPr lang="en-US"/>
          </a:p>
        </p:txBody>
      </p:sp>
      <p:pic>
        <p:nvPicPr>
          <p:cNvPr id="8" name="Picture 7" descr="Icon&#10;&#10;Description automatically generated">
            <a:extLst>
              <a:ext uri="{FF2B5EF4-FFF2-40B4-BE49-F238E27FC236}">
                <a16:creationId xmlns:a16="http://schemas.microsoft.com/office/drawing/2014/main" id="{720E683A-1C38-4815-B7A2-BD0EE45D8884}"/>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804" b="89706" l="1481" r="95062">
                        <a14:foregroundMark x1="83951" y1="52941" x2="71111" y2="68627"/>
                        <a14:foregroundMark x1="78765" y1="27451" x2="86173" y2="60784"/>
                        <a14:foregroundMark x1="86173" y1="60784" x2="83951" y2="41176"/>
                        <a14:foregroundMark x1="89136" y1="22549" x2="90370" y2="33824"/>
                        <a14:foregroundMark x1="83951" y1="23529" x2="92099" y2="38235"/>
                        <a14:foregroundMark x1="95062" y1="26471" x2="95062" y2="26471"/>
                        <a14:foregroundMark x1="93827" y1="38725" x2="93827" y2="38725"/>
                        <a14:foregroundMark x1="94568" y1="21078" x2="94568" y2="21078"/>
                        <a14:foregroundMark x1="92346" y1="38235" x2="93580" y2="36765"/>
                        <a14:foregroundMark x1="92346" y1="36765" x2="93086" y2="38235"/>
                        <a14:foregroundMark x1="47654" y1="47059" x2="47654" y2="47059"/>
                        <a14:foregroundMark x1="47654" y1="38725" x2="47654" y2="28431"/>
                        <a14:foregroundMark x1="1481" y1="56863" x2="2963" y2="33333"/>
                        <a14:foregroundMark x1="9136" y1="31373" x2="10123" y2="42647"/>
                        <a14:foregroundMark x1="28395" y1="47549" x2="28889" y2="55392"/>
                        <a14:backgroundMark x1="69383" y1="9804" x2="54321" y2="4902"/>
                        <a14:backgroundMark x1="54321" y1="4902" x2="55802" y2="9314"/>
                        <a14:backgroundMark x1="93528" y1="37546" x2="94568" y2="38725"/>
                      </a14:backgroundRemoval>
                    </a14:imgEffect>
                  </a14:imgLayer>
                </a14:imgProps>
              </a:ext>
              <a:ext uri="{28A0092B-C50C-407E-A947-70E740481C1C}">
                <a14:useLocalDpi xmlns:a14="http://schemas.microsoft.com/office/drawing/2010/main" val="0"/>
              </a:ext>
            </a:extLst>
          </a:blip>
          <a:stretch>
            <a:fillRect/>
          </a:stretch>
        </p:blipFill>
        <p:spPr>
          <a:xfrm>
            <a:off x="4951891" y="3913774"/>
            <a:ext cx="2288218" cy="1153526"/>
          </a:xfrm>
          <a:prstGeom prst="rect">
            <a:avLst/>
          </a:prstGeom>
        </p:spPr>
      </p:pic>
    </p:spTree>
    <p:extLst>
      <p:ext uri="{BB962C8B-B14F-4D97-AF65-F5344CB8AC3E}">
        <p14:creationId xmlns:p14="http://schemas.microsoft.com/office/powerpoint/2010/main" val="1480631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rtweet</a:t>
            </a:r>
          </a:p>
          <a:p>
            <a:pPr marL="914400" lvl="1" indent="-457200">
              <a:buFont typeface="+mj-lt"/>
              <a:buAutoNum type="arabicPeriod"/>
            </a:pPr>
            <a:r>
              <a:rPr lang="en-US"/>
              <a:t>Set up </a:t>
            </a:r>
            <a:r>
              <a:rPr lang="en-US" b="1"/>
              <a:t>Twitter API</a:t>
            </a:r>
          </a:p>
          <a:p>
            <a:pPr marL="1371600" lvl="2" indent="-457200">
              <a:buFont typeface="+mj-lt"/>
              <a:buAutoNum type="arabicPeriod"/>
            </a:pPr>
            <a:r>
              <a:rPr lang="en-US"/>
              <a:t>Create Twitter account: </a:t>
            </a:r>
            <a:r>
              <a:rPr lang="en-GB">
                <a:hlinkClick r:id="rId3"/>
              </a:rPr>
              <a:t>http://twitter.com/signup</a:t>
            </a:r>
            <a:endParaRPr lang="en-GB"/>
          </a:p>
          <a:p>
            <a:pPr marL="1371600" lvl="2" indent="-457200">
              <a:buFont typeface="+mj-lt"/>
              <a:buAutoNum type="arabicPeriod"/>
            </a:pPr>
            <a:r>
              <a:rPr lang="de-DE"/>
              <a:t>Apply for a developer account by filling out a short application form: </a:t>
            </a:r>
            <a:br>
              <a:rPr lang="de-DE"/>
            </a:br>
            <a:r>
              <a:rPr lang="en-GB" u="sng">
                <a:hlinkClick r:id="rId4"/>
              </a:rPr>
              <a:t>https://developer.twitter.com/en/apply-for-access.html</a:t>
            </a:r>
            <a:endParaRPr lang="en-GB" u="sng"/>
          </a:p>
          <a:p>
            <a:pPr marL="1371600" lvl="2" indent="-457200">
              <a:buFont typeface="+mj-lt"/>
              <a:buAutoNum type="arabicPeriod"/>
            </a:pPr>
            <a:r>
              <a:rPr lang="de-DE"/>
              <a:t>Click on „key and access token“ and get your API access: </a:t>
            </a:r>
            <a:br>
              <a:rPr lang="de-DE"/>
            </a:br>
            <a:r>
              <a:rPr lang="en-GB"/>
              <a:t>consumer key (API key), consumer secret (API secret), </a:t>
            </a:r>
            <a:br>
              <a:rPr lang="en-GB"/>
            </a:br>
            <a:r>
              <a:rPr lang="en-GB"/>
              <a:t>access token, access token secret</a:t>
            </a:r>
            <a:br>
              <a:rPr lang="en-GB"/>
            </a:br>
            <a:br>
              <a:rPr lang="en-GB"/>
            </a:br>
            <a:endParaRPr lang="en-GB"/>
          </a:p>
          <a:p>
            <a:pPr marL="914400" lvl="1" indent="-457200">
              <a:buFont typeface="+mj-lt"/>
              <a:buAutoNum type="arabicPeriod"/>
            </a:pPr>
            <a:r>
              <a:rPr lang="de-DE"/>
              <a:t>Use the keys as arguments: </a:t>
            </a:r>
            <a:r>
              <a:rPr lang="de-DE">
                <a:solidFill>
                  <a:srgbClr val="33CCFF"/>
                </a:solidFill>
                <a:latin typeface="Consolas" panose="020B0609020204030204" pitchFamily="49" charset="0"/>
              </a:rPr>
              <a:t>rtweet::create_token(consumer_key, consumer_secret, access_token, access_secret)</a:t>
            </a:r>
          </a:p>
          <a:p>
            <a:pPr marL="914400" lvl="1" indent="-457200">
              <a:buFont typeface="+mj-lt"/>
              <a:buAutoNum type="arabicPeriod"/>
            </a:pPr>
            <a:endParaRPr lang="en-US"/>
          </a:p>
          <a:p>
            <a:pPr marL="1371600" lvl="2" indent="-457200">
              <a:buFont typeface="+mj-lt"/>
              <a:buAutoNum type="arabicPeriod"/>
            </a:pPr>
            <a:endParaRPr lang="en-US"/>
          </a:p>
        </p:txBody>
      </p:sp>
      <p:sp>
        <p:nvSpPr>
          <p:cNvPr id="5" name="TextBox 4">
            <a:extLst>
              <a:ext uri="{FF2B5EF4-FFF2-40B4-BE49-F238E27FC236}">
                <a16:creationId xmlns:a16="http://schemas.microsoft.com/office/drawing/2014/main" id="{369FACA9-705F-4FD0-989C-6E160A0F9509}"/>
              </a:ext>
            </a:extLst>
          </p:cNvPr>
          <p:cNvSpPr txBox="1"/>
          <p:nvPr/>
        </p:nvSpPr>
        <p:spPr>
          <a:xfrm>
            <a:off x="8428140" y="4840731"/>
            <a:ext cx="2925660" cy="461665"/>
          </a:xfrm>
          <a:prstGeom prst="rect">
            <a:avLst/>
          </a:prstGeom>
          <a:noFill/>
        </p:spPr>
        <p:txBody>
          <a:bodyPr wrap="square">
            <a:spAutoFit/>
          </a:bodyPr>
          <a:lstStyle/>
          <a:p>
            <a:r>
              <a:rPr lang="de-DE" sz="2400" i="1"/>
              <a:t>k</a:t>
            </a:r>
            <a:r>
              <a:rPr lang="en-US" sz="2400" i="1"/>
              <a:t>eep somewhere safe</a:t>
            </a:r>
          </a:p>
        </p:txBody>
      </p:sp>
      <p:pic>
        <p:nvPicPr>
          <p:cNvPr id="6" name="Graphic 5" descr="Back with solid fill">
            <a:extLst>
              <a:ext uri="{FF2B5EF4-FFF2-40B4-BE49-F238E27FC236}">
                <a16:creationId xmlns:a16="http://schemas.microsoft.com/office/drawing/2014/main" id="{A5A1E172-F4D0-4FD6-BB96-26B5FA54E26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5400000" flipH="1">
            <a:off x="8858250" y="3988768"/>
            <a:ext cx="757629" cy="946296"/>
          </a:xfrm>
          <a:prstGeom prst="rect">
            <a:avLst/>
          </a:prstGeom>
        </p:spPr>
      </p:pic>
    </p:spTree>
    <p:extLst>
      <p:ext uri="{BB962C8B-B14F-4D97-AF65-F5344CB8AC3E}">
        <p14:creationId xmlns:p14="http://schemas.microsoft.com/office/powerpoint/2010/main" val="718853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Data – Limitations </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525127" cy="4730750"/>
          </a:xfrm>
        </p:spPr>
        <p:txBody>
          <a:bodyPr>
            <a:normAutofit/>
          </a:bodyPr>
          <a:lstStyle/>
          <a:p>
            <a:r>
              <a:rPr lang="en-GB"/>
              <a:t>Using the </a:t>
            </a:r>
            <a:r>
              <a:rPr lang="en-GB" b="1"/>
              <a:t>standard</a:t>
            </a:r>
            <a:r>
              <a:rPr lang="en-GB"/>
              <a:t> (free) search API</a:t>
            </a:r>
          </a:p>
          <a:p>
            <a:pPr lvl="1"/>
            <a:r>
              <a:rPr lang="en-GB"/>
              <a:t>Tweets only for a 6-9 days period (for more information see </a:t>
            </a:r>
            <a:r>
              <a:rPr lang="en-GB">
                <a:hlinkClick r:id="rId3"/>
              </a:rPr>
              <a:t>https://developer.twitter.com/en/docs/tweets/search/api-reference/get-search-tweets.html</a:t>
            </a:r>
            <a:r>
              <a:rPr lang="en-GB"/>
              <a:t>)</a:t>
            </a:r>
          </a:p>
          <a:p>
            <a:pPr lvl="1"/>
            <a:r>
              <a:rPr lang="en-GB"/>
              <a:t>Scraping up to 18,000 tweets possible</a:t>
            </a:r>
          </a:p>
          <a:p>
            <a:pPr lvl="1"/>
            <a:r>
              <a:rPr lang="en-GB"/>
              <a:t>Package documentation: </a:t>
            </a:r>
            <a:br>
              <a:rPr lang="en-GB"/>
            </a:br>
            <a:r>
              <a:rPr lang="en-GB">
                <a:hlinkClick r:id="rId4"/>
              </a:rPr>
              <a:t>https://cran.r-project.org/web/packages/rtweet/rtweet.pdf</a:t>
            </a:r>
            <a:br>
              <a:rPr lang="en-US"/>
            </a:br>
            <a:br>
              <a:rPr lang="en-US"/>
            </a:br>
            <a:br>
              <a:rPr lang="en-US"/>
            </a:br>
            <a:endParaRPr lang="en-US"/>
          </a:p>
          <a:p>
            <a:r>
              <a:rPr lang="en-US"/>
              <a:t>Worth considering: scraping in Python using </a:t>
            </a:r>
            <a:r>
              <a:rPr lang="en-US">
                <a:latin typeface="Consolas" panose="020B0609020204030204" pitchFamily="49" charset="0"/>
              </a:rPr>
              <a:t>beautifulsoup</a:t>
            </a:r>
            <a:endParaRPr lang="en-GB">
              <a:latin typeface="Consolas" panose="020B0609020204030204" pitchFamily="49" charset="0"/>
            </a:endParaRPr>
          </a:p>
        </p:txBody>
      </p:sp>
      <p:pic>
        <p:nvPicPr>
          <p:cNvPr id="9" name="Graphic 8" descr="Game controller with solid fill">
            <a:extLst>
              <a:ext uri="{FF2B5EF4-FFF2-40B4-BE49-F238E27FC236}">
                <a16:creationId xmlns:a16="http://schemas.microsoft.com/office/drawing/2014/main" id="{F957721F-72A7-4CBF-B032-C40D73B6738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52598" y="4781594"/>
            <a:ext cx="714378" cy="714782"/>
          </a:xfrm>
          <a:prstGeom prst="rect">
            <a:avLst/>
          </a:prstGeom>
        </p:spPr>
      </p:pic>
      <p:sp>
        <p:nvSpPr>
          <p:cNvPr id="11" name="TextBox 10">
            <a:extLst>
              <a:ext uri="{FF2B5EF4-FFF2-40B4-BE49-F238E27FC236}">
                <a16:creationId xmlns:a16="http://schemas.microsoft.com/office/drawing/2014/main" id="{F8E3AAFE-0E86-4372-B4CF-703753BC540B}"/>
              </a:ext>
            </a:extLst>
          </p:cNvPr>
          <p:cNvSpPr txBox="1"/>
          <p:nvPr/>
        </p:nvSpPr>
        <p:spPr>
          <a:xfrm>
            <a:off x="2466976" y="4908152"/>
            <a:ext cx="7581900" cy="461665"/>
          </a:xfrm>
          <a:prstGeom prst="rect">
            <a:avLst/>
          </a:prstGeom>
          <a:noFill/>
        </p:spPr>
        <p:txBody>
          <a:bodyPr wrap="square">
            <a:spAutoFit/>
          </a:bodyPr>
          <a:lstStyle/>
          <a:p>
            <a:pPr algn="r"/>
            <a:r>
              <a:rPr lang="de-DE" sz="2400" i="1"/>
              <a:t>useful tutorial on </a:t>
            </a:r>
            <a:r>
              <a:rPr lang="de-DE" sz="2400" i="1">
                <a:hlinkClick r:id="rId7"/>
              </a:rPr>
              <a:t>https://rtweet-workshop.mikewk.com/</a:t>
            </a:r>
            <a:r>
              <a:rPr lang="de-DE" sz="2400" i="1"/>
              <a:t>  </a:t>
            </a:r>
            <a:endParaRPr lang="en-US" sz="2400" i="1"/>
          </a:p>
        </p:txBody>
      </p:sp>
    </p:spTree>
    <p:extLst>
      <p:ext uri="{BB962C8B-B14F-4D97-AF65-F5344CB8AC3E}">
        <p14:creationId xmlns:p14="http://schemas.microsoft.com/office/powerpoint/2010/main" val="3276412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Twitter</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scrape tweets and associated information</a:t>
            </a:r>
          </a:p>
        </p:txBody>
      </p:sp>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190333" y="3954348"/>
            <a:ext cx="757629" cy="946296"/>
          </a:xfrm>
          <a:prstGeom prst="rect">
            <a:avLst/>
          </a:prstGeom>
        </p:spPr>
      </p:pic>
      <p:pic>
        <p:nvPicPr>
          <p:cNvPr id="8" name="Grafik 7">
            <a:extLst>
              <a:ext uri="{FF2B5EF4-FFF2-40B4-BE49-F238E27FC236}">
                <a16:creationId xmlns:a16="http://schemas.microsoft.com/office/drawing/2014/main" id="{06A3D75B-F9A4-4697-9726-3B0BB00644EA}"/>
              </a:ext>
            </a:extLst>
          </p:cNvPr>
          <p:cNvPicPr>
            <a:picLocks noChangeAspect="1"/>
          </p:cNvPicPr>
          <p:nvPr/>
        </p:nvPicPr>
        <p:blipFill>
          <a:blip r:embed="rId5"/>
          <a:stretch>
            <a:fillRect/>
          </a:stretch>
        </p:blipFill>
        <p:spPr>
          <a:xfrm>
            <a:off x="1066798" y="2597677"/>
            <a:ext cx="4124327" cy="2906773"/>
          </a:xfrm>
          <a:prstGeom prst="rect">
            <a:avLst/>
          </a:prstGeom>
          <a:ln>
            <a:noFill/>
          </a:ln>
          <a:effectLst>
            <a:outerShdw blurRad="190500" algn="tl" rotWithShape="0">
              <a:srgbClr val="000000">
                <a:alpha val="70000"/>
              </a:srgbClr>
            </a:outerShdw>
          </a:effectLst>
        </p:spPr>
      </p:pic>
      <p:pic>
        <p:nvPicPr>
          <p:cNvPr id="9" name="Grafik 8">
            <a:extLst>
              <a:ext uri="{FF2B5EF4-FFF2-40B4-BE49-F238E27FC236}">
                <a16:creationId xmlns:a16="http://schemas.microsoft.com/office/drawing/2014/main" id="{FCAB2ED5-5ABA-49F6-8438-18213DD444D4}"/>
              </a:ext>
            </a:extLst>
          </p:cNvPr>
          <p:cNvPicPr>
            <a:picLocks noChangeAspect="1"/>
          </p:cNvPicPr>
          <p:nvPr/>
        </p:nvPicPr>
        <p:blipFill>
          <a:blip r:embed="rId6"/>
          <a:stretch>
            <a:fillRect/>
          </a:stretch>
        </p:blipFill>
        <p:spPr>
          <a:xfrm>
            <a:off x="1066798" y="5755824"/>
            <a:ext cx="10287001" cy="540652"/>
          </a:xfrm>
          <a:prstGeom prst="rect">
            <a:avLst/>
          </a:prstGeom>
          <a:ln>
            <a:noFill/>
          </a:ln>
          <a:effectLst>
            <a:outerShdw blurRad="190500" algn="tl" rotWithShape="0">
              <a:srgbClr val="000000">
                <a:alpha val="70000"/>
              </a:srgbClr>
            </a:outerShdw>
          </a:effectLst>
        </p:spPr>
      </p:pic>
      <p:sp>
        <p:nvSpPr>
          <p:cNvPr id="11" name="Textfeld 6">
            <a:extLst>
              <a:ext uri="{FF2B5EF4-FFF2-40B4-BE49-F238E27FC236}">
                <a16:creationId xmlns:a16="http://schemas.microsoft.com/office/drawing/2014/main" id="{06AB390E-FDBD-4C01-B36B-A8A00A4D0F50}"/>
              </a:ext>
            </a:extLst>
          </p:cNvPr>
          <p:cNvSpPr txBox="1"/>
          <p:nvPr/>
        </p:nvSpPr>
        <p:spPr>
          <a:xfrm>
            <a:off x="5336176" y="5227451"/>
            <a:ext cx="6017623" cy="276999"/>
          </a:xfrm>
          <a:prstGeom prst="rect">
            <a:avLst/>
          </a:prstGeom>
          <a:noFill/>
        </p:spPr>
        <p:txBody>
          <a:bodyPr wrap="square" rtlCol="0">
            <a:spAutoFit/>
          </a:bodyPr>
          <a:lstStyle/>
          <a:p>
            <a:r>
              <a:rPr lang="en-US" sz="1200" dirty="0"/>
              <a:t>Screenshot from: https://twitter.com/JKasek/status/1377285533274083343</a:t>
            </a:r>
          </a:p>
        </p:txBody>
      </p:sp>
    </p:spTree>
    <p:extLst>
      <p:ext uri="{BB962C8B-B14F-4D97-AF65-F5344CB8AC3E}">
        <p14:creationId xmlns:p14="http://schemas.microsoft.com/office/powerpoint/2010/main" val="2267477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2: Twitter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29274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Twitter Demo Python</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3: Twitter Scraping Python</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417831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1: Scraping</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507502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Text Normalization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16</a:t>
            </a:fld>
            <a:endParaRPr lang="en-US"/>
          </a:p>
        </p:txBody>
      </p:sp>
    </p:spTree>
    <p:extLst>
      <p:ext uri="{BB962C8B-B14F-4D97-AF65-F5344CB8AC3E}">
        <p14:creationId xmlns:p14="http://schemas.microsoft.com/office/powerpoint/2010/main" val="887464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Purpose</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Series of steps to clean and standardize textual data</a:t>
            </a:r>
          </a:p>
          <a:p>
            <a:r>
              <a:rPr lang="en-US" b="1"/>
              <a:t>Goal</a:t>
            </a:r>
            <a:r>
              <a:rPr lang="en-US"/>
              <a:t>: representation of texts by meaningful tokens that co-occur across documents as much as possible</a:t>
            </a:r>
          </a:p>
          <a:p>
            <a:r>
              <a:rPr lang="en-US" b="1"/>
              <a:t>Basic techniques</a:t>
            </a:r>
            <a:r>
              <a:rPr lang="en-US"/>
              <a:t>:</a:t>
            </a:r>
          </a:p>
          <a:p>
            <a:pPr lvl="1"/>
            <a:r>
              <a:rPr lang="en-US"/>
              <a:t>Removing stopwords: words with little or no significance</a:t>
            </a:r>
          </a:p>
          <a:p>
            <a:pPr lvl="1"/>
            <a:r>
              <a:rPr lang="en-GB"/>
              <a:t>Removing special characters (symbols, punctuation, HTML entities etc.)</a:t>
            </a:r>
            <a:endParaRPr lang="en-US"/>
          </a:p>
          <a:p>
            <a:pPr lvl="1"/>
            <a:r>
              <a:rPr lang="en-US"/>
              <a:t>Stemming, lemmatization</a:t>
            </a:r>
            <a:endParaRPr lang="en-US" dirty="0"/>
          </a:p>
        </p:txBody>
      </p:sp>
      <p:sp>
        <p:nvSpPr>
          <p:cNvPr id="13" name="TextBox 12">
            <a:extLst>
              <a:ext uri="{FF2B5EF4-FFF2-40B4-BE49-F238E27FC236}">
                <a16:creationId xmlns:a16="http://schemas.microsoft.com/office/drawing/2014/main" id="{589D3F5A-8AF5-435C-8DBD-8307AB60D581}"/>
              </a:ext>
            </a:extLst>
          </p:cNvPr>
          <p:cNvSpPr txBox="1"/>
          <p:nvPr/>
        </p:nvSpPr>
        <p:spPr>
          <a:xfrm>
            <a:off x="1066798" y="5310455"/>
            <a:ext cx="10287001" cy="707886"/>
          </a:xfrm>
          <a:prstGeom prst="rect">
            <a:avLst/>
          </a:prstGeom>
          <a:noFill/>
        </p:spPr>
        <p:txBody>
          <a:bodyPr wrap="square">
            <a:spAutoFit/>
          </a:bodyPr>
          <a:lstStyle/>
          <a:p>
            <a:pPr marL="0" indent="0">
              <a:buNone/>
            </a:pPr>
            <a:r>
              <a:rPr lang="de-DE" sz="2000" b="1" i="1">
                <a:solidFill>
                  <a:srgbClr val="33CCFF"/>
                </a:solidFill>
              </a:rPr>
              <a:t>Die</a:t>
            </a:r>
            <a:r>
              <a:rPr lang="de-DE" sz="2000" i="1"/>
              <a:t> Ausgrenzung </a:t>
            </a:r>
            <a:r>
              <a:rPr lang="de-DE" sz="2000" b="1" i="1">
                <a:solidFill>
                  <a:srgbClr val="33CCFF"/>
                </a:solidFill>
              </a:rPr>
              <a:t>von</a:t>
            </a:r>
            <a:r>
              <a:rPr lang="de-DE" sz="2000" i="1"/>
              <a:t> Migrant</a:t>
            </a:r>
            <a:r>
              <a:rPr lang="de-DE" sz="2000" b="1" i="1">
                <a:solidFill>
                  <a:srgbClr val="33CCFF"/>
                </a:solidFill>
              </a:rPr>
              <a:t>Innen</a:t>
            </a:r>
            <a:r>
              <a:rPr lang="de-DE" sz="2000" i="1">
                <a:solidFill>
                  <a:srgbClr val="33CCFF"/>
                </a:solidFill>
              </a:rPr>
              <a:t> </a:t>
            </a:r>
            <a:r>
              <a:rPr lang="de-DE" sz="2000" b="1" i="1">
                <a:solidFill>
                  <a:srgbClr val="33CCFF"/>
                </a:solidFill>
              </a:rPr>
              <a:t>von der #</a:t>
            </a:r>
            <a:r>
              <a:rPr lang="de-DE" sz="2000" i="1"/>
              <a:t>EssenerTafel </a:t>
            </a:r>
            <a:r>
              <a:rPr lang="de-DE" sz="2000" b="1" i="1">
                <a:solidFill>
                  <a:srgbClr val="33CCFF"/>
                </a:solidFill>
              </a:rPr>
              <a:t>ist</a:t>
            </a:r>
            <a:r>
              <a:rPr lang="de-DE" sz="2000" i="1"/>
              <a:t> inakzeptabel </a:t>
            </a:r>
            <a:r>
              <a:rPr lang="de-DE" sz="2000" b="1" i="1">
                <a:solidFill>
                  <a:srgbClr val="33CCFF"/>
                </a:solidFill>
              </a:rPr>
              <a:t>und</a:t>
            </a:r>
            <a:r>
              <a:rPr lang="de-DE" sz="2000" i="1"/>
              <a:t> rassistisch. </a:t>
            </a:r>
            <a:r>
              <a:rPr lang="de-DE" sz="2000" b="1" i="1">
                <a:solidFill>
                  <a:srgbClr val="33CCFF"/>
                </a:solidFill>
              </a:rPr>
              <a:t>Wir</a:t>
            </a:r>
            <a:r>
              <a:rPr lang="de-DE" sz="2000" i="1"/>
              <a:t> dürfen nicht zulassen, </a:t>
            </a:r>
            <a:r>
              <a:rPr lang="de-DE" sz="2000" b="1" i="1">
                <a:solidFill>
                  <a:srgbClr val="33CCFF"/>
                </a:solidFill>
              </a:rPr>
              <a:t>dass</a:t>
            </a:r>
            <a:r>
              <a:rPr lang="de-DE" sz="2000" i="1">
                <a:solidFill>
                  <a:srgbClr val="33CCFF"/>
                </a:solidFill>
              </a:rPr>
              <a:t> </a:t>
            </a:r>
            <a:r>
              <a:rPr lang="de-DE" sz="2000" b="1" i="1">
                <a:solidFill>
                  <a:srgbClr val="33CCFF"/>
                </a:solidFill>
              </a:rPr>
              <a:t>die</a:t>
            </a:r>
            <a:r>
              <a:rPr lang="de-DE" sz="2000" i="1">
                <a:solidFill>
                  <a:srgbClr val="33CCFF"/>
                </a:solidFill>
              </a:rPr>
              <a:t> </a:t>
            </a:r>
            <a:r>
              <a:rPr lang="de-DE" sz="2000" i="1"/>
              <a:t>Ärmsten gegeneinander ausgespielt </a:t>
            </a:r>
            <a:r>
              <a:rPr lang="de-DE" sz="2000" b="1" i="1">
                <a:solidFill>
                  <a:srgbClr val="33CCFF"/>
                </a:solidFill>
              </a:rPr>
              <a:t>werden</a:t>
            </a:r>
            <a:r>
              <a:rPr lang="de-DE" sz="2000" i="1"/>
              <a:t>.</a:t>
            </a:r>
            <a:endParaRPr lang="en-US" sz="2000" dirty="0"/>
          </a:p>
        </p:txBody>
      </p:sp>
    </p:spTree>
    <p:extLst>
      <p:ext uri="{BB962C8B-B14F-4D97-AF65-F5344CB8AC3E}">
        <p14:creationId xmlns:p14="http://schemas.microsoft.com/office/powerpoint/2010/main" val="792066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en-US"/>
              <a:t>Focus of NLP in general: analysis and understanding of (unstructured) text</a:t>
            </a:r>
          </a:p>
          <a:p>
            <a:r>
              <a:rPr lang="en-US" b="1"/>
              <a:t>Regular expression (regex):</a:t>
            </a:r>
            <a:r>
              <a:rPr lang="en-US"/>
              <a:t> pattern (sequence of characters) defined to search text with a common structure</a:t>
            </a:r>
          </a:p>
          <a:p>
            <a:r>
              <a:rPr lang="en-US"/>
              <a:t>Used for</a:t>
            </a:r>
          </a:p>
          <a:p>
            <a:pPr lvl="1"/>
            <a:r>
              <a:rPr lang="en-US"/>
              <a:t>searching for a specific file name, </a:t>
            </a:r>
          </a:p>
          <a:p>
            <a:pPr lvl="1"/>
            <a:r>
              <a:rPr lang="en-US"/>
              <a:t>finding a text with a specific pattern, </a:t>
            </a:r>
          </a:p>
          <a:p>
            <a:pPr lvl="1"/>
            <a:r>
              <a:rPr lang="en-US"/>
              <a:t>replacing a specific pattern in a text, etc.</a:t>
            </a:r>
          </a:p>
          <a:p>
            <a:r>
              <a:rPr lang="de-DE"/>
              <a:t>Standardized across many programming languages </a:t>
            </a:r>
          </a:p>
          <a:p>
            <a:pPr marL="0" indent="0">
              <a:buNone/>
            </a:pPr>
            <a:endParaRPr lang="en-US"/>
          </a:p>
        </p:txBody>
      </p:sp>
    </p:spTree>
    <p:extLst>
      <p:ext uri="{BB962C8B-B14F-4D97-AF65-F5344CB8AC3E}">
        <p14:creationId xmlns:p14="http://schemas.microsoft.com/office/powerpoint/2010/main" val="303477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19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Regular Expressions</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81200"/>
            <a:ext cx="10287001" cy="4195763"/>
          </a:xfrm>
        </p:spPr>
        <p:txBody>
          <a:bodyPr/>
          <a:lstStyle/>
          <a:p>
            <a:r>
              <a:rPr lang="de-DE">
                <a:latin typeface="Consolas" panose="020B0609020204030204" pitchFamily="49" charset="0"/>
              </a:rPr>
              <a:t>stringr</a:t>
            </a:r>
            <a:r>
              <a:rPr lang="de-DE"/>
              <a:t>: useful R package to deal with all kinds of text wrangling</a:t>
            </a:r>
          </a:p>
          <a:p>
            <a:r>
              <a:rPr lang="de-DE"/>
              <a:t>Important commands in </a:t>
            </a:r>
            <a:r>
              <a:rPr lang="de-DE">
                <a:latin typeface="Consolas" panose="020B0609020204030204" pitchFamily="49" charset="0"/>
              </a:rPr>
              <a:t>base &amp; stringr:</a:t>
            </a:r>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en-US">
              <a:latin typeface="Consolas" panose="020B0609020204030204" pitchFamily="49" charset="0"/>
            </a:endParaRPr>
          </a:p>
          <a:p>
            <a:endParaRPr lang="de-DE">
              <a:latin typeface="Consolas" panose="020B0609020204030204" pitchFamily="49" charset="0"/>
            </a:endParaRPr>
          </a:p>
        </p:txBody>
      </p:sp>
      <p:graphicFrame>
        <p:nvGraphicFramePr>
          <p:cNvPr id="5" name="Tabelle 4">
            <a:extLst>
              <a:ext uri="{FF2B5EF4-FFF2-40B4-BE49-F238E27FC236}">
                <a16:creationId xmlns:a16="http://schemas.microsoft.com/office/drawing/2014/main" id="{99841083-6871-47EB-8D16-141777466E54}"/>
              </a:ext>
            </a:extLst>
          </p:cNvPr>
          <p:cNvGraphicFramePr>
            <a:graphicFrameLocks noGrp="1"/>
          </p:cNvGraphicFramePr>
          <p:nvPr>
            <p:extLst>
              <p:ext uri="{D42A27DB-BD31-4B8C-83A1-F6EECF244321}">
                <p14:modId xmlns:p14="http://schemas.microsoft.com/office/powerpoint/2010/main" val="710576722"/>
              </p:ext>
            </p:extLst>
          </p:nvPr>
        </p:nvGraphicFramePr>
        <p:xfrm>
          <a:off x="1066797" y="3429000"/>
          <a:ext cx="10286998" cy="2743200"/>
        </p:xfrm>
        <a:graphic>
          <a:graphicData uri="http://schemas.openxmlformats.org/drawingml/2006/table">
            <a:tbl>
              <a:tblPr firstRow="1" bandRow="1">
                <a:tableStyleId>{5940675A-B579-460E-94D1-54222C63F5DA}</a:tableStyleId>
              </a:tblPr>
              <a:tblGrid>
                <a:gridCol w="1966504">
                  <a:extLst>
                    <a:ext uri="{9D8B030D-6E8A-4147-A177-3AD203B41FA5}">
                      <a16:colId xmlns:a16="http://schemas.microsoft.com/office/drawing/2014/main" val="1121755169"/>
                    </a:ext>
                  </a:extLst>
                </a:gridCol>
                <a:gridCol w="4160247">
                  <a:extLst>
                    <a:ext uri="{9D8B030D-6E8A-4147-A177-3AD203B41FA5}">
                      <a16:colId xmlns:a16="http://schemas.microsoft.com/office/drawing/2014/main" val="3255343523"/>
                    </a:ext>
                  </a:extLst>
                </a:gridCol>
                <a:gridCol w="4160247">
                  <a:extLst>
                    <a:ext uri="{9D8B030D-6E8A-4147-A177-3AD203B41FA5}">
                      <a16:colId xmlns:a16="http://schemas.microsoft.com/office/drawing/2014/main" val="2846526486"/>
                    </a:ext>
                  </a:extLst>
                </a:gridCol>
              </a:tblGrid>
              <a:tr h="125637">
                <a:tc>
                  <a:txBody>
                    <a:bodyPr/>
                    <a:lstStyle/>
                    <a:p>
                      <a:endParaRPr lang="en-US" sz="2400" b="1" dirty="0"/>
                    </a:p>
                  </a:txBody>
                  <a:tcPr/>
                </a:tc>
                <a:tc>
                  <a:txBody>
                    <a:bodyPr/>
                    <a:lstStyle/>
                    <a:p>
                      <a:pPr algn="l"/>
                      <a:r>
                        <a:rPr lang="en-US" sz="2400" b="1" dirty="0"/>
                        <a:t>base</a:t>
                      </a:r>
                    </a:p>
                  </a:txBody>
                  <a:tcPr/>
                </a:tc>
                <a:tc>
                  <a:txBody>
                    <a:bodyPr/>
                    <a:lstStyle/>
                    <a:p>
                      <a:pPr algn="l"/>
                      <a:r>
                        <a:rPr lang="en-US" sz="2400" b="1" dirty="0" err="1"/>
                        <a:t>stringr</a:t>
                      </a:r>
                      <a:endParaRPr lang="en-US" sz="2400" b="1" dirty="0"/>
                    </a:p>
                  </a:txBody>
                  <a:tcPr/>
                </a:tc>
                <a:extLst>
                  <a:ext uri="{0D108BD9-81ED-4DB2-BD59-A6C34878D82A}">
                    <a16:rowId xmlns:a16="http://schemas.microsoft.com/office/drawing/2014/main" val="3604647407"/>
                  </a:ext>
                </a:extLst>
              </a:tr>
              <a:tr h="430435">
                <a:tc>
                  <a:txBody>
                    <a:bodyPr/>
                    <a:lstStyle/>
                    <a:p>
                      <a:r>
                        <a:rPr lang="en-US" sz="2400" b="1" dirty="0"/>
                        <a:t>Identify</a:t>
                      </a:r>
                    </a:p>
                  </a:txBody>
                  <a:tcPr/>
                </a:tc>
                <a:tc>
                  <a:txBody>
                    <a:bodyPr/>
                    <a:lstStyle/>
                    <a:p>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FALSE)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str_detect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726118439"/>
                  </a:ext>
                </a:extLst>
              </a:tr>
              <a:tr h="430435">
                <a:tc>
                  <a:txBody>
                    <a:bodyPr/>
                    <a:lstStyle/>
                    <a:p>
                      <a:r>
                        <a:rPr lang="en-US" sz="2400" b="1" dirty="0"/>
                        <a:t>Extract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grep</a:t>
                      </a:r>
                      <a:r>
                        <a:rPr lang="en-US" sz="1800" baseline="0" dirty="0">
                          <a:latin typeface="Consolas" panose="020B0609020204030204" pitchFamily="49" charset="0"/>
                          <a:cs typeface="Courier New" panose="02070309020205020404" pitchFamily="49" charset="0"/>
                        </a:rPr>
                        <a:t>(., value = TRUE)</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str_extract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1294027997"/>
                  </a:ext>
                </a:extLst>
              </a:tr>
              <a:tr h="430435">
                <a:tc>
                  <a:txBody>
                    <a:bodyPr/>
                    <a:lstStyle/>
                    <a:p>
                      <a:r>
                        <a:rPr lang="en-US" sz="2400" b="1" dirty="0"/>
                        <a:t>Locate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err="1">
                          <a:latin typeface="Consolas" panose="020B0609020204030204" pitchFamily="49" charset="0"/>
                          <a:cs typeface="Courier New" panose="02070309020205020404" pitchFamily="49" charset="0"/>
                        </a:rPr>
                        <a:t>gregexpr</a:t>
                      </a:r>
                      <a:r>
                        <a:rPr lang="en-US" sz="1800" baseline="0" dirty="0">
                          <a:latin typeface="Consolas" panose="020B0609020204030204" pitchFamily="49" charset="0"/>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str_locate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427721822"/>
                  </a:ext>
                </a:extLst>
              </a:tr>
              <a:tr h="430435">
                <a:tc>
                  <a:txBody>
                    <a:bodyPr/>
                    <a:lstStyle/>
                    <a:p>
                      <a:r>
                        <a:rPr lang="en-US" sz="2400" b="1" dirty="0"/>
                        <a:t>Replace</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gsub</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str_replace</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3626129505"/>
                  </a:ext>
                </a:extLst>
              </a:tr>
              <a:tr h="430435">
                <a:tc>
                  <a:txBody>
                    <a:bodyPr/>
                    <a:lstStyle/>
                    <a:p>
                      <a:r>
                        <a:rPr lang="en-US" sz="2400" b="1" dirty="0"/>
                        <a:t>Split </a:t>
                      </a: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tc>
                  <a:txBody>
                    <a:bodyPr/>
                    <a:lstStyle/>
                    <a:p>
                      <a:r>
                        <a:rPr lang="en-GB" sz="1800" b="0" i="0" kern="1200" dirty="0" err="1">
                          <a:solidFill>
                            <a:schemeClr val="tx1"/>
                          </a:solidFill>
                          <a:effectLst/>
                          <a:latin typeface="Consolas" panose="020B0609020204030204" pitchFamily="49" charset="0"/>
                          <a:ea typeface="+mn-ea"/>
                          <a:cs typeface="Courier New" panose="02070309020205020404" pitchFamily="49" charset="0"/>
                        </a:rPr>
                        <a:t>str_split</a:t>
                      </a:r>
                      <a:r>
                        <a:rPr lang="en-GB" sz="1800" b="0" i="0" kern="1200" dirty="0">
                          <a:solidFill>
                            <a:schemeClr val="tx1"/>
                          </a:solidFill>
                          <a:effectLst/>
                          <a:latin typeface="Consolas" panose="020B0609020204030204" pitchFamily="49" charset="0"/>
                          <a:ea typeface="+mn-ea"/>
                          <a:cs typeface="Courier New" panose="02070309020205020404" pitchFamily="49" charset="0"/>
                        </a:rPr>
                        <a:t>()</a:t>
                      </a:r>
                      <a:endParaRPr lang="en-US" sz="1800" dirty="0">
                        <a:latin typeface="Consolas" panose="020B0609020204030204" pitchFamily="49" charset="0"/>
                        <a:cs typeface="Courier New" panose="02070309020205020404" pitchFamily="49" charset="0"/>
                      </a:endParaRPr>
                    </a:p>
                  </a:txBody>
                  <a:tcPr/>
                </a:tc>
                <a:extLst>
                  <a:ext uri="{0D108BD9-81ED-4DB2-BD59-A6C34878D82A}">
                    <a16:rowId xmlns:a16="http://schemas.microsoft.com/office/drawing/2014/main" val="2605753601"/>
                  </a:ext>
                </a:extLst>
              </a:tr>
            </a:tbl>
          </a:graphicData>
        </a:graphic>
      </p:graphicFrame>
    </p:spTree>
    <p:extLst>
      <p:ext uri="{BB962C8B-B14F-4D97-AF65-F5344CB8AC3E}">
        <p14:creationId xmlns:p14="http://schemas.microsoft.com/office/powerpoint/2010/main" val="99747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Scraping</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a:t>
            </a:fld>
            <a:endParaRPr lang="en-US"/>
          </a:p>
        </p:txBody>
      </p:sp>
    </p:spTree>
    <p:extLst>
      <p:ext uri="{BB962C8B-B14F-4D97-AF65-F5344CB8AC3E}">
        <p14:creationId xmlns:p14="http://schemas.microsoft.com/office/powerpoint/2010/main" val="826156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3687020090"/>
              </p:ext>
            </p:extLst>
          </p:nvPr>
        </p:nvGraphicFramePr>
        <p:xfrm>
          <a:off x="1066801" y="1966913"/>
          <a:ext cx="10287000" cy="393192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en-US" sz="1600" b="0" kern="1200" dirty="0">
                          <a:solidFill>
                            <a:schemeClr val="tx1"/>
                          </a:solidFill>
                          <a:latin typeface="+mn-lt"/>
                          <a:ea typeface="+mn-ea"/>
                          <a:cs typeface="+mn-cs"/>
                        </a:rPr>
                        <a:t>\d or [:digit:] or [0-9]</a:t>
                      </a: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any digit</a:t>
                      </a:r>
                    </a:p>
                  </a:txBody>
                  <a:tcPr anchor="ctr"/>
                </a:tc>
                <a:extLst>
                  <a:ext uri="{0D108BD9-81ED-4DB2-BD59-A6C34878D82A}">
                    <a16:rowId xmlns:a16="http://schemas.microsoft.com/office/drawing/2014/main" val="1726118439"/>
                  </a:ext>
                </a:extLst>
              </a:tr>
              <a:tr h="254794">
                <a:tc>
                  <a:txBody>
                    <a:bodyPr/>
                    <a:lstStyle/>
                    <a:p>
                      <a:pPr algn="l"/>
                      <a:r>
                        <a:rPr lang="de-DE" sz="1600" b="0" kern="1200">
                          <a:solidFill>
                            <a:schemeClr val="tx1"/>
                          </a:solidFill>
                          <a:latin typeface="+mn-lt"/>
                          <a:ea typeface="+mn-ea"/>
                          <a:cs typeface="+mn-cs"/>
                        </a:rPr>
                        <a:t>[:alpha:] or [A-Za-z]</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any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025012687"/>
                  </a:ext>
                </a:extLst>
              </a:tr>
              <a:tr h="2547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0" kern="1200" dirty="0">
                          <a:solidFill>
                            <a:schemeClr val="tx1"/>
                          </a:solidFill>
                          <a:latin typeface="+mn-lt"/>
                          <a:ea typeface="+mn-ea"/>
                          <a:cs typeface="+mn-cs"/>
                        </a:rPr>
                        <a:t>[a-z] or [:lower:]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lowercase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294027997"/>
                  </a:ext>
                </a:extLst>
              </a:tr>
              <a:tr h="254794">
                <a:tc>
                  <a:txBody>
                    <a:bodyPr/>
                    <a:lstStyle/>
                    <a:p>
                      <a:pPr algn="l"/>
                      <a:r>
                        <a:rPr lang="en-GB" sz="1600" b="0" kern="1200" dirty="0">
                          <a:solidFill>
                            <a:schemeClr val="tx1"/>
                          </a:solidFill>
                          <a:latin typeface="+mn-lt"/>
                          <a:ea typeface="+mn-ea"/>
                          <a:cs typeface="+mn-cs"/>
                        </a:rPr>
                        <a:t>[A-Z] or [:upper:]</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kern="1200" dirty="0">
                          <a:solidFill>
                            <a:schemeClr val="tx1"/>
                          </a:solidFill>
                          <a:latin typeface="+mn-lt"/>
                          <a:ea typeface="+mn-ea"/>
                          <a:cs typeface="+mn-cs"/>
                        </a:rPr>
                        <a:t>Matches </a:t>
                      </a:r>
                      <a:r>
                        <a:rPr lang="en-US" sz="1600" b="0" kern="1200">
                          <a:solidFill>
                            <a:schemeClr val="tx1"/>
                          </a:solidFill>
                          <a:latin typeface="+mn-lt"/>
                          <a:ea typeface="+mn-ea"/>
                          <a:cs typeface="+mn-cs"/>
                        </a:rPr>
                        <a:t>any uppercase character</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US" sz="1600" b="0" kern="1200" dirty="0">
                          <a:solidFill>
                            <a:schemeClr val="tx1"/>
                          </a:solidFill>
                          <a:latin typeface="+mn-lt"/>
                          <a:ea typeface="+mn-ea"/>
                          <a:cs typeface="+mn-cs"/>
                        </a:rPr>
                        <a:t>Matches a, b or c</a:t>
                      </a:r>
                    </a:p>
                  </a:txBody>
                  <a:tcPr anchor="ctr"/>
                </a:tc>
                <a:extLst>
                  <a:ext uri="{0D108BD9-81ED-4DB2-BD59-A6C34878D82A}">
                    <a16:rowId xmlns:a16="http://schemas.microsoft.com/office/drawing/2014/main" val="3626129505"/>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abc</a:t>
                      </a:r>
                      <a:r>
                        <a:rPr lang="en-GB" sz="1600" b="0" kern="1200" dirty="0">
                          <a:solidFill>
                            <a:schemeClr val="tx1"/>
                          </a:solidFill>
                          <a:latin typeface="+mn-lt"/>
                          <a:ea typeface="+mn-ea"/>
                          <a:cs typeface="+mn-cs"/>
                        </a:rPr>
                        <a:t>]</a:t>
                      </a:r>
                      <a:r>
                        <a:rPr lang="en-US" sz="1600" b="0" kern="1200" dirty="0">
                          <a:solidFill>
                            <a:schemeClr val="tx1"/>
                          </a:solidFill>
                          <a:latin typeface="+mn-lt"/>
                          <a:ea typeface="+mn-ea"/>
                          <a:cs typeface="+mn-cs"/>
                        </a:rPr>
                        <a:t> </a:t>
                      </a:r>
                    </a:p>
                  </a:txBody>
                  <a:tcPr anchor="ctr">
                    <a:solidFill>
                      <a:schemeClr val="bg1">
                        <a:lumMod val="85000"/>
                      </a:schemeClr>
                    </a:solidFill>
                  </a:tcPr>
                </a:tc>
                <a:tc>
                  <a:txBody>
                    <a:bodyPr/>
                    <a:lstStyle/>
                    <a:p>
                      <a:pPr algn="l"/>
                      <a:r>
                        <a:rPr lang="en-GB" sz="1600" b="0" kern="1200" dirty="0">
                          <a:solidFill>
                            <a:schemeClr val="tx1"/>
                          </a:solidFill>
                          <a:latin typeface="+mn-lt"/>
                          <a:ea typeface="+mn-ea"/>
                          <a:cs typeface="+mn-cs"/>
                        </a:rPr>
                        <a:t>Matches anything except a, b, or c.</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dirty="0">
                          <a:solidFill>
                            <a:schemeClr val="tx1"/>
                          </a:solidFill>
                          <a:latin typeface="+mn-lt"/>
                          <a:ea typeface="+mn-ea"/>
                          <a:cs typeface="+mn-cs"/>
                        </a:rPr>
                        <a:t>[:</a:t>
                      </a:r>
                      <a:r>
                        <a:rPr lang="en-GB" sz="1600" b="0" kern="1200" dirty="0" err="1">
                          <a:solidFill>
                            <a:schemeClr val="tx1"/>
                          </a:solidFill>
                          <a:latin typeface="+mn-lt"/>
                          <a:ea typeface="+mn-ea"/>
                          <a:cs typeface="+mn-cs"/>
                        </a:rPr>
                        <a:t>punct</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punctuation characters:</a:t>
                      </a:r>
                      <a:br>
                        <a:rPr lang="en-GB" sz="1600" b="0" kern="1200">
                          <a:solidFill>
                            <a:schemeClr val="tx1"/>
                          </a:solidFill>
                          <a:latin typeface="+mn-lt"/>
                          <a:ea typeface="+mn-ea"/>
                          <a:cs typeface="+mn-cs"/>
                        </a:rPr>
                      </a:br>
                      <a:r>
                        <a:rPr lang="en-GB" sz="1600" b="0" kern="1200">
                          <a:solidFill>
                            <a:schemeClr val="tx1"/>
                          </a:solidFill>
                          <a:latin typeface="+mn-lt"/>
                          <a:ea typeface="+mn-ea"/>
                          <a:cs typeface="+mn-cs"/>
                        </a:rPr>
                        <a:t>! </a:t>
                      </a:r>
                      <a:r>
                        <a:rPr lang="en-GB" sz="1600" b="0" kern="1200" dirty="0">
                          <a:solidFill>
                            <a:schemeClr val="tx1"/>
                          </a:solidFill>
                          <a:latin typeface="+mn-lt"/>
                          <a:ea typeface="+mn-ea"/>
                          <a:cs typeface="+mn-cs"/>
                        </a:rPr>
                        <a:t>" # $ % &amp; ’ ( ) * + , - . / : ; &lt; = &gt; ? @ [  ] ^ _ ` { | } ~</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de-DE" sz="1600" b="0" kern="1200">
                          <a:solidFill>
                            <a:schemeClr val="tx1"/>
                          </a:solidFill>
                          <a:latin typeface="+mn-lt"/>
                          <a:ea typeface="+mn-ea"/>
                          <a:cs typeface="+mn-cs"/>
                        </a:rPr>
                        <a:t>a(b|c)d</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kern="1200">
                          <a:solidFill>
                            <a:schemeClr val="tx1"/>
                          </a:solidFill>
                          <a:latin typeface="+mn-lt"/>
                          <a:ea typeface="+mn-ea"/>
                          <a:cs typeface="+mn-cs"/>
                        </a:rPr>
                        <a:t>Matches abd or acd</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74232267"/>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begins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en-GB" sz="1600" b="0" kern="1200">
                          <a:solidFill>
                            <a:schemeClr val="tx1"/>
                          </a:solidFill>
                          <a:latin typeface="+mn-lt"/>
                          <a:ea typeface="+mn-ea"/>
                          <a:cs typeface="+mn-cs"/>
                        </a:rPr>
                        <a:t>Matches x if string ends with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bl>
          </a:graphicData>
        </a:graphic>
      </p:graphicFrame>
    </p:spTree>
    <p:extLst>
      <p:ext uri="{BB962C8B-B14F-4D97-AF65-F5344CB8AC3E}">
        <p14:creationId xmlns:p14="http://schemas.microsoft.com/office/powerpoint/2010/main" val="2618022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Useful Regex Patterns</a:t>
            </a:r>
            <a:endParaRPr lang="en-US" b="1">
              <a:latin typeface="Consolas" panose="020B0609020204030204" pitchFamily="49" charset="0"/>
            </a:endParaRPr>
          </a:p>
        </p:txBody>
      </p:sp>
      <p:graphicFrame>
        <p:nvGraphicFramePr>
          <p:cNvPr id="8" name="Tabelle 4">
            <a:extLst>
              <a:ext uri="{FF2B5EF4-FFF2-40B4-BE49-F238E27FC236}">
                <a16:creationId xmlns:a16="http://schemas.microsoft.com/office/drawing/2014/main" id="{537B2507-2BD2-4806-9EA4-E88973333406}"/>
              </a:ext>
            </a:extLst>
          </p:cNvPr>
          <p:cNvGraphicFramePr>
            <a:graphicFrameLocks noGrp="1"/>
          </p:cNvGraphicFramePr>
          <p:nvPr>
            <p:extLst>
              <p:ext uri="{D42A27DB-BD31-4B8C-83A1-F6EECF244321}">
                <p14:modId xmlns:p14="http://schemas.microsoft.com/office/powerpoint/2010/main" val="2866424450"/>
              </p:ext>
            </p:extLst>
          </p:nvPr>
        </p:nvGraphicFramePr>
        <p:xfrm>
          <a:off x="1066801" y="1966913"/>
          <a:ext cx="10287000" cy="3352800"/>
        </p:xfrm>
        <a:graphic>
          <a:graphicData uri="http://schemas.openxmlformats.org/drawingml/2006/table">
            <a:tbl>
              <a:tblPr firstRow="1" bandRow="1">
                <a:tableStyleId>{5940675A-B579-460E-94D1-54222C63F5DA}</a:tableStyleId>
              </a:tblPr>
              <a:tblGrid>
                <a:gridCol w="2886074">
                  <a:extLst>
                    <a:ext uri="{9D8B030D-6E8A-4147-A177-3AD203B41FA5}">
                      <a16:colId xmlns:a16="http://schemas.microsoft.com/office/drawing/2014/main" val="1121755169"/>
                    </a:ext>
                  </a:extLst>
                </a:gridCol>
                <a:gridCol w="7400926">
                  <a:extLst>
                    <a:ext uri="{9D8B030D-6E8A-4147-A177-3AD203B41FA5}">
                      <a16:colId xmlns:a16="http://schemas.microsoft.com/office/drawing/2014/main" val="3255343523"/>
                    </a:ext>
                  </a:extLst>
                </a:gridCol>
              </a:tblGrid>
              <a:tr h="254794">
                <a:tc>
                  <a:txBody>
                    <a:bodyPr/>
                    <a:lstStyle/>
                    <a:p>
                      <a:pPr algn="l"/>
                      <a:r>
                        <a:rPr lang="en-US" sz="1600" b="1" dirty="0"/>
                        <a:t>Pattern</a:t>
                      </a:r>
                    </a:p>
                  </a:txBody>
                  <a:tcPr anchor="ctr">
                    <a:solidFill>
                      <a:schemeClr val="bg1">
                        <a:lumMod val="85000"/>
                      </a:schemeClr>
                    </a:solidFill>
                  </a:tcPr>
                </a:tc>
                <a:tc>
                  <a:txBody>
                    <a:bodyPr/>
                    <a:lstStyle/>
                    <a:p>
                      <a:pPr algn="l"/>
                      <a:r>
                        <a:rPr lang="en-US" sz="1600" b="1" dirty="0"/>
                        <a:t>Function</a:t>
                      </a:r>
                    </a:p>
                  </a:txBody>
                  <a:tcPr anchor="ctr"/>
                </a:tc>
                <a:extLst>
                  <a:ext uri="{0D108BD9-81ED-4DB2-BD59-A6C34878D82A}">
                    <a16:rowId xmlns:a16="http://schemas.microsoft.com/office/drawing/2014/main" val="3604647407"/>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1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427721822"/>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0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3626129505"/>
                  </a:ext>
                </a:extLst>
              </a:tr>
              <a:tr h="254794">
                <a:tc>
                  <a:txBody>
                    <a:bodyPr/>
                    <a:lstStyle/>
                    <a:p>
                      <a:pPr algn="l"/>
                      <a:r>
                        <a:rPr lang="de-DE" sz="1600" b="0" kern="1200">
                          <a:solidFill>
                            <a:schemeClr val="tx1"/>
                          </a:solidFill>
                          <a:latin typeface="+mn-lt"/>
                          <a:ea typeface="+mn-ea"/>
                          <a:cs typeface="+mn-cs"/>
                        </a:rPr>
                        <a:t>x+ </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1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605753601"/>
                  </a:ext>
                </a:extLst>
              </a:tr>
              <a:tr h="254794">
                <a:tc>
                  <a:txBody>
                    <a:bodyPr/>
                    <a:lstStyle/>
                    <a:p>
                      <a:pPr algn="l"/>
                      <a:r>
                        <a:rPr lang="en-GB" sz="1600" b="0" kern="1200">
                          <a:solidFill>
                            <a:schemeClr val="tx1"/>
                          </a:solidFill>
                          <a:latin typeface="+mn-lt"/>
                          <a:ea typeface="+mn-ea"/>
                          <a:cs typeface="+mn-cs"/>
                        </a:rPr>
                        <a:t>x{n}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exactly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254882782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n,}</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or more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65361152"/>
                  </a:ext>
                </a:extLst>
              </a:tr>
              <a:tr h="254794">
                <a:tc>
                  <a:txBody>
                    <a:bodyPr/>
                    <a:lstStyle/>
                    <a:p>
                      <a:pPr algn="l"/>
                      <a:r>
                        <a:rPr lang="en-GB" sz="1600" b="0" kern="1200">
                          <a:solidFill>
                            <a:schemeClr val="tx1"/>
                          </a:solidFill>
                          <a:latin typeface="+mn-lt"/>
                          <a:ea typeface="+mn-ea"/>
                          <a:cs typeface="+mn-cs"/>
                        </a:rPr>
                        <a:t>x{,</a:t>
                      </a:r>
                      <a:r>
                        <a:rPr lang="en-GB" sz="1600" b="0" kern="1200" dirty="0">
                          <a:solidFill>
                            <a:schemeClr val="tx1"/>
                          </a:solidFill>
                          <a:latin typeface="+mn-lt"/>
                          <a:ea typeface="+mn-ea"/>
                          <a:cs typeface="+mn-cs"/>
                        </a:rPr>
                        <a:t>m}</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at most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714321488"/>
                  </a:ext>
                </a:extLst>
              </a:tr>
              <a:tr h="254794">
                <a:tc>
                  <a:txBody>
                    <a:bodyPr/>
                    <a:lstStyle/>
                    <a:p>
                      <a:pPr algn="l"/>
                      <a:r>
                        <a:rPr lang="en-GB" sz="1600" b="0" kern="1200">
                          <a:solidFill>
                            <a:schemeClr val="tx1"/>
                          </a:solidFill>
                          <a:latin typeface="+mn-lt"/>
                          <a:ea typeface="+mn-ea"/>
                          <a:cs typeface="+mn-cs"/>
                        </a:rPr>
                        <a:t>x{</a:t>
                      </a:r>
                      <a:r>
                        <a:rPr lang="en-GB" sz="1600" b="0" kern="1200" dirty="0" err="1">
                          <a:solidFill>
                            <a:schemeClr val="tx1"/>
                          </a:solidFill>
                          <a:latin typeface="+mn-lt"/>
                          <a:ea typeface="+mn-ea"/>
                          <a:cs typeface="+mn-cs"/>
                        </a:rPr>
                        <a:t>n,m</a:t>
                      </a:r>
                      <a:r>
                        <a:rPr lang="en-GB" sz="1600" b="0" kern="1200" dirty="0">
                          <a:solidFill>
                            <a:schemeClr val="tx1"/>
                          </a:solidFill>
                          <a:latin typeface="+mn-lt"/>
                          <a:ea typeface="+mn-ea"/>
                          <a:cs typeface="+mn-cs"/>
                        </a:rPr>
                        <a:t>}</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b="0" kern="1200">
                          <a:solidFill>
                            <a:schemeClr val="tx1"/>
                          </a:solidFill>
                          <a:latin typeface="+mn-lt"/>
                          <a:ea typeface="+mn-ea"/>
                          <a:cs typeface="+mn-cs"/>
                        </a:rPr>
                        <a:t>Matches between </a:t>
                      </a:r>
                      <a:r>
                        <a:rPr lang="de-DE" sz="1600" b="0" i="1" kern="1200">
                          <a:solidFill>
                            <a:schemeClr val="tx1"/>
                          </a:solidFill>
                          <a:latin typeface="+mn-lt"/>
                          <a:ea typeface="+mn-ea"/>
                          <a:cs typeface="+mn-cs"/>
                        </a:rPr>
                        <a:t>n</a:t>
                      </a:r>
                      <a:r>
                        <a:rPr lang="de-DE" sz="1600" b="0" kern="1200">
                          <a:solidFill>
                            <a:schemeClr val="tx1"/>
                          </a:solidFill>
                          <a:latin typeface="+mn-lt"/>
                          <a:ea typeface="+mn-ea"/>
                          <a:cs typeface="+mn-cs"/>
                        </a:rPr>
                        <a:t> and </a:t>
                      </a:r>
                      <a:r>
                        <a:rPr lang="de-DE" sz="1600" b="0" i="1" kern="1200">
                          <a:solidFill>
                            <a:schemeClr val="tx1"/>
                          </a:solidFill>
                          <a:latin typeface="+mn-lt"/>
                          <a:ea typeface="+mn-ea"/>
                          <a:cs typeface="+mn-cs"/>
                        </a:rPr>
                        <a:t>m</a:t>
                      </a:r>
                      <a:r>
                        <a:rPr lang="de-DE" sz="1600" b="0" kern="1200">
                          <a:solidFill>
                            <a:schemeClr val="tx1"/>
                          </a:solidFill>
                          <a:latin typeface="+mn-lt"/>
                          <a:ea typeface="+mn-ea"/>
                          <a:cs typeface="+mn-cs"/>
                        </a:rPr>
                        <a:t> occurrences of x</a:t>
                      </a:r>
                      <a:endParaRPr lang="en-US" sz="1600" b="0" kern="1200" dirty="0">
                        <a:solidFill>
                          <a:schemeClr val="tx1"/>
                        </a:solidFill>
                        <a:latin typeface="+mn-lt"/>
                        <a:ea typeface="+mn-ea"/>
                        <a:cs typeface="+mn-cs"/>
                      </a:endParaRPr>
                    </a:p>
                  </a:txBody>
                  <a:tcPr anchor="ctr"/>
                </a:tc>
                <a:extLst>
                  <a:ext uri="{0D108BD9-81ED-4DB2-BD59-A6C34878D82A}">
                    <a16:rowId xmlns:a16="http://schemas.microsoft.com/office/drawing/2014/main" val="119559271"/>
                  </a:ext>
                </a:extLst>
              </a:tr>
              <a:tr h="254794">
                <a:tc>
                  <a:txBody>
                    <a:bodyPr/>
                    <a:lstStyle/>
                    <a:p>
                      <a:pPr algn="l"/>
                      <a:r>
                        <a:rPr lang="de-DE" sz="1600" b="0" kern="1200">
                          <a:solidFill>
                            <a:schemeClr val="tx1"/>
                          </a:solidFill>
                          <a:latin typeface="+mn-lt"/>
                          <a:ea typeface="+mn-ea"/>
                          <a:cs typeface="+mn-cs"/>
                        </a:rPr>
                        <a: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followed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869907065"/>
                  </a:ext>
                </a:extLst>
              </a:tr>
              <a:tr h="254794">
                <a:tc>
                  <a:txBody>
                    <a:bodyPr/>
                    <a:lstStyle/>
                    <a:p>
                      <a:pPr algn="l"/>
                      <a:r>
                        <a:rPr lang="de-DE" sz="1600" b="0" kern="1200">
                          <a:solidFill>
                            <a:schemeClr val="tx1"/>
                          </a:solidFill>
                          <a:latin typeface="+mn-lt"/>
                          <a:ea typeface="+mn-ea"/>
                          <a:cs typeface="+mn-cs"/>
                        </a:rPr>
                        <a:t>(?&lt;=...)x</a:t>
                      </a:r>
                      <a:endParaRPr lang="en-US" sz="1600" b="0" kern="1200" dirty="0">
                        <a:solidFill>
                          <a:schemeClr val="tx1"/>
                        </a:solidFill>
                        <a:latin typeface="+mn-lt"/>
                        <a:ea typeface="+mn-ea"/>
                        <a:cs typeface="+mn-cs"/>
                      </a:endParaRPr>
                    </a:p>
                  </a:txBody>
                  <a:tcPr anchor="ctr">
                    <a:solidFill>
                      <a:schemeClr val="bg1">
                        <a:lumMod val="85000"/>
                      </a:schemeClr>
                    </a:solidFill>
                  </a:tcPr>
                </a:tc>
                <a:tc>
                  <a:txBody>
                    <a:bodyPr/>
                    <a:lstStyle/>
                    <a:p>
                      <a:pPr algn="l"/>
                      <a:r>
                        <a:rPr lang="de-DE" sz="1600" b="0" i="0" kern="1200">
                          <a:solidFill>
                            <a:schemeClr val="tx1"/>
                          </a:solidFill>
                          <a:latin typeface="+mn-lt"/>
                          <a:ea typeface="+mn-ea"/>
                          <a:cs typeface="+mn-cs"/>
                        </a:rPr>
                        <a:t>Matches x if preceded by ... (for negation, replace = by !)</a:t>
                      </a:r>
                      <a:endParaRPr lang="en-US" sz="1600" b="0" i="0" kern="1200" dirty="0">
                        <a:solidFill>
                          <a:schemeClr val="tx1"/>
                        </a:solidFill>
                        <a:latin typeface="+mn-lt"/>
                        <a:ea typeface="+mn-ea"/>
                        <a:cs typeface="+mn-cs"/>
                      </a:endParaRPr>
                    </a:p>
                  </a:txBody>
                  <a:tcPr anchor="ctr"/>
                </a:tc>
                <a:extLst>
                  <a:ext uri="{0D108BD9-81ED-4DB2-BD59-A6C34878D82A}">
                    <a16:rowId xmlns:a16="http://schemas.microsoft.com/office/drawing/2014/main" val="3063450925"/>
                  </a:ext>
                </a:extLst>
              </a:tr>
            </a:tbl>
          </a:graphicData>
        </a:graphic>
      </p:graphicFrame>
      <p:sp>
        <p:nvSpPr>
          <p:cNvPr id="7" name="TextBox 6">
            <a:extLst>
              <a:ext uri="{FF2B5EF4-FFF2-40B4-BE49-F238E27FC236}">
                <a16:creationId xmlns:a16="http://schemas.microsoft.com/office/drawing/2014/main" id="{388B01E1-7944-4A8B-B96B-6A84C75CB949}"/>
              </a:ext>
            </a:extLst>
          </p:cNvPr>
          <p:cNvSpPr txBox="1"/>
          <p:nvPr/>
        </p:nvSpPr>
        <p:spPr>
          <a:xfrm>
            <a:off x="1934765" y="5897046"/>
            <a:ext cx="8322469" cy="369332"/>
          </a:xfrm>
          <a:prstGeom prst="rect">
            <a:avLst/>
          </a:prstGeom>
          <a:noFill/>
        </p:spPr>
        <p:txBody>
          <a:bodyPr wrap="square">
            <a:spAutoFit/>
          </a:bodyPr>
          <a:lstStyle/>
          <a:p>
            <a:pPr algn="ctr"/>
            <a:r>
              <a:rPr lang="de-DE" i="1">
                <a:hlinkClick r:id="rId3"/>
              </a:rPr>
              <a:t>https://cran.r-project.org/web/packages/stringr/vignettes/regular-expressions.html</a:t>
            </a:r>
            <a:r>
              <a:rPr lang="de-DE" i="1"/>
              <a:t> </a:t>
            </a:r>
            <a:endParaRPr lang="en-US" i="1"/>
          </a:p>
        </p:txBody>
      </p:sp>
      <p:pic>
        <p:nvPicPr>
          <p:cNvPr id="5" name="Graphic 4" descr="Remote learning language with solid fill">
            <a:extLst>
              <a:ext uri="{FF2B5EF4-FFF2-40B4-BE49-F238E27FC236}">
                <a16:creationId xmlns:a16="http://schemas.microsoft.com/office/drawing/2014/main" id="{38AF4DEE-4C45-4F5D-A293-043B317A7D3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3456" y="5624512"/>
            <a:ext cx="914400" cy="914400"/>
          </a:xfrm>
          <a:prstGeom prst="rect">
            <a:avLst/>
          </a:prstGeom>
        </p:spPr>
      </p:pic>
    </p:spTree>
    <p:extLst>
      <p:ext uri="{BB962C8B-B14F-4D97-AF65-F5344CB8AC3E}">
        <p14:creationId xmlns:p14="http://schemas.microsoft.com/office/powerpoint/2010/main" val="1583612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4: Regular Expressions</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
        <p:nvSpPr>
          <p:cNvPr id="11" name="Rectangle 10">
            <a:extLst>
              <a:ext uri="{FF2B5EF4-FFF2-40B4-BE49-F238E27FC236}">
                <a16:creationId xmlns:a16="http://schemas.microsoft.com/office/drawing/2014/main" id="{F1589F71-999D-4CF0-88E5-29F808D3EF06}"/>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demo aufsetzen</a:t>
            </a:r>
            <a:endParaRPr lang="en-US"/>
          </a:p>
        </p:txBody>
      </p:sp>
    </p:spTree>
    <p:extLst>
      <p:ext uri="{BB962C8B-B14F-4D97-AF65-F5344CB8AC3E}">
        <p14:creationId xmlns:p14="http://schemas.microsoft.com/office/powerpoint/2010/main" val="580518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23</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2: Regular Expressions</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Tree>
    <p:extLst>
      <p:ext uri="{BB962C8B-B14F-4D97-AF65-F5344CB8AC3E}">
        <p14:creationId xmlns:p14="http://schemas.microsoft.com/office/powerpoint/2010/main" val="30748962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24</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Stemming</a:t>
            </a:r>
          </a:p>
        </p:txBody>
      </p:sp>
      <p:sp>
        <p:nvSpPr>
          <p:cNvPr id="8" name="Content Placeholder 2">
            <a:extLst>
              <a:ext uri="{FF2B5EF4-FFF2-40B4-BE49-F238E27FC236}">
                <a16:creationId xmlns:a16="http://schemas.microsoft.com/office/drawing/2014/main" id="{D1CC470B-F219-4299-83BE-0485B11A38DE}"/>
              </a:ext>
            </a:extLst>
          </p:cNvPr>
          <p:cNvSpPr txBox="1">
            <a:spLocks/>
          </p:cNvSpPr>
          <p:nvPr/>
        </p:nvSpPr>
        <p:spPr>
          <a:xfrm>
            <a:off x="1066798" y="2019301"/>
            <a:ext cx="10287001" cy="41957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Idea</a:t>
            </a:r>
            <a:r>
              <a:rPr lang="en-US"/>
              <a:t>: retrieve base form, the </a:t>
            </a:r>
            <a:r>
              <a:rPr lang="en-GB"/>
              <a:t>root stem</a:t>
            </a:r>
            <a:br>
              <a:rPr lang="en-GB"/>
            </a:br>
            <a:br>
              <a:rPr lang="en-GB"/>
            </a:br>
            <a:br>
              <a:rPr lang="en-GB"/>
            </a:br>
            <a:br>
              <a:rPr lang="en-GB"/>
            </a:br>
            <a:br>
              <a:rPr lang="en-GB"/>
            </a:br>
            <a:br>
              <a:rPr lang="en-GB"/>
            </a:br>
            <a:br>
              <a:rPr lang="en-GB"/>
            </a:br>
            <a:br>
              <a:rPr lang="en-GB"/>
            </a:br>
            <a:endParaRPr lang="en-GB"/>
          </a:p>
          <a:p>
            <a:r>
              <a:rPr lang="en-GB"/>
              <a:t>Example in German:  Bruder – Bruders – brüderlich/e/n/r/s – Brüderlichkeit/en  </a:t>
            </a:r>
            <a:r>
              <a:rPr lang="en-US">
                <a:sym typeface="Symbol" panose="05050102010706020507" pitchFamily="18" charset="2"/>
              </a:rPr>
              <a:t>  </a:t>
            </a:r>
            <a:r>
              <a:rPr lang="en-US" b="1" i="1">
                <a:solidFill>
                  <a:srgbClr val="33CCFF"/>
                </a:solidFill>
                <a:sym typeface="Symbol" panose="05050102010706020507" pitchFamily="18" charset="2"/>
              </a:rPr>
              <a:t>bruder</a:t>
            </a:r>
            <a:endParaRPr lang="en-US" b="1" i="1">
              <a:solidFill>
                <a:srgbClr val="33CCFF"/>
              </a:solidFill>
            </a:endParaRPr>
          </a:p>
        </p:txBody>
      </p:sp>
      <p:graphicFrame>
        <p:nvGraphicFramePr>
          <p:cNvPr id="9" name="Tabelle 4">
            <a:extLst>
              <a:ext uri="{FF2B5EF4-FFF2-40B4-BE49-F238E27FC236}">
                <a16:creationId xmlns:a16="http://schemas.microsoft.com/office/drawing/2014/main" id="{3200926E-F97B-43EB-8BBE-4CECFDB1DAE1}"/>
              </a:ext>
            </a:extLst>
          </p:cNvPr>
          <p:cNvGraphicFramePr>
            <a:graphicFrameLocks noGrp="1"/>
          </p:cNvGraphicFramePr>
          <p:nvPr>
            <p:extLst>
              <p:ext uri="{D42A27DB-BD31-4B8C-83A1-F6EECF244321}">
                <p14:modId xmlns:p14="http://schemas.microsoft.com/office/powerpoint/2010/main" val="1129401655"/>
              </p:ext>
            </p:extLst>
          </p:nvPr>
        </p:nvGraphicFramePr>
        <p:xfrm>
          <a:off x="1412496" y="3429000"/>
          <a:ext cx="2448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gridCol w="612000">
                  <a:extLst>
                    <a:ext uri="{9D8B030D-6E8A-4147-A177-3AD203B41FA5}">
                      <a16:colId xmlns:a16="http://schemas.microsoft.com/office/drawing/2014/main" val="2217247634"/>
                    </a:ext>
                  </a:extLst>
                </a:gridCol>
              </a:tblGrid>
              <a:tr h="448822">
                <a:tc>
                  <a:txBody>
                    <a:bodyPr/>
                    <a:lstStyle/>
                    <a:p>
                      <a:pPr algn="ctr"/>
                      <a:r>
                        <a:rPr lang="en-US" sz="4000"/>
                        <a:t>W</a:t>
                      </a:r>
                      <a:endParaRPr lang="en-US" sz="4000" dirty="0"/>
                    </a:p>
                  </a:txBody>
                  <a:tcPr/>
                </a:tc>
                <a:tc>
                  <a:txBody>
                    <a:bodyPr/>
                    <a:lstStyle/>
                    <a:p>
                      <a:pPr algn="ctr"/>
                      <a:r>
                        <a:rPr lang="en-US" sz="4000"/>
                        <a:t>O</a:t>
                      </a:r>
                      <a:endParaRPr lang="en-US" sz="4000" dirty="0"/>
                    </a:p>
                  </a:txBody>
                  <a:tcPr/>
                </a:tc>
                <a:tc>
                  <a:txBody>
                    <a:bodyPr/>
                    <a:lstStyle/>
                    <a:p>
                      <a:pPr algn="ctr"/>
                      <a:r>
                        <a:rPr lang="en-US" sz="4000"/>
                        <a:t>R</a:t>
                      </a:r>
                      <a:endParaRPr lang="en-US" sz="4000" dirty="0"/>
                    </a:p>
                  </a:txBody>
                  <a:tcPr/>
                </a:tc>
                <a:tc>
                  <a:txBody>
                    <a:bodyPr/>
                    <a:lstStyle/>
                    <a:p>
                      <a:pPr algn="ctr"/>
                      <a:r>
                        <a:rPr lang="en-US" sz="4000"/>
                        <a:t>K</a:t>
                      </a:r>
                      <a:endParaRPr lang="en-US" sz="4000" dirty="0"/>
                    </a:p>
                  </a:txBody>
                  <a:tcPr/>
                </a:tc>
                <a:extLst>
                  <a:ext uri="{0D108BD9-81ED-4DB2-BD59-A6C34878D82A}">
                    <a16:rowId xmlns:a16="http://schemas.microsoft.com/office/drawing/2014/main" val="3234467160"/>
                  </a:ext>
                </a:extLst>
              </a:tr>
            </a:tbl>
          </a:graphicData>
        </a:graphic>
      </p:graphicFrame>
      <p:graphicFrame>
        <p:nvGraphicFramePr>
          <p:cNvPr id="11" name="Tabelle 5">
            <a:extLst>
              <a:ext uri="{FF2B5EF4-FFF2-40B4-BE49-F238E27FC236}">
                <a16:creationId xmlns:a16="http://schemas.microsoft.com/office/drawing/2014/main" id="{F1237795-8E06-4F87-A047-693294A72DC8}"/>
              </a:ext>
            </a:extLst>
          </p:cNvPr>
          <p:cNvGraphicFramePr>
            <a:graphicFrameLocks noGrp="1"/>
          </p:cNvGraphicFramePr>
          <p:nvPr>
            <p:extLst>
              <p:ext uri="{D42A27DB-BD31-4B8C-83A1-F6EECF244321}">
                <p14:modId xmlns:p14="http://schemas.microsoft.com/office/powerpoint/2010/main" val="3026585848"/>
              </p:ext>
            </p:extLst>
          </p:nvPr>
        </p:nvGraphicFramePr>
        <p:xfrm>
          <a:off x="4805401" y="2593023"/>
          <a:ext cx="612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tblGrid>
              <a:tr h="448822">
                <a:tc>
                  <a:txBody>
                    <a:bodyPr/>
                    <a:lstStyle/>
                    <a:p>
                      <a:pPr algn="ctr"/>
                      <a:r>
                        <a:rPr lang="en-US" sz="4000" dirty="0"/>
                        <a:t>S</a:t>
                      </a:r>
                    </a:p>
                  </a:txBody>
                  <a:tcPr/>
                </a:tc>
                <a:extLst>
                  <a:ext uri="{0D108BD9-81ED-4DB2-BD59-A6C34878D82A}">
                    <a16:rowId xmlns:a16="http://schemas.microsoft.com/office/drawing/2014/main" val="3234467160"/>
                  </a:ext>
                </a:extLst>
              </a:tr>
            </a:tbl>
          </a:graphicData>
        </a:graphic>
      </p:graphicFrame>
      <p:graphicFrame>
        <p:nvGraphicFramePr>
          <p:cNvPr id="13" name="Tabelle 6">
            <a:extLst>
              <a:ext uri="{FF2B5EF4-FFF2-40B4-BE49-F238E27FC236}">
                <a16:creationId xmlns:a16="http://schemas.microsoft.com/office/drawing/2014/main" id="{6EE1FB3A-768C-4DA6-9114-24437F7EE6DB}"/>
              </a:ext>
            </a:extLst>
          </p:cNvPr>
          <p:cNvGraphicFramePr>
            <a:graphicFrameLocks noGrp="1"/>
          </p:cNvGraphicFramePr>
          <p:nvPr>
            <p:extLst>
              <p:ext uri="{D42A27DB-BD31-4B8C-83A1-F6EECF244321}">
                <p14:modId xmlns:p14="http://schemas.microsoft.com/office/powerpoint/2010/main" val="4126677620"/>
              </p:ext>
            </p:extLst>
          </p:nvPr>
        </p:nvGraphicFramePr>
        <p:xfrm>
          <a:off x="4805401" y="3429000"/>
          <a:ext cx="1224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tblGrid>
              <a:tr h="448822">
                <a:tc>
                  <a:txBody>
                    <a:bodyPr/>
                    <a:lstStyle/>
                    <a:p>
                      <a:pPr algn="ctr"/>
                      <a:r>
                        <a:rPr lang="en-US" sz="4000" dirty="0"/>
                        <a:t>E</a:t>
                      </a:r>
                    </a:p>
                  </a:txBody>
                  <a:tcPr/>
                </a:tc>
                <a:tc>
                  <a:txBody>
                    <a:bodyPr/>
                    <a:lstStyle/>
                    <a:p>
                      <a:pPr algn="ctr"/>
                      <a:r>
                        <a:rPr lang="en-US" sz="4000" dirty="0"/>
                        <a:t>D</a:t>
                      </a:r>
                    </a:p>
                  </a:txBody>
                  <a:tcPr/>
                </a:tc>
                <a:extLst>
                  <a:ext uri="{0D108BD9-81ED-4DB2-BD59-A6C34878D82A}">
                    <a16:rowId xmlns:a16="http://schemas.microsoft.com/office/drawing/2014/main" val="3234467160"/>
                  </a:ext>
                </a:extLst>
              </a:tr>
            </a:tbl>
          </a:graphicData>
        </a:graphic>
      </p:graphicFrame>
      <p:graphicFrame>
        <p:nvGraphicFramePr>
          <p:cNvPr id="14" name="Tabelle 7">
            <a:extLst>
              <a:ext uri="{FF2B5EF4-FFF2-40B4-BE49-F238E27FC236}">
                <a16:creationId xmlns:a16="http://schemas.microsoft.com/office/drawing/2014/main" id="{836172B2-E5A3-4FC3-BBD1-149A636D3EEA}"/>
              </a:ext>
            </a:extLst>
          </p:cNvPr>
          <p:cNvGraphicFramePr>
            <a:graphicFrameLocks noGrp="1"/>
          </p:cNvGraphicFramePr>
          <p:nvPr>
            <p:extLst>
              <p:ext uri="{D42A27DB-BD31-4B8C-83A1-F6EECF244321}">
                <p14:modId xmlns:p14="http://schemas.microsoft.com/office/powerpoint/2010/main" val="3668514315"/>
              </p:ext>
            </p:extLst>
          </p:nvPr>
        </p:nvGraphicFramePr>
        <p:xfrm>
          <a:off x="4805401" y="4264977"/>
          <a:ext cx="1836000" cy="701040"/>
        </p:xfrm>
        <a:graphic>
          <a:graphicData uri="http://schemas.openxmlformats.org/drawingml/2006/table">
            <a:tbl>
              <a:tblPr firstRow="1" bandRow="1">
                <a:tableStyleId>{5940675A-B579-460E-94D1-54222C63F5DA}</a:tableStyleId>
              </a:tblPr>
              <a:tblGrid>
                <a:gridCol w="612000">
                  <a:extLst>
                    <a:ext uri="{9D8B030D-6E8A-4147-A177-3AD203B41FA5}">
                      <a16:colId xmlns:a16="http://schemas.microsoft.com/office/drawing/2014/main" val="142950798"/>
                    </a:ext>
                  </a:extLst>
                </a:gridCol>
                <a:gridCol w="612000">
                  <a:extLst>
                    <a:ext uri="{9D8B030D-6E8A-4147-A177-3AD203B41FA5}">
                      <a16:colId xmlns:a16="http://schemas.microsoft.com/office/drawing/2014/main" val="1157056818"/>
                    </a:ext>
                  </a:extLst>
                </a:gridCol>
                <a:gridCol w="612000">
                  <a:extLst>
                    <a:ext uri="{9D8B030D-6E8A-4147-A177-3AD203B41FA5}">
                      <a16:colId xmlns:a16="http://schemas.microsoft.com/office/drawing/2014/main" val="853121632"/>
                    </a:ext>
                  </a:extLst>
                </a:gridCol>
              </a:tblGrid>
              <a:tr h="448822">
                <a:tc>
                  <a:txBody>
                    <a:bodyPr/>
                    <a:lstStyle/>
                    <a:p>
                      <a:pPr algn="ctr"/>
                      <a:r>
                        <a:rPr lang="en-US" sz="4000" dirty="0"/>
                        <a:t>I</a:t>
                      </a:r>
                    </a:p>
                  </a:txBody>
                  <a:tcPr/>
                </a:tc>
                <a:tc>
                  <a:txBody>
                    <a:bodyPr/>
                    <a:lstStyle/>
                    <a:p>
                      <a:pPr algn="ctr"/>
                      <a:r>
                        <a:rPr lang="en-US" sz="4000" dirty="0"/>
                        <a:t>N</a:t>
                      </a:r>
                    </a:p>
                  </a:txBody>
                  <a:tcPr/>
                </a:tc>
                <a:tc>
                  <a:txBody>
                    <a:bodyPr/>
                    <a:lstStyle/>
                    <a:p>
                      <a:pPr algn="ctr"/>
                      <a:r>
                        <a:rPr lang="en-US" sz="4000" dirty="0"/>
                        <a:t>G</a:t>
                      </a:r>
                    </a:p>
                  </a:txBody>
                  <a:tcPr/>
                </a:tc>
                <a:extLst>
                  <a:ext uri="{0D108BD9-81ED-4DB2-BD59-A6C34878D82A}">
                    <a16:rowId xmlns:a16="http://schemas.microsoft.com/office/drawing/2014/main" val="3234467160"/>
                  </a:ext>
                </a:extLst>
              </a:tr>
            </a:tbl>
          </a:graphicData>
        </a:graphic>
      </p:graphicFrame>
      <p:cxnSp>
        <p:nvCxnSpPr>
          <p:cNvPr id="15" name="Gewinkelter Verbinder 13">
            <a:extLst>
              <a:ext uri="{FF2B5EF4-FFF2-40B4-BE49-F238E27FC236}">
                <a16:creationId xmlns:a16="http://schemas.microsoft.com/office/drawing/2014/main" id="{6112949E-F40C-4C6B-837F-EAF8FA60CEFE}"/>
              </a:ext>
            </a:extLst>
          </p:cNvPr>
          <p:cNvCxnSpPr>
            <a:cxnSpLocks/>
          </p:cNvCxnSpPr>
          <p:nvPr/>
        </p:nvCxnSpPr>
        <p:spPr>
          <a:xfrm rot="16200000" flipH="1">
            <a:off x="3557632" y="3781029"/>
            <a:ext cx="1186497" cy="573264"/>
          </a:xfrm>
          <a:prstGeom prst="bentConnector3">
            <a:avLst>
              <a:gd name="adj1" fmla="val 100026"/>
            </a:avLst>
          </a:prstGeom>
          <a:ln>
            <a:tailEnd type="triangle"/>
          </a:ln>
        </p:spPr>
        <p:style>
          <a:lnRef idx="1">
            <a:schemeClr val="dk1"/>
          </a:lnRef>
          <a:fillRef idx="0">
            <a:schemeClr val="dk1"/>
          </a:fillRef>
          <a:effectRef idx="0">
            <a:schemeClr val="dk1"/>
          </a:effectRef>
          <a:fontRef idx="minor">
            <a:schemeClr val="tx1"/>
          </a:fontRef>
        </p:style>
      </p:cxnSp>
      <p:cxnSp>
        <p:nvCxnSpPr>
          <p:cNvPr id="16" name="Gewinkelter Verbinder 15">
            <a:extLst>
              <a:ext uri="{FF2B5EF4-FFF2-40B4-BE49-F238E27FC236}">
                <a16:creationId xmlns:a16="http://schemas.microsoft.com/office/drawing/2014/main" id="{F5EA5D51-25B4-4694-AF60-37E40505BBA6}"/>
              </a:ext>
            </a:extLst>
          </p:cNvPr>
          <p:cNvCxnSpPr>
            <a:cxnSpLocks/>
          </p:cNvCxnSpPr>
          <p:nvPr/>
        </p:nvCxnSpPr>
        <p:spPr>
          <a:xfrm rot="5400000" flipH="1" flipV="1">
            <a:off x="3741976" y="3062060"/>
            <a:ext cx="810302" cy="573265"/>
          </a:xfrm>
          <a:prstGeom prst="bentConnector3">
            <a:avLst>
              <a:gd name="adj1" fmla="val 99143"/>
            </a:avLst>
          </a:prstGeom>
          <a:ln>
            <a:tailEnd type="triangle"/>
          </a:ln>
        </p:spPr>
        <p:style>
          <a:lnRef idx="1">
            <a:schemeClr val="dk1"/>
          </a:lnRef>
          <a:fillRef idx="0">
            <a:schemeClr val="dk1"/>
          </a:fillRef>
          <a:effectRef idx="0">
            <a:schemeClr val="dk1"/>
          </a:effectRef>
          <a:fontRef idx="minor">
            <a:schemeClr val="tx1"/>
          </a:fontRef>
        </p:style>
      </p:cxnSp>
      <p:cxnSp>
        <p:nvCxnSpPr>
          <p:cNvPr id="17" name="Gerade Verbindung mit Pfeil 31">
            <a:extLst>
              <a:ext uri="{FF2B5EF4-FFF2-40B4-BE49-F238E27FC236}">
                <a16:creationId xmlns:a16="http://schemas.microsoft.com/office/drawing/2014/main" id="{84EAA8BB-3A4F-439C-9EFE-71D2038A2A88}"/>
              </a:ext>
            </a:extLst>
          </p:cNvPr>
          <p:cNvCxnSpPr>
            <a:cxnSpLocks/>
          </p:cNvCxnSpPr>
          <p:nvPr/>
        </p:nvCxnSpPr>
        <p:spPr>
          <a:xfrm>
            <a:off x="3860495" y="3779519"/>
            <a:ext cx="5732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Textfeld 32">
            <a:extLst>
              <a:ext uri="{FF2B5EF4-FFF2-40B4-BE49-F238E27FC236}">
                <a16:creationId xmlns:a16="http://schemas.microsoft.com/office/drawing/2014/main" id="{0FF9ED37-D6A2-4CFD-B48B-7EEA4D642212}"/>
              </a:ext>
            </a:extLst>
          </p:cNvPr>
          <p:cNvSpPr txBox="1"/>
          <p:nvPr/>
        </p:nvSpPr>
        <p:spPr>
          <a:xfrm>
            <a:off x="1412496" y="4199244"/>
            <a:ext cx="2447998" cy="461665"/>
          </a:xfrm>
          <a:prstGeom prst="rect">
            <a:avLst/>
          </a:prstGeom>
          <a:noFill/>
        </p:spPr>
        <p:txBody>
          <a:bodyPr wrap="square" rtlCol="0">
            <a:spAutoFit/>
          </a:bodyPr>
          <a:lstStyle/>
          <a:p>
            <a:pPr algn="ctr"/>
            <a:r>
              <a:rPr lang="en-US" sz="2400" i="1" dirty="0"/>
              <a:t>Word Stem</a:t>
            </a:r>
          </a:p>
        </p:txBody>
      </p:sp>
      <p:sp>
        <p:nvSpPr>
          <p:cNvPr id="20" name="Rectangle 19">
            <a:extLst>
              <a:ext uri="{FF2B5EF4-FFF2-40B4-BE49-F238E27FC236}">
                <a16:creationId xmlns:a16="http://schemas.microsoft.com/office/drawing/2014/main" id="{A0E2A105-DEC8-4F12-8E61-2C390A5EC08F}"/>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420452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25</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Text Normalization  </a:t>
            </a:r>
            <a:r>
              <a:rPr lang="en-US" b="1"/>
              <a:t>Lemmatization</a:t>
            </a:r>
            <a:endParaRPr lang="en-US" b="1">
              <a:latin typeface="Consolas" panose="020B0609020204030204" pitchFamily="49" charset="0"/>
            </a:endParaRP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7" y="1990725"/>
            <a:ext cx="10287001" cy="4457700"/>
          </a:xfrm>
        </p:spPr>
        <p:txBody>
          <a:bodyPr>
            <a:normAutofit/>
          </a:bodyPr>
          <a:lstStyle/>
          <a:p>
            <a:r>
              <a:rPr lang="en-US" b="1"/>
              <a:t>Problem with stemming</a:t>
            </a:r>
            <a:endParaRPr lang="en-US"/>
          </a:p>
          <a:p>
            <a:pPr lvl="1"/>
            <a:r>
              <a:rPr lang="en-US"/>
              <a:t>Potentially erroneous</a:t>
            </a:r>
          </a:p>
          <a:p>
            <a:pPr lvl="1"/>
            <a:r>
              <a:rPr lang="de-DE"/>
              <a:t>Overstemming: </a:t>
            </a:r>
            <a:r>
              <a:rPr lang="de-DE" i="1"/>
              <a:t>politics </a:t>
            </a:r>
            <a:r>
              <a:rPr lang="en-US">
                <a:sym typeface="Symbol" panose="05050102010706020507" pitchFamily="18" charset="2"/>
              </a:rPr>
              <a:t>  </a:t>
            </a:r>
            <a:r>
              <a:rPr lang="en-US" b="1" i="1">
                <a:solidFill>
                  <a:srgbClr val="33CCFF"/>
                </a:solidFill>
                <a:sym typeface="Symbol" panose="05050102010706020507" pitchFamily="18" charset="2"/>
              </a:rPr>
              <a:t>polit</a:t>
            </a:r>
            <a:endParaRPr lang="de-DE" i="1"/>
          </a:p>
          <a:p>
            <a:pPr lvl="1"/>
            <a:r>
              <a:rPr lang="de-DE"/>
              <a:t>Understemming: </a:t>
            </a:r>
            <a:r>
              <a:rPr lang="de-DE" i="1"/>
              <a:t>travels </a:t>
            </a:r>
            <a:r>
              <a:rPr lang="en-US">
                <a:sym typeface="Symbol" panose="05050102010706020507" pitchFamily="18" charset="2"/>
              </a:rPr>
              <a:t>  </a:t>
            </a:r>
            <a:r>
              <a:rPr lang="en-US" b="1" i="1">
                <a:solidFill>
                  <a:srgbClr val="33CCFF"/>
                </a:solidFill>
                <a:sym typeface="Symbol" panose="05050102010706020507" pitchFamily="18" charset="2"/>
              </a:rPr>
              <a:t>trav </a:t>
            </a:r>
            <a:r>
              <a:rPr lang="de-DE">
                <a:sym typeface="Wingdings" panose="05000000000000000000" pitchFamily="2" charset="2"/>
              </a:rPr>
              <a:t>but </a:t>
            </a:r>
            <a:r>
              <a:rPr lang="de-DE" i="1">
                <a:sym typeface="Wingdings" panose="05000000000000000000" pitchFamily="2" charset="2"/>
              </a:rPr>
              <a:t>travelled </a:t>
            </a:r>
            <a:r>
              <a:rPr lang="en-US">
                <a:sym typeface="Symbol" panose="05050102010706020507" pitchFamily="18" charset="2"/>
              </a:rPr>
              <a:t>  </a:t>
            </a:r>
            <a:r>
              <a:rPr lang="en-US" b="1" i="1">
                <a:solidFill>
                  <a:srgbClr val="33CCFF"/>
                </a:solidFill>
                <a:sym typeface="Symbol" panose="05050102010706020507" pitchFamily="18" charset="2"/>
              </a:rPr>
              <a:t>travel</a:t>
            </a:r>
            <a:br>
              <a:rPr lang="en-US" b="1" i="1">
                <a:solidFill>
                  <a:srgbClr val="33CCFF"/>
                </a:solidFill>
                <a:sym typeface="Symbol" panose="05050102010706020507" pitchFamily="18" charset="2"/>
              </a:rPr>
            </a:br>
            <a:endParaRPr lang="en-GB" i="1"/>
          </a:p>
          <a:p>
            <a:r>
              <a:rPr lang="en-US"/>
              <a:t>Alternative: </a:t>
            </a:r>
            <a:r>
              <a:rPr lang="en-US" b="1"/>
              <a:t>lemmatization</a:t>
            </a:r>
            <a:endParaRPr lang="en-US"/>
          </a:p>
          <a:p>
            <a:pPr lvl="1"/>
            <a:r>
              <a:rPr lang="en-US"/>
              <a:t>Retrieving the root </a:t>
            </a:r>
            <a:r>
              <a:rPr lang="en-US" b="1"/>
              <a:t>word</a:t>
            </a:r>
            <a:r>
              <a:rPr lang="en-US"/>
              <a:t> (not root stem)</a:t>
            </a:r>
          </a:p>
          <a:p>
            <a:pPr lvl="1"/>
            <a:r>
              <a:rPr lang="en-US"/>
              <a:t>Difference: the lemma will always be present in the dictionary (lexicographically correct word)</a:t>
            </a:r>
          </a:p>
          <a:p>
            <a:pPr lvl="1"/>
            <a:r>
              <a:rPr lang="en-US"/>
              <a:t>Slower than stemming</a:t>
            </a:r>
          </a:p>
          <a:p>
            <a:pPr lvl="1"/>
            <a:r>
              <a:rPr lang="en-US"/>
              <a:t>Potentially more difficult for grammatically complex languages</a:t>
            </a:r>
          </a:p>
          <a:p>
            <a:pPr lvl="1"/>
            <a:endParaRPr lang="en-US"/>
          </a:p>
          <a:p>
            <a:endParaRPr lang="en-US" b="1" i="1">
              <a:solidFill>
                <a:srgbClr val="33CCFF"/>
              </a:solidFill>
            </a:endParaRPr>
          </a:p>
        </p:txBody>
      </p:sp>
      <p:sp>
        <p:nvSpPr>
          <p:cNvPr id="5" name="Rectangle 4">
            <a:extLst>
              <a:ext uri="{FF2B5EF4-FFF2-40B4-BE49-F238E27FC236}">
                <a16:creationId xmlns:a16="http://schemas.microsoft.com/office/drawing/2014/main" id="{3249BE61-F4E3-48AA-BF47-D19521EB5AE2}"/>
              </a:ext>
            </a:extLst>
          </p:cNvPr>
          <p:cNvSpPr/>
          <p:nvPr/>
        </p:nvSpPr>
        <p:spPr>
          <a:xfrm>
            <a:off x="1066800" y="2971800"/>
            <a:ext cx="7781925"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input von slides matthias?</a:t>
            </a:r>
            <a:endParaRPr lang="en-US"/>
          </a:p>
        </p:txBody>
      </p:sp>
    </p:spTree>
    <p:extLst>
      <p:ext uri="{BB962C8B-B14F-4D97-AF65-F5344CB8AC3E}">
        <p14:creationId xmlns:p14="http://schemas.microsoft.com/office/powerpoint/2010/main" val="3899022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Static Feature Extraction</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26</a:t>
            </a:fld>
            <a:endParaRPr lang="en-US"/>
          </a:p>
        </p:txBody>
      </p:sp>
    </p:spTree>
    <p:extLst>
      <p:ext uri="{BB962C8B-B14F-4D97-AF65-F5344CB8AC3E}">
        <p14:creationId xmlns:p14="http://schemas.microsoft.com/office/powerpoint/2010/main" val="4038923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Now, back at our task</a:t>
            </a:r>
          </a:p>
          <a:p>
            <a:r>
              <a:rPr lang="en-US"/>
              <a:t>We need to</a:t>
            </a:r>
          </a:p>
          <a:p>
            <a:pPr lvl="1"/>
            <a:r>
              <a:rPr lang="en-US"/>
              <a:t>Perform basic text cleaning</a:t>
            </a:r>
          </a:p>
          <a:p>
            <a:pPr lvl="1"/>
            <a:r>
              <a:rPr lang="en-US"/>
              <a:t>Extract all static features we wish to use for sentiment classification</a:t>
            </a:r>
          </a:p>
          <a:p>
            <a:endParaRPr lang="en-US" b="1" i="1">
              <a:solidFill>
                <a:srgbClr val="33CCFF"/>
              </a:solidFill>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27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pic>
        <p:nvPicPr>
          <p:cNvPr id="3" name="Picture 2">
            <a:extLst>
              <a:ext uri="{FF2B5EF4-FFF2-40B4-BE49-F238E27FC236}">
                <a16:creationId xmlns:a16="http://schemas.microsoft.com/office/drawing/2014/main" id="{FDBB9DA7-EAA4-4C95-AF9A-3C8EEA0144E4}"/>
              </a:ext>
            </a:extLst>
          </p:cNvPr>
          <p:cNvPicPr>
            <a:picLocks noChangeAspect="1"/>
          </p:cNvPicPr>
          <p:nvPr/>
        </p:nvPicPr>
        <p:blipFill>
          <a:blip r:embed="rId3"/>
          <a:stretch>
            <a:fillRect/>
          </a:stretch>
        </p:blipFill>
        <p:spPr>
          <a:xfrm>
            <a:off x="1071971" y="4264450"/>
            <a:ext cx="5138326" cy="2091900"/>
          </a:xfrm>
          <a:prstGeom prst="rect">
            <a:avLst/>
          </a:prstGeom>
        </p:spPr>
      </p:pic>
    </p:spTree>
    <p:extLst>
      <p:ext uri="{BB962C8B-B14F-4D97-AF65-F5344CB8AC3E}">
        <p14:creationId xmlns:p14="http://schemas.microsoft.com/office/powerpoint/2010/main" val="190978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28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Basic Text Cleaning</a:t>
            </a:r>
          </a:p>
        </p:txBody>
      </p:sp>
      <p:sp>
        <p:nvSpPr>
          <p:cNvPr id="9" name="Rectangle 8">
            <a:extLst>
              <a:ext uri="{FF2B5EF4-FFF2-40B4-BE49-F238E27FC236}">
                <a16:creationId xmlns:a16="http://schemas.microsoft.com/office/drawing/2014/main" id="{2EC660B0-2AF0-406A-AF24-9D3AD89EB773}"/>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5: Basic Text Cleaning</a:t>
            </a:r>
            <a:endParaRPr lang="en-US" sz="4000" b="1">
              <a:solidFill>
                <a:schemeClr val="tx1"/>
              </a:solidFill>
            </a:endParaRPr>
          </a:p>
        </p:txBody>
      </p:sp>
      <p:pic>
        <p:nvPicPr>
          <p:cNvPr id="10" name="Graphic 9" descr="Play with solid fill">
            <a:extLst>
              <a:ext uri="{FF2B5EF4-FFF2-40B4-BE49-F238E27FC236}">
                <a16:creationId xmlns:a16="http://schemas.microsoft.com/office/drawing/2014/main" id="{9F627A46-A235-45BB-A8A2-E29404D79B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
        <p:nvSpPr>
          <p:cNvPr id="11" name="Rectangle 10">
            <a:extLst>
              <a:ext uri="{FF2B5EF4-FFF2-40B4-BE49-F238E27FC236}">
                <a16:creationId xmlns:a16="http://schemas.microsoft.com/office/drawing/2014/main" id="{F1589F71-999D-4CF0-88E5-29F808D3EF06}"/>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demo aufsetzen</a:t>
            </a:r>
            <a:endParaRPr lang="en-US"/>
          </a:p>
        </p:txBody>
      </p:sp>
    </p:spTree>
    <p:extLst>
      <p:ext uri="{BB962C8B-B14F-4D97-AF65-F5344CB8AC3E}">
        <p14:creationId xmlns:p14="http://schemas.microsoft.com/office/powerpoint/2010/main" val="2053894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de-DE"/>
              <a:t>O</a:t>
            </a:r>
            <a:r>
              <a:rPr lang="en-US"/>
              <a:t>ne </a:t>
            </a:r>
            <a:r>
              <a:rPr lang="en-US" b="1"/>
              <a:t>central assumption </a:t>
            </a:r>
            <a:r>
              <a:rPr lang="en-US"/>
              <a:t>in sentiment analysis with standard machine learning techniques: </a:t>
            </a:r>
            <a:r>
              <a:rPr lang="en-US" b="1">
                <a:solidFill>
                  <a:srgbClr val="33CCFF"/>
                </a:solidFill>
              </a:rPr>
              <a:t>bag-of-words (BOW)</a:t>
            </a:r>
            <a:br>
              <a:rPr lang="en-US"/>
            </a:br>
            <a:endParaRPr lang="en-US"/>
          </a:p>
          <a:p>
            <a:r>
              <a:rPr lang="en-US"/>
              <a:t>Why?</a:t>
            </a:r>
          </a:p>
          <a:p>
            <a:pPr lvl="1"/>
            <a:r>
              <a:rPr lang="en-US"/>
              <a:t>Standard machine learning only </a:t>
            </a:r>
            <a:br>
              <a:rPr lang="en-US"/>
            </a:br>
            <a:r>
              <a:rPr lang="en-US"/>
              <a:t>built for tabular data</a:t>
            </a:r>
            <a:endParaRPr lang="en-US">
              <a:sym typeface="Symbol" panose="05050102010706020507" pitchFamily="18" charset="2"/>
            </a:endParaRPr>
          </a:p>
          <a:p>
            <a:pPr lvl="1"/>
            <a:r>
              <a:rPr lang="en-US">
                <a:sym typeface="Symbol" panose="05050102010706020507" pitchFamily="18" charset="2"/>
              </a:rPr>
              <a:t>Consequence: discarding</a:t>
            </a:r>
            <a:r>
              <a:rPr lang="en-US"/>
              <a:t> all information </a:t>
            </a:r>
            <a:br>
              <a:rPr lang="en-US"/>
            </a:br>
            <a:r>
              <a:rPr lang="en-US"/>
              <a:t>about word order,  sentence structure, ...</a:t>
            </a:r>
          </a:p>
          <a:p>
            <a:pPr lvl="1"/>
            <a:r>
              <a:rPr lang="en-US" b="1"/>
              <a:t>Eye-watering simplification</a:t>
            </a:r>
            <a:r>
              <a:rPr lang="en-US"/>
              <a:t>, but it is what it is</a:t>
            </a:r>
          </a:p>
        </p:txBody>
      </p:sp>
      <p:sp>
        <p:nvSpPr>
          <p:cNvPr id="4" name="Foliennummernplatzhalter 3"/>
          <p:cNvSpPr>
            <a:spLocks noGrp="1"/>
          </p:cNvSpPr>
          <p:nvPr>
            <p:ph type="sldNum" sz="quarter" idx="12"/>
          </p:nvPr>
        </p:nvSpPr>
        <p:spPr/>
        <p:txBody>
          <a:bodyPr/>
          <a:lstStyle/>
          <a:p>
            <a:fld id="{C9E0B00B-E6DF-4183-A694-3DE28BEFB357}" type="slidenum">
              <a:rPr lang="en-US" smtClean="0"/>
              <a:t>29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pic>
        <p:nvPicPr>
          <p:cNvPr id="8" name="Picture 7">
            <a:extLst>
              <a:ext uri="{FF2B5EF4-FFF2-40B4-BE49-F238E27FC236}">
                <a16:creationId xmlns:a16="http://schemas.microsoft.com/office/drawing/2014/main" id="{E4563E08-4C2B-45AF-A9BD-C2CC0C15DAAC}"/>
              </a:ext>
            </a:extLst>
          </p:cNvPr>
          <p:cNvPicPr>
            <a:picLocks noChangeAspect="1"/>
          </p:cNvPicPr>
          <p:nvPr/>
        </p:nvPicPr>
        <p:blipFill>
          <a:blip r:embed="rId3"/>
          <a:stretch>
            <a:fillRect/>
          </a:stretch>
        </p:blipFill>
        <p:spPr>
          <a:xfrm>
            <a:off x="8610598" y="3171825"/>
            <a:ext cx="2743200" cy="2349149"/>
          </a:xfrm>
          <a:prstGeom prst="rect">
            <a:avLst/>
          </a:prstGeom>
        </p:spPr>
      </p:pic>
    </p:spTree>
    <p:extLst>
      <p:ext uri="{BB962C8B-B14F-4D97-AF65-F5344CB8AC3E}">
        <p14:creationId xmlns:p14="http://schemas.microsoft.com/office/powerpoint/2010/main" val="2024757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7274" y="552450"/>
            <a:ext cx="10296526" cy="1138238"/>
          </a:xfrm>
        </p:spPr>
        <p:txBody>
          <a:bodyPr/>
          <a:lstStyle/>
          <a:p>
            <a:r>
              <a:rPr lang="en-US" b="1"/>
              <a:t>Outline</a:t>
            </a:r>
          </a:p>
        </p:txBody>
      </p:sp>
      <p:sp>
        <p:nvSpPr>
          <p:cNvPr id="3" name="Inhaltsplatzhalter 2"/>
          <p:cNvSpPr>
            <a:spLocks noGrp="1"/>
          </p:cNvSpPr>
          <p:nvPr>
            <p:ph idx="1"/>
          </p:nvPr>
        </p:nvSpPr>
        <p:spPr>
          <a:xfrm>
            <a:off x="1057274" y="1990725"/>
            <a:ext cx="10296525" cy="4186238"/>
          </a:xfrm>
        </p:spPr>
        <p:txBody>
          <a:bodyPr>
            <a:normAutofit/>
          </a:bodyPr>
          <a:lstStyle/>
          <a:p>
            <a:pPr marL="571500" indent="-571500">
              <a:buFont typeface="+mj-lt"/>
              <a:buAutoNum type="romanLcPeriod"/>
            </a:pPr>
            <a:r>
              <a:rPr lang="en-US"/>
              <a:t>Scraping</a:t>
            </a:r>
          </a:p>
          <a:p>
            <a:pPr marL="1028700" lvl="1" indent="-571500">
              <a:buFont typeface="+mj-lt"/>
              <a:buAutoNum type="romanLcPeriod"/>
            </a:pPr>
            <a:r>
              <a:rPr lang="en-US"/>
              <a:t>Web Scraping with rvest</a:t>
            </a:r>
          </a:p>
          <a:p>
            <a:pPr marL="1028700" lvl="1" indent="-571500">
              <a:buFont typeface="+mj-lt"/>
              <a:buAutoNum type="romanLcPeriod"/>
            </a:pPr>
            <a:r>
              <a:rPr lang="en-US"/>
              <a:t>Twitter</a:t>
            </a:r>
          </a:p>
          <a:p>
            <a:pPr marL="571500" indent="-571500">
              <a:buFont typeface="+mj-lt"/>
              <a:buAutoNum type="romanLcPeriod"/>
            </a:pPr>
            <a:r>
              <a:rPr lang="en-US"/>
              <a:t>Basic Text Normalization</a:t>
            </a:r>
          </a:p>
          <a:p>
            <a:pPr marL="1028700" lvl="1" indent="-571500">
              <a:buFont typeface="+mj-lt"/>
              <a:buAutoNum type="romanLcPeriod"/>
            </a:pPr>
            <a:r>
              <a:rPr lang="en-US"/>
              <a:t>Regular Expressions</a:t>
            </a:r>
          </a:p>
          <a:p>
            <a:pPr marL="1028700" lvl="1" indent="-571500">
              <a:buFont typeface="+mj-lt"/>
              <a:buAutoNum type="romanLcPeriod"/>
            </a:pPr>
            <a:r>
              <a:rPr lang="en-US"/>
              <a:t>Stopwords Removal, Stemming, Lemmatization</a:t>
            </a:r>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a:t>
            </a:fld>
            <a:endParaRPr lang="en-US"/>
          </a:p>
        </p:txBody>
      </p:sp>
    </p:spTree>
    <p:extLst>
      <p:ext uri="{BB962C8B-B14F-4D97-AF65-F5344CB8AC3E}">
        <p14:creationId xmlns:p14="http://schemas.microsoft.com/office/powerpoint/2010/main" val="1199198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Hashtags and emojis</a:t>
            </a:r>
          </a:p>
          <a:p>
            <a:pPr lvl="2"/>
            <a:r>
              <a:rPr lang="en-US"/>
              <a:t>Presence / absence</a:t>
            </a:r>
          </a:p>
          <a:p>
            <a:pPr lvl="2"/>
            <a:r>
              <a:rPr lang="en-US"/>
              <a:t>If possible, polarity</a:t>
            </a:r>
          </a:p>
          <a:p>
            <a:pPr lvl="1"/>
            <a:r>
              <a:rPr lang="en-US"/>
              <a:t>Negations, intensifications, punctuations, repetitions</a:t>
            </a:r>
          </a:p>
          <a:p>
            <a:pPr lvl="1"/>
            <a:r>
              <a:rPr lang="en-US"/>
              <a:t>Word / character n-grams</a:t>
            </a:r>
          </a:p>
          <a:p>
            <a:pPr lvl="1"/>
            <a:r>
              <a:rPr lang="en-US"/>
              <a:t>Part-of-speech (POS) tags</a:t>
            </a:r>
            <a:br>
              <a:rPr lang="en-US"/>
            </a:br>
            <a:endParaRPr lang="en-US"/>
          </a:p>
          <a:p>
            <a:r>
              <a:rPr lang="en-US" b="1"/>
              <a:t>Recall our goal: </a:t>
            </a:r>
            <a:r>
              <a:rPr lang="en-US"/>
              <a:t>numeric </a:t>
            </a:r>
            <a:r>
              <a:rPr lang="en-US">
                <a:sym typeface="Symbol" panose="05050102010706020507" pitchFamily="18" charset="2"/>
              </a:rPr>
              <a:t>representation of texts by tokens that 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30</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Tree>
    <p:extLst>
      <p:ext uri="{BB962C8B-B14F-4D97-AF65-F5344CB8AC3E}">
        <p14:creationId xmlns:p14="http://schemas.microsoft.com/office/powerpoint/2010/main" val="30892960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0F324A9E-9392-4545-96A6-95DE3958C6B2}"/>
              </a:ext>
            </a:extLst>
          </p:cNvPr>
          <p:cNvSpPr>
            <a:spLocks noGrp="1"/>
          </p:cNvSpPr>
          <p:nvPr>
            <p:ph idx="1"/>
          </p:nvPr>
        </p:nvSpPr>
        <p:spPr>
          <a:xfrm>
            <a:off x="1066797" y="1990725"/>
            <a:ext cx="10287001" cy="4457700"/>
          </a:xfrm>
        </p:spPr>
        <p:txBody>
          <a:bodyPr>
            <a:normAutofit/>
          </a:bodyPr>
          <a:lstStyle/>
          <a:p>
            <a:r>
              <a:rPr lang="en-US" b="1"/>
              <a:t>Useful (static) features in sentiment analysis</a:t>
            </a:r>
            <a:endParaRPr lang="en-US" b="1" i="1">
              <a:solidFill>
                <a:srgbClr val="33CCFF"/>
              </a:solidFill>
            </a:endParaRPr>
          </a:p>
          <a:p>
            <a:pPr lvl="1"/>
            <a:r>
              <a:rPr lang="en-US"/>
              <a:t>Polarity clues</a:t>
            </a:r>
          </a:p>
          <a:p>
            <a:pPr lvl="1"/>
            <a:r>
              <a:rPr lang="en-US"/>
              <a:t>Hashtags and emojis</a:t>
            </a:r>
          </a:p>
          <a:p>
            <a:pPr lvl="2"/>
            <a:r>
              <a:rPr lang="en-US"/>
              <a:t>Presence / absence</a:t>
            </a:r>
          </a:p>
          <a:p>
            <a:pPr lvl="2"/>
            <a:r>
              <a:rPr lang="en-US"/>
              <a:t>If possible, polarity</a:t>
            </a:r>
          </a:p>
          <a:p>
            <a:pPr lvl="1"/>
            <a:r>
              <a:rPr lang="en-US"/>
              <a:t>Negations, intensifications, punctuations, repetitions</a:t>
            </a:r>
          </a:p>
          <a:p>
            <a:pPr lvl="1"/>
            <a:r>
              <a:rPr lang="en-US"/>
              <a:t>Word / character n-grams</a:t>
            </a:r>
          </a:p>
          <a:p>
            <a:pPr lvl="1"/>
            <a:r>
              <a:rPr lang="en-US"/>
              <a:t>Part-of-speech (POS) tags</a:t>
            </a:r>
            <a:br>
              <a:rPr lang="en-US"/>
            </a:br>
            <a:endParaRPr lang="en-US"/>
          </a:p>
          <a:p>
            <a:r>
              <a:rPr lang="en-US" b="1"/>
              <a:t>Recall our goal: </a:t>
            </a:r>
            <a:r>
              <a:rPr lang="en-US"/>
              <a:t>numeric </a:t>
            </a:r>
            <a:r>
              <a:rPr lang="en-US">
                <a:sym typeface="Symbol" panose="05050102010706020507" pitchFamily="18" charset="2"/>
              </a:rPr>
              <a:t>representation of texts by tokens that co-occur across documents</a:t>
            </a:r>
          </a:p>
          <a:p>
            <a:endParaRPr lang="en-US"/>
          </a:p>
        </p:txBody>
      </p:sp>
      <p:sp>
        <p:nvSpPr>
          <p:cNvPr id="4" name="Foliennummernplatzhalter 3"/>
          <p:cNvSpPr>
            <a:spLocks noGrp="1"/>
          </p:cNvSpPr>
          <p:nvPr>
            <p:ph type="sldNum" sz="quarter" idx="12"/>
          </p:nvPr>
        </p:nvSpPr>
        <p:spPr/>
        <p:txBody>
          <a:bodyPr/>
          <a:lstStyle/>
          <a:p>
            <a:fld id="{C9E0B00B-E6DF-4183-A694-3DE28BEFB357}" type="slidenum">
              <a:rPr lang="en-US" smtClean="0"/>
              <a:t>31</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Features</a:t>
            </a:r>
          </a:p>
        </p:txBody>
      </p:sp>
      <p:sp>
        <p:nvSpPr>
          <p:cNvPr id="5" name="Rectangle 4">
            <a:extLst>
              <a:ext uri="{FF2B5EF4-FFF2-40B4-BE49-F238E27FC236}">
                <a16:creationId xmlns:a16="http://schemas.microsoft.com/office/drawing/2014/main" id="{DD45DA9A-3659-4201-8633-5A0A565F1544}"/>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details zu jeweiligem feature typ</a:t>
            </a:r>
            <a:endParaRPr lang="en-US"/>
          </a:p>
        </p:txBody>
      </p:sp>
    </p:spTree>
    <p:extLst>
      <p:ext uri="{BB962C8B-B14F-4D97-AF65-F5344CB8AC3E}">
        <p14:creationId xmlns:p14="http://schemas.microsoft.com/office/powerpoint/2010/main" val="42271165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32</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Static Feature Extraction  </a:t>
            </a:r>
            <a:r>
              <a:rPr lang="en-US" b="1"/>
              <a:t>Exercise</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Exercise 3: Static Feature Extraction</a:t>
            </a:r>
            <a:endParaRPr lang="en-US" sz="4000" b="1">
              <a:solidFill>
                <a:schemeClr val="tx1"/>
              </a:solidFill>
            </a:endParaRPr>
          </a:p>
        </p:txBody>
      </p:sp>
      <p:pic>
        <p:nvPicPr>
          <p:cNvPr id="6" name="Graphic 5" descr="Game controller with solid fill">
            <a:extLst>
              <a:ext uri="{FF2B5EF4-FFF2-40B4-BE49-F238E27FC236}">
                <a16:creationId xmlns:a16="http://schemas.microsoft.com/office/drawing/2014/main" id="{449635E3-0ECF-4549-A66D-053B46FAF69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800" y="2481284"/>
            <a:ext cx="1894360" cy="1895432"/>
          </a:xfrm>
          <a:prstGeom prst="rect">
            <a:avLst/>
          </a:prstGeom>
        </p:spPr>
      </p:pic>
      <p:sp>
        <p:nvSpPr>
          <p:cNvPr id="8" name="Rectangle 7">
            <a:extLst>
              <a:ext uri="{FF2B5EF4-FFF2-40B4-BE49-F238E27FC236}">
                <a16:creationId xmlns:a16="http://schemas.microsoft.com/office/drawing/2014/main" id="{E60687D1-1FAD-4D3F-B598-CA2DD768872B}"/>
              </a:ext>
            </a:extLst>
          </p:cNvPr>
          <p:cNvSpPr/>
          <p:nvPr/>
        </p:nvSpPr>
        <p:spPr>
          <a:xfrm>
            <a:off x="4827104" y="0"/>
            <a:ext cx="7364896" cy="9144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übung aufsetzen</a:t>
            </a:r>
            <a:endParaRPr lang="en-US"/>
          </a:p>
        </p:txBody>
      </p:sp>
    </p:spTree>
    <p:extLst>
      <p:ext uri="{BB962C8B-B14F-4D97-AF65-F5344CB8AC3E}">
        <p14:creationId xmlns:p14="http://schemas.microsoft.com/office/powerpoint/2010/main" val="4254960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66800" y="1990724"/>
            <a:ext cx="10287000" cy="2886075"/>
          </a:xfrm>
        </p:spPr>
        <p:txBody>
          <a:bodyPr/>
          <a:lstStyle/>
          <a:p>
            <a:r>
              <a:rPr lang="en-US" b="1">
                <a:effectLst>
                  <a:outerShdw blurRad="38100" dist="38100" dir="2700000" algn="tl">
                    <a:srgbClr val="000000">
                      <a:alpha val="43137"/>
                    </a:srgbClr>
                  </a:outerShdw>
                </a:effectLst>
              </a:rPr>
              <a:t>Part II: Scraping, Text Normalization &amp; Static Feature Extraction</a:t>
            </a:r>
            <a:endParaRPr lang="en-US">
              <a:effectLst>
                <a:outerShdw blurRad="38100" dist="38100" dir="2700000" algn="tl">
                  <a:srgbClr val="000000">
                    <a:alpha val="43137"/>
                  </a:srgbClr>
                </a:outerShdw>
              </a:effectLst>
            </a:endParaRPr>
          </a:p>
        </p:txBody>
      </p:sp>
      <p:sp>
        <p:nvSpPr>
          <p:cNvPr id="3" name="Textplatzhalter 2"/>
          <p:cNvSpPr>
            <a:spLocks noGrp="1"/>
          </p:cNvSpPr>
          <p:nvPr>
            <p:ph type="body" idx="1"/>
          </p:nvPr>
        </p:nvSpPr>
        <p:spPr>
          <a:xfrm>
            <a:off x="1066798" y="4876799"/>
            <a:ext cx="10280651" cy="1212851"/>
          </a:xfrm>
        </p:spPr>
        <p:txBody>
          <a:bodyPr/>
          <a:lstStyle/>
          <a:p>
            <a:r>
              <a:rPr lang="en-US" b="1">
                <a:effectLst>
                  <a:outerShdw blurRad="38100" dist="38100" dir="2700000" algn="tl">
                    <a:srgbClr val="000000">
                      <a:alpha val="43137"/>
                    </a:srgbClr>
                  </a:outerShdw>
                </a:effectLst>
              </a:rPr>
              <a:t>Literature and References</a:t>
            </a:r>
            <a:endParaRPr lang="en-US" b="1" dirty="0">
              <a:effectLst>
                <a:outerShdw blurRad="38100" dist="38100" dir="2700000" algn="tl">
                  <a:srgbClr val="000000">
                    <a:alpha val="43137"/>
                  </a:srgbClr>
                </a:outerShdw>
              </a:effectLst>
            </a:endParaRPr>
          </a:p>
        </p:txBody>
      </p:sp>
      <p:sp>
        <p:nvSpPr>
          <p:cNvPr id="4" name="Foliennummernplatzhalter 3"/>
          <p:cNvSpPr>
            <a:spLocks noGrp="1"/>
          </p:cNvSpPr>
          <p:nvPr>
            <p:ph type="sldNum" sz="quarter" idx="12"/>
          </p:nvPr>
        </p:nvSpPr>
        <p:spPr/>
        <p:txBody>
          <a:bodyPr/>
          <a:lstStyle/>
          <a:p>
            <a:fld id="{C9E0B00B-E6DF-4183-A694-3DE28BEFB357}" type="slidenum">
              <a:rPr lang="en-US" smtClean="0"/>
              <a:t>33</a:t>
            </a:fld>
            <a:endParaRPr lang="en-US"/>
          </a:p>
        </p:txBody>
      </p:sp>
    </p:spTree>
    <p:extLst>
      <p:ext uri="{BB962C8B-B14F-4D97-AF65-F5344CB8AC3E}">
        <p14:creationId xmlns:p14="http://schemas.microsoft.com/office/powerpoint/2010/main" val="3483205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a:xfrm>
            <a:off x="838200" y="689811"/>
            <a:ext cx="10515600" cy="5487152"/>
          </a:xfrm>
        </p:spPr>
        <p:txBody>
          <a:bodyPr>
            <a:normAutofit/>
          </a:bodyPr>
          <a:lstStyle/>
          <a:p>
            <a:endParaRPr lang="en-GB" dirty="0"/>
          </a:p>
          <a:p>
            <a:endParaRPr lang="en-GB" u="sng" dirty="0"/>
          </a:p>
          <a:p>
            <a:endParaRPr lang="en-US" dirty="0"/>
          </a:p>
        </p:txBody>
      </p:sp>
      <p:sp>
        <p:nvSpPr>
          <p:cNvPr id="4" name="Foliennummernplatzhalter 3"/>
          <p:cNvSpPr>
            <a:spLocks noGrp="1"/>
          </p:cNvSpPr>
          <p:nvPr>
            <p:ph type="sldNum" sz="quarter" idx="12"/>
          </p:nvPr>
        </p:nvSpPr>
        <p:spPr/>
        <p:txBody>
          <a:bodyPr/>
          <a:lstStyle/>
          <a:p>
            <a:fld id="{C9E0B00B-E6DF-4183-A694-3DE28BEFB357}" type="slidenum">
              <a:rPr lang="en-US" smtClean="0"/>
              <a:t>34</a:t>
            </a:fld>
            <a:endParaRPr lang="en-US"/>
          </a:p>
        </p:txBody>
      </p:sp>
      <p:sp>
        <p:nvSpPr>
          <p:cNvPr id="5" name="Inhaltsplatzhalter 2"/>
          <p:cNvSpPr txBox="1">
            <a:spLocks/>
          </p:cNvSpPr>
          <p:nvPr/>
        </p:nvSpPr>
        <p:spPr>
          <a:xfrm>
            <a:off x="838200" y="1825625"/>
            <a:ext cx="10515600" cy="435133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2"/>
              </a:rPr>
              <a:t>https://www.analyticsvidhya.com/blog/2015/10/beginner-guide-web-scraping-beautiful-soup-python/</a:t>
            </a:r>
            <a:r>
              <a:rPr lang="en-US" dirty="0"/>
              <a:t> (Guide to </a:t>
            </a:r>
            <a:r>
              <a:rPr lang="en-US" dirty="0" err="1"/>
              <a:t>webscraping</a:t>
            </a:r>
            <a:r>
              <a:rPr lang="en-US" dirty="0"/>
              <a:t> in python)</a:t>
            </a:r>
          </a:p>
          <a:p>
            <a:r>
              <a:rPr lang="en-US" dirty="0">
                <a:hlinkClick r:id="rId3"/>
              </a:rPr>
              <a:t>https://flukeout.github.io/#</a:t>
            </a:r>
            <a:r>
              <a:rPr lang="en-US" dirty="0"/>
              <a:t> (understand </a:t>
            </a:r>
            <a:r>
              <a:rPr lang="en-US" dirty="0" err="1"/>
              <a:t>css</a:t>
            </a:r>
            <a:r>
              <a:rPr lang="en-US" dirty="0"/>
              <a:t>)</a:t>
            </a:r>
          </a:p>
          <a:p>
            <a:r>
              <a:rPr lang="en-US" dirty="0">
                <a:hlinkClick r:id="rId4"/>
              </a:rPr>
              <a:t>https://selectorgadget.com/</a:t>
            </a:r>
            <a:r>
              <a:rPr lang="en-US" dirty="0"/>
              <a:t> (more on selector gadget)</a:t>
            </a:r>
          </a:p>
          <a:p>
            <a:r>
              <a:rPr lang="en-US" dirty="0">
                <a:hlinkClick r:id="rId5"/>
              </a:rPr>
              <a:t>https://cran.r-project.org/web/packages/rtweet/rtweet.pdf</a:t>
            </a:r>
            <a:endParaRPr lang="en-US" dirty="0"/>
          </a:p>
          <a:p>
            <a:r>
              <a:rPr lang="en-US" dirty="0">
                <a:hlinkClick r:id="rId6"/>
              </a:rPr>
              <a:t>https://rtweet-workshop.mikewk.com/#1</a:t>
            </a:r>
            <a:endParaRPr lang="en-US" dirty="0"/>
          </a:p>
          <a:p>
            <a:r>
              <a:rPr lang="en-US" dirty="0">
                <a:hlinkClick r:id="rId7"/>
              </a:rPr>
              <a:t>https://docs.tweepy.org/en/latest/</a:t>
            </a:r>
            <a:r>
              <a:rPr lang="en-US" dirty="0"/>
              <a:t> (scrape tweets in python)</a:t>
            </a:r>
          </a:p>
          <a:p>
            <a:r>
              <a:rPr lang="en-US" dirty="0">
                <a:hlinkClick r:id="rId8"/>
              </a:rPr>
              <a:t>https://r4ds.had.co.nz/strings.html</a:t>
            </a:r>
            <a:r>
              <a:rPr lang="en-US" dirty="0"/>
              <a:t> (book R for data science, regex)</a:t>
            </a:r>
          </a:p>
          <a:p>
            <a:r>
              <a:rPr lang="en-US" dirty="0">
                <a:hlinkClick r:id="rId9"/>
              </a:rPr>
              <a:t>https://www.rstudio.com/wp-content/uploads/2016/09/RegExCheatsheet.pdf</a:t>
            </a:r>
            <a:r>
              <a:rPr lang="en-US" dirty="0"/>
              <a:t> (</a:t>
            </a:r>
            <a:r>
              <a:rPr lang="en-US" dirty="0" err="1"/>
              <a:t>cheatsheet</a:t>
            </a:r>
            <a:r>
              <a:rPr lang="en-US" dirty="0"/>
              <a:t> regex)</a:t>
            </a:r>
          </a:p>
          <a:p>
            <a:r>
              <a:rPr lang="en-GB" dirty="0"/>
              <a:t>Miner, G., Elder IV, J., Fast, A., Hill, T., </a:t>
            </a:r>
            <a:r>
              <a:rPr lang="en-GB" dirty="0" err="1"/>
              <a:t>Nisbet</a:t>
            </a:r>
            <a:r>
              <a:rPr lang="en-GB" dirty="0"/>
              <a:t>, R. and </a:t>
            </a:r>
            <a:r>
              <a:rPr lang="en-GB" dirty="0" err="1"/>
              <a:t>Delen</a:t>
            </a:r>
            <a:r>
              <a:rPr lang="en-GB" dirty="0"/>
              <a:t>, D. (2012). Practical text mining and statistical analysis for non-structured text data applications, Academic Press. (</a:t>
            </a:r>
            <a:r>
              <a:rPr lang="en-GB"/>
              <a:t>text normalization</a:t>
            </a:r>
            <a:endParaRPr lang="en-US" dirty="0"/>
          </a:p>
        </p:txBody>
      </p:sp>
    </p:spTree>
    <p:extLst>
      <p:ext uri="{BB962C8B-B14F-4D97-AF65-F5344CB8AC3E}">
        <p14:creationId xmlns:p14="http://schemas.microsoft.com/office/powerpoint/2010/main" val="381268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4</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730750"/>
          </a:xfrm>
        </p:spPr>
        <p:txBody>
          <a:bodyPr/>
          <a:lstStyle/>
          <a:p>
            <a:r>
              <a:rPr lang="en-US" b="1"/>
              <a:t>Goal</a:t>
            </a:r>
            <a:r>
              <a:rPr lang="en-US"/>
              <a:t>: access, use &amp; analyze data available on the internet</a:t>
            </a:r>
          </a:p>
          <a:p>
            <a:r>
              <a:rPr lang="en-US" b="1"/>
              <a:t>Problem</a:t>
            </a:r>
            <a:r>
              <a:rPr lang="en-US"/>
              <a:t>: unstructured, HTML-formatted, non-downloadable data</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Idea</a:t>
            </a:r>
          </a:p>
        </p:txBody>
      </p:sp>
      <p:pic>
        <p:nvPicPr>
          <p:cNvPr id="3" name="Picture 2">
            <a:extLst>
              <a:ext uri="{FF2B5EF4-FFF2-40B4-BE49-F238E27FC236}">
                <a16:creationId xmlns:a16="http://schemas.microsoft.com/office/drawing/2014/main" id="{D37527D3-9976-4755-ACE1-4B6C6B264CF6}"/>
              </a:ext>
            </a:extLst>
          </p:cNvPr>
          <p:cNvPicPr>
            <a:picLocks noChangeAspect="1"/>
          </p:cNvPicPr>
          <p:nvPr/>
        </p:nvPicPr>
        <p:blipFill>
          <a:blip r:embed="rId3"/>
          <a:stretch>
            <a:fillRect/>
          </a:stretch>
        </p:blipFill>
        <p:spPr>
          <a:xfrm>
            <a:off x="1066797" y="3429000"/>
            <a:ext cx="3438526" cy="2632251"/>
          </a:xfrm>
          <a:prstGeom prst="rect">
            <a:avLst/>
          </a:prstGeom>
        </p:spPr>
      </p:pic>
      <p:pic>
        <p:nvPicPr>
          <p:cNvPr id="9" name="Picture 8">
            <a:extLst>
              <a:ext uri="{FF2B5EF4-FFF2-40B4-BE49-F238E27FC236}">
                <a16:creationId xmlns:a16="http://schemas.microsoft.com/office/drawing/2014/main" id="{32B5CD5E-DDE5-4444-B084-1FA272066CAB}"/>
              </a:ext>
            </a:extLst>
          </p:cNvPr>
          <p:cNvPicPr>
            <a:picLocks noChangeAspect="1"/>
          </p:cNvPicPr>
          <p:nvPr/>
        </p:nvPicPr>
        <p:blipFill>
          <a:blip r:embed="rId4"/>
          <a:stretch>
            <a:fillRect/>
          </a:stretch>
        </p:blipFill>
        <p:spPr>
          <a:xfrm>
            <a:off x="8039100" y="3423089"/>
            <a:ext cx="3314699" cy="2633224"/>
          </a:xfrm>
          <a:prstGeom prst="rect">
            <a:avLst/>
          </a:prstGeom>
        </p:spPr>
      </p:pic>
      <p:sp>
        <p:nvSpPr>
          <p:cNvPr id="14" name="Half Frame 13">
            <a:extLst>
              <a:ext uri="{FF2B5EF4-FFF2-40B4-BE49-F238E27FC236}">
                <a16:creationId xmlns:a16="http://schemas.microsoft.com/office/drawing/2014/main" id="{E465F1D4-635D-4F53-B61B-6718E2EFBE9B}"/>
              </a:ext>
            </a:extLst>
          </p:cNvPr>
          <p:cNvSpPr/>
          <p:nvPr/>
        </p:nvSpPr>
        <p:spPr>
          <a:xfrm rot="8059677">
            <a:off x="4862395" y="3837560"/>
            <a:ext cx="1916265" cy="1805253"/>
          </a:xfrm>
          <a:prstGeom prst="halfFrame">
            <a:avLst>
              <a:gd name="adj1" fmla="val 6022"/>
              <a:gd name="adj2" fmla="val 6672"/>
            </a:avLst>
          </a:prstGeom>
          <a:solidFill>
            <a:srgbClr val="66CCFF"/>
          </a:solidFill>
          <a:ln>
            <a:solidFill>
              <a:srgbClr val="66CCFF"/>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942A85B0-E1F8-4AD4-BAC1-05DE9276766D}"/>
              </a:ext>
            </a:extLst>
          </p:cNvPr>
          <p:cNvSpPr txBox="1"/>
          <p:nvPr/>
        </p:nvSpPr>
        <p:spPr>
          <a:xfrm>
            <a:off x="8353425" y="5829299"/>
            <a:ext cx="3000374" cy="230832"/>
          </a:xfrm>
          <a:prstGeom prst="rect">
            <a:avLst/>
          </a:prstGeom>
          <a:solidFill>
            <a:schemeClr val="accent3"/>
          </a:solidFill>
        </p:spPr>
        <p:txBody>
          <a:bodyPr wrap="square">
            <a:spAutoFit/>
          </a:bodyPr>
          <a:lstStyle/>
          <a:p>
            <a:pPr algn="r"/>
            <a:r>
              <a:rPr lang="en-US" sz="900">
                <a:hlinkClick r:id="rId5"/>
              </a:rPr>
              <a:t>https://practicewebscrapingsite.wordpress.com/example-1/</a:t>
            </a:r>
            <a:r>
              <a:rPr lang="en-US" sz="900"/>
              <a:t> </a:t>
            </a:r>
          </a:p>
        </p:txBody>
      </p:sp>
    </p:spTree>
    <p:extLst>
      <p:ext uri="{BB962C8B-B14F-4D97-AF65-F5344CB8AC3E}">
        <p14:creationId xmlns:p14="http://schemas.microsoft.com/office/powerpoint/2010/main" val="1891248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5</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en-US"/>
              <a:t>Sorry, but: it’s a tedious thing</a:t>
            </a:r>
          </a:p>
          <a:p>
            <a:pPr lvl="1"/>
            <a:r>
              <a:rPr lang="en-US"/>
              <a:t>Highly manual, time-consuming process</a:t>
            </a:r>
          </a:p>
          <a:p>
            <a:pPr lvl="1"/>
            <a:r>
              <a:rPr lang="en-US"/>
              <a:t>Need for adjustment every time the website source code changes</a:t>
            </a:r>
          </a:p>
          <a:p>
            <a:r>
              <a:rPr lang="en-US"/>
              <a:t>Harder with more complex websites optimized for UX</a:t>
            </a:r>
          </a:p>
          <a:p>
            <a:r>
              <a:rPr lang="en-US"/>
              <a:t>Examples</a:t>
            </a:r>
          </a:p>
          <a:p>
            <a:pPr lvl="1"/>
            <a:r>
              <a:rPr lang="en-GB"/>
              <a:t>Text data from Wikipedia, labeled image data from Google</a:t>
            </a:r>
          </a:p>
          <a:p>
            <a:pPr lvl="1"/>
            <a:r>
              <a:rPr lang="en-GB"/>
              <a:t>Social media data from Twitter, Facebook, ...</a:t>
            </a:r>
          </a:p>
          <a:p>
            <a:pPr lvl="1"/>
            <a:r>
              <a:rPr lang="en-GB"/>
              <a:t>Reviews, feedbacks from Amazon</a:t>
            </a:r>
            <a:endParaRPr lang="en-US" dirty="0"/>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Learning to Scrape</a:t>
            </a:r>
          </a:p>
        </p:txBody>
      </p:sp>
      <p:sp>
        <p:nvSpPr>
          <p:cNvPr id="6" name="TextBox 5">
            <a:extLst>
              <a:ext uri="{FF2B5EF4-FFF2-40B4-BE49-F238E27FC236}">
                <a16:creationId xmlns:a16="http://schemas.microsoft.com/office/drawing/2014/main" id="{9DB5455B-0BBB-4E84-9654-F7074C9B9510}"/>
              </a:ext>
            </a:extLst>
          </p:cNvPr>
          <p:cNvSpPr txBox="1"/>
          <p:nvPr/>
        </p:nvSpPr>
        <p:spPr>
          <a:xfrm>
            <a:off x="3581401" y="5834811"/>
            <a:ext cx="7772398" cy="461665"/>
          </a:xfrm>
          <a:prstGeom prst="rect">
            <a:avLst/>
          </a:prstGeom>
          <a:noFill/>
        </p:spPr>
        <p:txBody>
          <a:bodyPr wrap="square">
            <a:spAutoFit/>
          </a:bodyPr>
          <a:lstStyle/>
          <a:p>
            <a:pPr algn="r"/>
            <a:r>
              <a:rPr lang="de-DE" sz="2400" i="1">
                <a:hlinkClick r:id="rId3"/>
              </a:rPr>
              <a:t>https://practicewebscrapingsite.wordpress.com/</a:t>
            </a:r>
            <a:endParaRPr lang="en-US" sz="2400" i="1"/>
          </a:p>
        </p:txBody>
      </p:sp>
      <p:pic>
        <p:nvPicPr>
          <p:cNvPr id="7" name="Graphic 6" descr="Game controller with solid fill">
            <a:extLst>
              <a:ext uri="{FF2B5EF4-FFF2-40B4-BE49-F238E27FC236}">
                <a16:creationId xmlns:a16="http://schemas.microsoft.com/office/drawing/2014/main" id="{D5DF6850-286E-44AA-8746-683904EE99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00496" y="5708252"/>
            <a:ext cx="714378" cy="714782"/>
          </a:xfrm>
          <a:prstGeom prst="rect">
            <a:avLst/>
          </a:prstGeom>
        </p:spPr>
      </p:pic>
    </p:spTree>
    <p:extLst>
      <p:ext uri="{BB962C8B-B14F-4D97-AF65-F5344CB8AC3E}">
        <p14:creationId xmlns:p14="http://schemas.microsoft.com/office/powerpoint/2010/main" val="4213560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6</a:t>
            </a:fld>
            <a:endParaRPr lang="en-US"/>
          </a:p>
        </p:txBody>
      </p:sp>
      <p:sp>
        <p:nvSpPr>
          <p:cNvPr id="5" name="Content Placeholder 2">
            <a:extLst>
              <a:ext uri="{FF2B5EF4-FFF2-40B4-BE49-F238E27FC236}">
                <a16:creationId xmlns:a16="http://schemas.microsoft.com/office/drawing/2014/main" id="{2103F23C-B021-4F14-8084-0CDDB4205028}"/>
              </a:ext>
            </a:extLst>
          </p:cNvPr>
          <p:cNvSpPr>
            <a:spLocks noGrp="1"/>
          </p:cNvSpPr>
          <p:nvPr>
            <p:ph idx="1"/>
          </p:nvPr>
        </p:nvSpPr>
        <p:spPr>
          <a:xfrm>
            <a:off x="1066798" y="1990725"/>
            <a:ext cx="10287001" cy="4186238"/>
          </a:xfrm>
        </p:spPr>
        <p:txBody>
          <a:bodyPr/>
          <a:lstStyle/>
          <a:p>
            <a:r>
              <a:rPr lang="de-DE" b="1"/>
              <a:t>B</a:t>
            </a:r>
            <a:r>
              <a:rPr lang="en-US" b="1"/>
              <a:t>asic steps</a:t>
            </a:r>
          </a:p>
          <a:p>
            <a:pPr marL="914400" lvl="1" indent="-457200">
              <a:buFont typeface="+mj-lt"/>
              <a:buAutoNum type="arabicPeriod"/>
            </a:pPr>
            <a:r>
              <a:rPr lang="en-US"/>
              <a:t>Parse (static) website content</a:t>
            </a:r>
          </a:p>
          <a:p>
            <a:pPr marL="914400" lvl="1" indent="-457200">
              <a:buFont typeface="+mj-lt"/>
              <a:buAutoNum type="arabicPeriod"/>
            </a:pPr>
            <a:r>
              <a:rPr lang="en-US"/>
              <a:t>Grasp page set-up</a:t>
            </a:r>
            <a:br>
              <a:rPr lang="en-US"/>
            </a:br>
            <a:br>
              <a:rPr lang="en-US"/>
            </a:br>
            <a:br>
              <a:rPr lang="en-US"/>
            </a:br>
            <a:endParaRPr lang="en-US"/>
          </a:p>
          <a:p>
            <a:pPr marL="914400" lvl="1" indent="-457200">
              <a:buFont typeface="+mj-lt"/>
              <a:buAutoNum type="arabicPeriod"/>
            </a:pPr>
            <a:r>
              <a:rPr lang="en-US"/>
              <a:t>Extract information</a:t>
            </a:r>
            <a:br>
              <a:rPr lang="en-US"/>
            </a:br>
            <a:endParaRPr lang="en-US"/>
          </a:p>
          <a:p>
            <a:r>
              <a:rPr lang="en-US" b="1"/>
              <a:t>Advanced</a:t>
            </a:r>
            <a:r>
              <a:rPr lang="en-US"/>
              <a:t>: actual website navigation, i.e., clicking buttons and jumping to pages, with a remotely controlled browser </a:t>
            </a:r>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Steps</a:t>
            </a:r>
          </a:p>
        </p:txBody>
      </p:sp>
      <p:sp>
        <p:nvSpPr>
          <p:cNvPr id="8" name="TextBox 7">
            <a:extLst>
              <a:ext uri="{FF2B5EF4-FFF2-40B4-BE49-F238E27FC236}">
                <a16:creationId xmlns:a16="http://schemas.microsoft.com/office/drawing/2014/main" id="{4840A6F0-D511-4134-95E2-A4525301EEAB}"/>
              </a:ext>
            </a:extLst>
          </p:cNvPr>
          <p:cNvSpPr txBox="1"/>
          <p:nvPr/>
        </p:nvSpPr>
        <p:spPr>
          <a:xfrm>
            <a:off x="3046514" y="3429000"/>
            <a:ext cx="8307285" cy="461665"/>
          </a:xfrm>
          <a:prstGeom prst="rect">
            <a:avLst/>
          </a:prstGeom>
          <a:noFill/>
        </p:spPr>
        <p:txBody>
          <a:bodyPr wrap="square">
            <a:spAutoFit/>
          </a:bodyPr>
          <a:lstStyle/>
          <a:p>
            <a:r>
              <a:rPr lang="en-US" sz="2400" i="1"/>
              <a:t>requiring CSS selectors – easier with  </a:t>
            </a:r>
            <a:r>
              <a:rPr lang="en-US" sz="2400" i="1">
                <a:hlinkClick r:id="rId3"/>
              </a:rPr>
              <a:t>https://selectorgadget.com/</a:t>
            </a:r>
            <a:r>
              <a:rPr lang="en-US" sz="2400" i="1"/>
              <a:t> </a:t>
            </a:r>
          </a:p>
        </p:txBody>
      </p:sp>
      <p:pic>
        <p:nvPicPr>
          <p:cNvPr id="9" name="Graphic 8" descr="Back with solid fill">
            <a:extLst>
              <a:ext uri="{FF2B5EF4-FFF2-40B4-BE49-F238E27FC236}">
                <a16:creationId xmlns:a16="http://schemas.microsoft.com/office/drawing/2014/main" id="{D3B978C8-0A7A-4126-94FA-98C57D2524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flipV="1">
            <a:off x="2147496" y="3186684"/>
            <a:ext cx="757629" cy="946296"/>
          </a:xfrm>
          <a:prstGeom prst="rect">
            <a:avLst/>
          </a:prstGeom>
        </p:spPr>
      </p:pic>
    </p:spTree>
    <p:extLst>
      <p:ext uri="{BB962C8B-B14F-4D97-AF65-F5344CB8AC3E}">
        <p14:creationId xmlns:p14="http://schemas.microsoft.com/office/powerpoint/2010/main" val="1325538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7</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Goal: </a:t>
            </a:r>
            <a:r>
              <a:rPr lang="en-US"/>
              <a:t>get TOP 250 movie rankings and ratings from IMDb </a:t>
            </a:r>
            <a:r>
              <a:rPr lang="en-US">
                <a:hlinkClick r:id="rId3"/>
              </a:rPr>
              <a:t>http://www.imdb.com/chart/top?ref_=nv_mv_250_6</a:t>
            </a:r>
            <a:r>
              <a:rPr lang="en-US"/>
              <a:t> </a:t>
            </a:r>
          </a:p>
        </p:txBody>
      </p:sp>
      <p:pic>
        <p:nvPicPr>
          <p:cNvPr id="13" name="Grafik 4">
            <a:extLst>
              <a:ext uri="{FF2B5EF4-FFF2-40B4-BE49-F238E27FC236}">
                <a16:creationId xmlns:a16="http://schemas.microsoft.com/office/drawing/2014/main" id="{250BF174-8DEF-4B32-B6F9-FFD917CF867C}"/>
              </a:ext>
            </a:extLst>
          </p:cNvPr>
          <p:cNvPicPr>
            <a:picLocks noChangeAspect="1"/>
          </p:cNvPicPr>
          <p:nvPr/>
        </p:nvPicPr>
        <p:blipFill>
          <a:blip r:embed="rId4"/>
          <a:stretch>
            <a:fillRect/>
          </a:stretch>
        </p:blipFill>
        <p:spPr>
          <a:xfrm>
            <a:off x="1066798" y="3054388"/>
            <a:ext cx="4165705" cy="3242088"/>
          </a:xfrm>
          <a:prstGeom prst="rect">
            <a:avLst/>
          </a:prstGeom>
          <a:ln>
            <a:no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3725A6DA-F4D1-452B-8E64-F36CC47B1885}"/>
              </a:ext>
            </a:extLst>
          </p:cNvPr>
          <p:cNvPicPr>
            <a:picLocks noChangeAspect="1"/>
          </p:cNvPicPr>
          <p:nvPr/>
        </p:nvPicPr>
        <p:blipFill>
          <a:blip r:embed="rId5"/>
          <a:stretch>
            <a:fillRect/>
          </a:stretch>
        </p:blipFill>
        <p:spPr>
          <a:xfrm>
            <a:off x="5662659" y="4665320"/>
            <a:ext cx="4319541" cy="1631156"/>
          </a:xfrm>
          <a:prstGeom prst="rect">
            <a:avLst/>
          </a:prstGeom>
          <a:ln>
            <a:noFill/>
          </a:ln>
          <a:effectLst>
            <a:outerShdw blurRad="292100" dist="139700" dir="2700000" algn="tl" rotWithShape="0">
              <a:srgbClr val="333333">
                <a:alpha val="65000"/>
              </a:srgbClr>
            </a:outerShdw>
          </a:effectLst>
        </p:spPr>
      </p:pic>
      <p:pic>
        <p:nvPicPr>
          <p:cNvPr id="18" name="Graphic 17" descr="Back with solid fill">
            <a:extLst>
              <a:ext uri="{FF2B5EF4-FFF2-40B4-BE49-F238E27FC236}">
                <a16:creationId xmlns:a16="http://schemas.microsoft.com/office/drawing/2014/main" id="{B139673D-680A-4DF8-9C13-938406CD5AD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flipV="1">
            <a:off x="5919397" y="3334667"/>
            <a:ext cx="757629" cy="946296"/>
          </a:xfrm>
          <a:prstGeom prst="rect">
            <a:avLst/>
          </a:prstGeom>
        </p:spPr>
      </p:pic>
    </p:spTree>
    <p:extLst>
      <p:ext uri="{BB962C8B-B14F-4D97-AF65-F5344CB8AC3E}">
        <p14:creationId xmlns:p14="http://schemas.microsoft.com/office/powerpoint/2010/main" val="3013671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8</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10" name="Content Placeholder 2">
            <a:extLst>
              <a:ext uri="{FF2B5EF4-FFF2-40B4-BE49-F238E27FC236}">
                <a16:creationId xmlns:a16="http://schemas.microsoft.com/office/drawing/2014/main" id="{2FD501B4-6682-4295-8C87-FE2780128C80}"/>
              </a:ext>
            </a:extLst>
          </p:cNvPr>
          <p:cNvSpPr>
            <a:spLocks noGrp="1"/>
          </p:cNvSpPr>
          <p:nvPr>
            <p:ph idx="1"/>
          </p:nvPr>
        </p:nvSpPr>
        <p:spPr>
          <a:xfrm>
            <a:off x="1066798" y="1990725"/>
            <a:ext cx="10287001" cy="4186238"/>
          </a:xfrm>
        </p:spPr>
        <p:txBody>
          <a:bodyPr/>
          <a:lstStyle/>
          <a:p>
            <a:r>
              <a:rPr lang="de-DE" b="1"/>
              <a:t>Guide</a:t>
            </a:r>
          </a:p>
          <a:p>
            <a:pPr marL="914400" lvl="1" indent="-457200">
              <a:buFont typeface="+mj-lt"/>
              <a:buAutoNum type="arabicPeriod"/>
            </a:pPr>
            <a:r>
              <a:rPr lang="en-US"/>
              <a:t>Install and load package </a:t>
            </a:r>
            <a:r>
              <a:rPr lang="en-US">
                <a:latin typeface="Consolas" panose="020B0609020204030204" pitchFamily="49" charset="0"/>
              </a:rPr>
              <a:t>rvest</a:t>
            </a:r>
            <a:r>
              <a:rPr lang="en-US"/>
              <a:t>: </a:t>
            </a:r>
            <a:br>
              <a:rPr lang="en-US"/>
            </a:br>
            <a:r>
              <a:rPr lang="en-US">
                <a:solidFill>
                  <a:srgbClr val="33CCFF"/>
                </a:solidFill>
                <a:latin typeface="Consolas" panose="020B0609020204030204" pitchFamily="49" charset="0"/>
              </a:rPr>
              <a:t>install.packages(“rvest”); library(rvest)</a:t>
            </a:r>
          </a:p>
          <a:p>
            <a:pPr marL="914400" lvl="1" indent="-457200">
              <a:buFont typeface="+mj-lt"/>
              <a:buAutoNum type="arabicPeriod"/>
            </a:pPr>
            <a:r>
              <a:rPr lang="en-US"/>
              <a:t>Parse webpage: </a:t>
            </a:r>
            <a:r>
              <a:rPr lang="en-GB">
                <a:solidFill>
                  <a:srgbClr val="33CCFF"/>
                </a:solidFill>
                <a:latin typeface="Consolas" panose="020B0609020204030204" pitchFamily="49" charset="0"/>
              </a:rPr>
              <a:t>read_html()</a:t>
            </a:r>
            <a:endParaRPr lang="en-US">
              <a:solidFill>
                <a:srgbClr val="33CCFF"/>
              </a:solidFill>
              <a:latin typeface="Consolas" panose="020B0609020204030204" pitchFamily="49" charset="0"/>
            </a:endParaRPr>
          </a:p>
          <a:p>
            <a:pPr marL="914400" lvl="1" indent="-457200">
              <a:buFont typeface="+mj-lt"/>
              <a:buAutoNum type="arabicPeriod"/>
            </a:pPr>
            <a:r>
              <a:rPr lang="en-US"/>
              <a:t>Explore contents using Chrome’s </a:t>
            </a:r>
            <a:r>
              <a:rPr lang="en-US" b="1"/>
              <a:t>developer tab </a:t>
            </a:r>
            <a:r>
              <a:rPr lang="en-US"/>
              <a:t>(clicking F12) or some helper tool, e.g., </a:t>
            </a:r>
            <a:r>
              <a:rPr lang="en-US" b="1"/>
              <a:t>SelectorGadget</a:t>
            </a:r>
            <a:r>
              <a:rPr lang="en-US"/>
              <a:t> (does not require technical knowledge of HTML and CSS)</a:t>
            </a:r>
          </a:p>
          <a:p>
            <a:pPr marL="914400" lvl="1" indent="-457200">
              <a:buFont typeface="+mj-lt"/>
              <a:buAutoNum type="arabicPeriod"/>
            </a:pPr>
            <a:r>
              <a:rPr lang="en-US"/>
              <a:t>Extract information from the webpage: </a:t>
            </a:r>
            <a:r>
              <a:rPr lang="en-GB">
                <a:solidFill>
                  <a:srgbClr val="33CCFF"/>
                </a:solidFill>
                <a:latin typeface="Consolas" panose="020B0609020204030204" pitchFamily="49" charset="0"/>
              </a:rPr>
              <a:t>html_nodes()</a:t>
            </a:r>
          </a:p>
          <a:p>
            <a:pPr marL="914400" lvl="1" indent="-457200">
              <a:buFont typeface="+mj-lt"/>
              <a:buAutoNum type="arabicPeriod"/>
            </a:pPr>
            <a:r>
              <a:rPr lang="en-GB"/>
              <a:t>Store extracted information in desired format: </a:t>
            </a:r>
            <a:r>
              <a:rPr lang="en-GB">
                <a:solidFill>
                  <a:srgbClr val="33CCFF"/>
                </a:solidFill>
                <a:latin typeface="Consolas" panose="020B0609020204030204" pitchFamily="49" charset="0"/>
              </a:rPr>
              <a:t>html_text()</a:t>
            </a:r>
            <a:endParaRPr lang="en-US">
              <a:solidFill>
                <a:srgbClr val="33CCFF"/>
              </a:solidFill>
              <a:latin typeface="Consolas" panose="020B0609020204030204" pitchFamily="49" charset="0"/>
            </a:endParaRPr>
          </a:p>
          <a:p>
            <a:endParaRPr lang="en-US"/>
          </a:p>
        </p:txBody>
      </p:sp>
    </p:spTree>
    <p:extLst>
      <p:ext uri="{BB962C8B-B14F-4D97-AF65-F5344CB8AC3E}">
        <p14:creationId xmlns:p14="http://schemas.microsoft.com/office/powerpoint/2010/main" val="3523966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9E0B00B-E6DF-4183-A694-3DE28BEFB357}" type="slidenum">
              <a:rPr lang="en-US" smtClean="0"/>
              <a:t>9</a:t>
            </a:fld>
            <a:endParaRPr lang="en-US"/>
          </a:p>
        </p:txBody>
      </p:sp>
      <p:sp>
        <p:nvSpPr>
          <p:cNvPr id="12" name="Titel 1">
            <a:extLst>
              <a:ext uri="{FF2B5EF4-FFF2-40B4-BE49-F238E27FC236}">
                <a16:creationId xmlns:a16="http://schemas.microsoft.com/office/drawing/2014/main" id="{478EA67A-3C39-4D0A-996A-C363F30A14B2}"/>
              </a:ext>
            </a:extLst>
          </p:cNvPr>
          <p:cNvSpPr>
            <a:spLocks noGrp="1"/>
          </p:cNvSpPr>
          <p:nvPr>
            <p:ph type="title"/>
          </p:nvPr>
        </p:nvSpPr>
        <p:spPr>
          <a:xfrm>
            <a:off x="1066800" y="561524"/>
            <a:ext cx="10287000" cy="1129164"/>
          </a:xfrm>
        </p:spPr>
        <p:txBody>
          <a:bodyPr/>
          <a:lstStyle/>
          <a:p>
            <a:r>
              <a:rPr lang="en-US"/>
              <a:t>Scraping  </a:t>
            </a:r>
            <a:r>
              <a:rPr lang="en-US" b="1"/>
              <a:t>Example Demo</a:t>
            </a:r>
          </a:p>
        </p:txBody>
      </p:sp>
      <p:sp>
        <p:nvSpPr>
          <p:cNvPr id="7" name="Rectangle 6">
            <a:extLst>
              <a:ext uri="{FF2B5EF4-FFF2-40B4-BE49-F238E27FC236}">
                <a16:creationId xmlns:a16="http://schemas.microsoft.com/office/drawing/2014/main" id="{399D5C87-EDAB-4C4B-A55D-E6DBDD9D5ABA}"/>
              </a:ext>
            </a:extLst>
          </p:cNvPr>
          <p:cNvSpPr/>
          <p:nvPr/>
        </p:nvSpPr>
        <p:spPr>
          <a:xfrm>
            <a:off x="3228976" y="1992993"/>
            <a:ext cx="8153400" cy="2872013"/>
          </a:xfrm>
          <a:prstGeom prst="rect">
            <a:avLst/>
          </a:prstGeom>
          <a:solidFill>
            <a:schemeClr val="bg2"/>
          </a:solidFill>
          <a:ln w="1905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r>
              <a:rPr lang="de-DE" sz="4000" b="1">
                <a:solidFill>
                  <a:schemeClr val="tx1"/>
                </a:solidFill>
              </a:rPr>
              <a:t>Demo 1: Web Scraping Example</a:t>
            </a:r>
            <a:endParaRPr lang="en-US" sz="4000" b="1">
              <a:solidFill>
                <a:schemeClr val="tx1"/>
              </a:solidFill>
            </a:endParaRPr>
          </a:p>
        </p:txBody>
      </p:sp>
      <p:pic>
        <p:nvPicPr>
          <p:cNvPr id="9" name="Graphic 8" descr="Play with solid fill">
            <a:extLst>
              <a:ext uri="{FF2B5EF4-FFF2-40B4-BE49-F238E27FC236}">
                <a16:creationId xmlns:a16="http://schemas.microsoft.com/office/drawing/2014/main" id="{5987626F-A389-40EE-AED1-4EC2BDAD0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3914" y="2276468"/>
            <a:ext cx="2305062" cy="2305062"/>
          </a:xfrm>
          <a:prstGeom prst="rect">
            <a:avLst/>
          </a:prstGeom>
        </p:spPr>
      </p:pic>
    </p:spTree>
    <p:extLst>
      <p:ext uri="{BB962C8B-B14F-4D97-AF65-F5344CB8AC3E}">
        <p14:creationId xmlns:p14="http://schemas.microsoft.com/office/powerpoint/2010/main" val="3327678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2142</Words>
  <Application>Microsoft Office PowerPoint</Application>
  <PresentationFormat>Widescreen</PresentationFormat>
  <Paragraphs>323</Paragraphs>
  <Slides>34</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Consolas</vt:lpstr>
      <vt:lpstr>Office</vt:lpstr>
      <vt:lpstr>Part II: Scraping, Text Normalization &amp; Static Feature Extraction</vt:lpstr>
      <vt:lpstr>Part II: Scraping, Text Normalization &amp; Static Feature Extraction</vt:lpstr>
      <vt:lpstr>Outline</vt:lpstr>
      <vt:lpstr>Scraping  Idea</vt:lpstr>
      <vt:lpstr>Scraping  Learning to Scrape</vt:lpstr>
      <vt:lpstr>Scraping  Steps</vt:lpstr>
      <vt:lpstr>Scraping  Example Demo</vt:lpstr>
      <vt:lpstr>Scraping  Example Demo</vt:lpstr>
      <vt:lpstr>Scraping  Example Demo</vt:lpstr>
      <vt:lpstr>Scraping  Twitter Data</vt:lpstr>
      <vt:lpstr>Scraping  Twitter Data – Limitations </vt:lpstr>
      <vt:lpstr>Scraping  Example Twitter</vt:lpstr>
      <vt:lpstr>Scraping  Twitter Demo</vt:lpstr>
      <vt:lpstr>Scraping  Twitter Demo Python</vt:lpstr>
      <vt:lpstr>Scraping  Exercise</vt:lpstr>
      <vt:lpstr>Part II: Scraping, Text Normalization &amp; Static Feature Extraction</vt:lpstr>
      <vt:lpstr>Text Normalization  Purpose</vt:lpstr>
      <vt:lpstr>Text Normalization  Regular Expressions</vt:lpstr>
      <vt:lpstr>Text Normalization  Regular Expressions</vt:lpstr>
      <vt:lpstr>Text Normalization  Useful Regex Patterns</vt:lpstr>
      <vt:lpstr>Text Normalization  Useful Regex Patterns</vt:lpstr>
      <vt:lpstr>Static Feature Extraction  Basic Text Cleaning</vt:lpstr>
      <vt:lpstr>Text Normalization  Exercise</vt:lpstr>
      <vt:lpstr>Text Normalization  Stemming</vt:lpstr>
      <vt:lpstr>Text Normalization  Lemmatization</vt:lpstr>
      <vt:lpstr>Part II: Scraping, Text Normalization &amp; Static Feature Extraction</vt:lpstr>
      <vt:lpstr>Static Feature Extraction  Basic Text Cleaning</vt:lpstr>
      <vt:lpstr>Static Feature Extraction  Basic Text Cleaning</vt:lpstr>
      <vt:lpstr>Static Feature Extraction  Features</vt:lpstr>
      <vt:lpstr>Static Feature Extraction  Features</vt:lpstr>
      <vt:lpstr>Static Feature Extraction  Features</vt:lpstr>
      <vt:lpstr>Static Feature Extraction  Exercise</vt:lpstr>
      <vt:lpstr>Part II: Scraping, Text Normalization &amp; Static Feature Extraction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NALMPI</dc:creator>
  <cp:lastModifiedBy>Lisa Wimmer</cp:lastModifiedBy>
  <cp:revision>240</cp:revision>
  <dcterms:created xsi:type="dcterms:W3CDTF">2021-03-26T15:02:43Z</dcterms:created>
  <dcterms:modified xsi:type="dcterms:W3CDTF">2021-04-11T07:53:14Z</dcterms:modified>
</cp:coreProperties>
</file>