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303" r:id="rId2"/>
    <p:sldId id="271" r:id="rId3"/>
    <p:sldId id="275" r:id="rId4"/>
    <p:sldId id="280" r:id="rId5"/>
    <p:sldId id="282" r:id="rId6"/>
    <p:sldId id="300" r:id="rId7"/>
    <p:sldId id="284" r:id="rId8"/>
    <p:sldId id="313" r:id="rId9"/>
    <p:sldId id="314" r:id="rId10"/>
    <p:sldId id="315" r:id="rId11"/>
    <p:sldId id="316" r:id="rId12"/>
    <p:sldId id="317" r:id="rId13"/>
    <p:sldId id="318" r:id="rId14"/>
    <p:sldId id="319" r:id="rId15"/>
    <p:sldId id="320" r:id="rId16"/>
    <p:sldId id="321" r:id="rId17"/>
    <p:sldId id="322" r:id="rId18"/>
    <p:sldId id="323" r:id="rId19"/>
    <p:sldId id="325" r:id="rId20"/>
    <p:sldId id="324" r:id="rId21"/>
    <p:sldId id="326" r:id="rId22"/>
    <p:sldId id="327" r:id="rId23"/>
    <p:sldId id="328" r:id="rId24"/>
    <p:sldId id="329" r:id="rId25"/>
    <p:sldId id="330" r:id="rId26"/>
    <p:sldId id="331" r:id="rId27"/>
    <p:sldId id="332" r:id="rId28"/>
    <p:sldId id="333" r:id="rId29"/>
    <p:sldId id="334" r:id="rId30"/>
    <p:sldId id="335" r:id="rId31"/>
    <p:sldId id="336" r:id="rId32"/>
    <p:sldId id="337" r:id="rId33"/>
    <p:sldId id="338" r:id="rId34"/>
    <p:sldId id="339" r:id="rId35"/>
    <p:sldId id="279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CCFF"/>
    <a:srgbClr val="FFFFFF"/>
    <a:srgbClr val="4171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903" autoAdjust="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80000" cy="180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5B87F2-13FD-4A24-9F19-39B31C60B536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A41429-B750-4047-B563-2878417A7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673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kurz dazu sagen, dass wir hier keine tiefe theoretische </a:t>
            </a:r>
            <a:r>
              <a:rPr lang="de-DE" err="1"/>
              <a:t>einführung</a:t>
            </a:r>
            <a:r>
              <a:rPr lang="de-DE"/>
              <a:t> machen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9039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668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4018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0016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4874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3362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1032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9475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9241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1151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6257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/>
              <a:t>über diese </a:t>
            </a:r>
            <a:r>
              <a:rPr lang="de-DE" err="1"/>
              <a:t>aspekte</a:t>
            </a:r>
            <a:r>
              <a:rPr lang="de-DE"/>
              <a:t> (in kursiv) sprechen wir im folgenden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5005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1357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19745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25138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96342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78244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48119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28527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50304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95527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0738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/>
              <a:t>bildquelle: https://www.lifewire.com/what-is-binary-and-how-does-it-work-4692749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74382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7196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285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494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5813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4600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9103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323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811BA-6AD9-41A7-B7A2-456C8523519C}" type="datetime1">
              <a:rPr lang="en-US" smtClean="0"/>
              <a:t>4/3/2021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799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94441-C196-4BB0-93EE-AF22360207AB}" type="datetime1">
              <a:rPr lang="en-US" smtClean="0"/>
              <a:t>4/3/2021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911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9282B-C3CE-4F56-8DD1-5349F982F1D2}" type="datetime1">
              <a:rPr lang="en-US" smtClean="0"/>
              <a:t>4/3/2021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230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86D6A-786F-4E85-AF3B-385015383ABA}" type="datetime1">
              <a:rPr lang="en-US" smtClean="0"/>
              <a:t>4/3/2021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961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FFEB0-9C80-4A34-A5C7-72D52D52FC7D}" type="datetime1">
              <a:rPr lang="en-US" smtClean="0"/>
              <a:t>4/3/2021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837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267AD-C299-471B-ABA1-D0EA94C7EDCF}" type="datetime1">
              <a:rPr lang="en-US" smtClean="0"/>
              <a:t>4/3/2021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23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8DBC7-10F8-46A1-8CE1-DBB0A6F0EF3E}" type="datetime1">
              <a:rPr lang="en-US" smtClean="0"/>
              <a:t>4/3/2021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046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7ED80-8DDA-43A7-A78F-B0542D691D0E}" type="datetime1">
              <a:rPr lang="en-US" smtClean="0"/>
              <a:t>4/3/2021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201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827E6-45BA-40D2-98F2-BE4FFF095577}" type="datetime1">
              <a:rPr lang="en-US" smtClean="0"/>
              <a:t>4/3/2021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839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D114C-22EA-4B1A-A45B-ED6465C7BB4E}" type="datetime1">
              <a:rPr lang="en-US" smtClean="0"/>
              <a:t>4/3/2021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955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F8903-38BE-4FD8-98FC-E4EF771B2D8C}" type="datetime1">
              <a:rPr lang="en-US" smtClean="0"/>
              <a:t>4/3/2021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090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1AC8C7-9CA9-4E83-8CE3-AD3BE4150B39}" type="datetime1">
              <a:rPr lang="en-US" smtClean="0"/>
              <a:t>4/3/2021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E0B00B-E6DF-4183-A694-3DE28BEF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87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3.png"/><Relationship Id="rId7" Type="http://schemas.microsoft.com/office/2007/relationships/hdphoto" Target="../media/hdphoto4.wdp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microsoft.com/office/2007/relationships/hdphoto" Target="../media/hdphoto3.wdp"/><Relationship Id="rId4" Type="http://schemas.openxmlformats.org/officeDocument/2006/relationships/image" Target="../media/image14.png"/><Relationship Id="rId9" Type="http://schemas.openxmlformats.org/officeDocument/2006/relationships/image" Target="../media/image17.sv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undestag.de/abgeordnete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25.sv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25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sv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7.sv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tutorials.quanteda.io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svg"/><Relationship Id="rId4" Type="http://schemas.openxmlformats.org/officeDocument/2006/relationships/image" Target="../media/image3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sv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11.sv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3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svg"/><Relationship Id="rId5" Type="http://schemas.openxmlformats.org/officeDocument/2006/relationships/image" Target="../media/image41.png"/><Relationship Id="rId4" Type="http://schemas.openxmlformats.org/officeDocument/2006/relationships/image" Target="../media/image40.sv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16/j.is.2020.101582" TargetMode="External"/><Relationship Id="rId2" Type="http://schemas.openxmlformats.org/officeDocument/2006/relationships/hyperlink" Target="https://doi.org/10.1136/amiajnl-2011-000464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22FBA02-029D-4A54-8CD7-9868A31BEF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06637"/>
          </a:xfrm>
        </p:spPr>
        <p:txBody>
          <a:bodyPr/>
          <a:lstStyle/>
          <a:p>
            <a:r>
              <a:rPr lang="en-GB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 I: Intro NLP &amp; Task at Hand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1DAD36-2C74-4310-9046-1C0823405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1</a:t>
            </a:fld>
            <a:endParaRPr lang="en-US"/>
          </a:p>
        </p:txBody>
      </p:sp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720E683A-1C38-4815-B7A2-BD0EE45D88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804" b="89706" l="1481" r="95062">
                        <a14:foregroundMark x1="83951" y1="52941" x2="71111" y2="68627"/>
                        <a14:foregroundMark x1="78765" y1="27451" x2="86173" y2="60784"/>
                        <a14:foregroundMark x1="86173" y1="60784" x2="83951" y2="41176"/>
                        <a14:foregroundMark x1="89136" y1="22549" x2="90370" y2="33824"/>
                        <a14:foregroundMark x1="83951" y1="23529" x2="92099" y2="38235"/>
                        <a14:foregroundMark x1="95062" y1="26471" x2="95062" y2="26471"/>
                        <a14:foregroundMark x1="93827" y1="38725" x2="93827" y2="38725"/>
                        <a14:foregroundMark x1="94568" y1="21078" x2="94568" y2="21078"/>
                        <a14:foregroundMark x1="92346" y1="38235" x2="93580" y2="36765"/>
                        <a14:foregroundMark x1="92346" y1="36765" x2="93086" y2="38235"/>
                        <a14:foregroundMark x1="47654" y1="47059" x2="47654" y2="47059"/>
                        <a14:foregroundMark x1="47654" y1="38725" x2="47654" y2="28431"/>
                        <a14:foregroundMark x1="1481" y1="56863" x2="2963" y2="33333"/>
                        <a14:foregroundMark x1="9136" y1="31373" x2="10123" y2="42647"/>
                        <a14:foregroundMark x1="28395" y1="47549" x2="28889" y2="55392"/>
                        <a14:backgroundMark x1="69383" y1="9804" x2="54321" y2="4902"/>
                        <a14:backgroundMark x1="54321" y1="4902" x2="55802" y2="9314"/>
                        <a14:backgroundMark x1="93528" y1="37546" x2="94568" y2="3872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1891" y="3761374"/>
            <a:ext cx="2288218" cy="1153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6314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10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Intro NLP  </a:t>
            </a:r>
            <a:r>
              <a:rPr lang="en-US" b="1"/>
              <a:t>Computational Techniques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7443131-1CA9-405F-8B23-66FD98AB3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1990724"/>
            <a:ext cx="10287001" cy="4867275"/>
          </a:xfrm>
        </p:spPr>
        <p:txBody>
          <a:bodyPr>
            <a:normAutofit/>
          </a:bodyPr>
          <a:lstStyle/>
          <a:p>
            <a:r>
              <a:rPr lang="en-US"/>
              <a:t>Available techniques largely depending on the task to solve</a:t>
            </a:r>
          </a:p>
          <a:p>
            <a:pPr lvl="1"/>
            <a:r>
              <a:rPr lang="en-US"/>
              <a:t>Standard </a:t>
            </a:r>
            <a:r>
              <a:rPr lang="en-US" b="1"/>
              <a:t>machine learning </a:t>
            </a:r>
            <a:r>
              <a:rPr lang="en-US"/>
              <a:t>techniques for classification tasks</a:t>
            </a:r>
            <a:br>
              <a:rPr lang="en-US"/>
            </a:br>
            <a:r>
              <a:rPr lang="en-US">
                <a:sym typeface="Symbol" panose="05050102010706020507" pitchFamily="18" charset="2"/>
              </a:rPr>
              <a:t> E.g., sentiment analysis</a:t>
            </a:r>
            <a:endParaRPr lang="en-US"/>
          </a:p>
          <a:p>
            <a:pPr lvl="1"/>
            <a:r>
              <a:rPr lang="en-US" b="1"/>
              <a:t>Generative models </a:t>
            </a:r>
            <a:r>
              <a:rPr lang="en-US"/>
              <a:t>for unsupervised tasks</a:t>
            </a:r>
            <a:br>
              <a:rPr lang="en-US"/>
            </a:br>
            <a:r>
              <a:rPr lang="en-US">
                <a:sym typeface="Symbol" panose="05050102010706020507" pitchFamily="18" charset="2"/>
              </a:rPr>
              <a:t> E.g., topic modeling</a:t>
            </a:r>
          </a:p>
          <a:p>
            <a:pPr lvl="1"/>
            <a:r>
              <a:rPr lang="en-US" b="1">
                <a:sym typeface="Symbol" panose="05050102010706020507" pitchFamily="18" charset="2"/>
              </a:rPr>
              <a:t>Deep learning</a:t>
            </a:r>
            <a:r>
              <a:rPr lang="en-US">
                <a:sym typeface="Symbol" panose="05050102010706020507" pitchFamily="18" charset="2"/>
              </a:rPr>
              <a:t> models for various tasks</a:t>
            </a:r>
            <a:br>
              <a:rPr lang="en-US">
                <a:sym typeface="Symbol" panose="05050102010706020507" pitchFamily="18" charset="2"/>
              </a:rPr>
            </a:br>
            <a:r>
              <a:rPr lang="en-US">
                <a:sym typeface="Symbol" panose="05050102010706020507" pitchFamily="18" charset="2"/>
              </a:rPr>
              <a:t> E.g., translation with RNN</a:t>
            </a:r>
            <a:br>
              <a:rPr lang="en-US">
                <a:sym typeface="Symbol" panose="05050102010706020507" pitchFamily="18" charset="2"/>
              </a:rPr>
            </a:br>
            <a:endParaRPr lang="en-US">
              <a:sym typeface="Symbol" panose="05050102010706020507" pitchFamily="18" charset="2"/>
            </a:endParaRPr>
          </a:p>
          <a:p>
            <a:r>
              <a:rPr lang="en-US">
                <a:sym typeface="Symbol" panose="05050102010706020507" pitchFamily="18" charset="2"/>
              </a:rPr>
              <a:t>State of the art: </a:t>
            </a:r>
            <a:r>
              <a:rPr lang="en-US" b="1">
                <a:sym typeface="Symbol" panose="05050102010706020507" pitchFamily="18" charset="2"/>
              </a:rPr>
              <a:t>transformer models </a:t>
            </a:r>
            <a:r>
              <a:rPr lang="en-US">
                <a:sym typeface="Symbol" panose="05050102010706020507" pitchFamily="18" charset="2"/>
              </a:rPr>
              <a:t>(BERT, GPT-3)</a:t>
            </a:r>
          </a:p>
          <a:p>
            <a:pPr lvl="1"/>
            <a:r>
              <a:rPr lang="en-US">
                <a:sym typeface="Symbol" panose="05050102010706020507" pitchFamily="18" charset="2"/>
              </a:rPr>
              <a:t>Idea: teach them as much as possible about the language as a whole </a:t>
            </a:r>
            <a:br>
              <a:rPr lang="en-US">
                <a:sym typeface="Symbol" panose="05050102010706020507" pitchFamily="18" charset="2"/>
              </a:rPr>
            </a:br>
            <a:r>
              <a:rPr lang="en-US">
                <a:sym typeface="Symbol" panose="05050102010706020507" pitchFamily="18" charset="2"/>
              </a:rPr>
              <a:t>(pre-training) and fine-tune to specific tasks </a:t>
            </a:r>
          </a:p>
          <a:p>
            <a:pPr marL="457200" lvl="1" indent="0">
              <a:buNone/>
            </a:pPr>
            <a:endParaRPr lang="en-US"/>
          </a:p>
        </p:txBody>
      </p:sp>
      <p:pic>
        <p:nvPicPr>
          <p:cNvPr id="11" name="Graphic 10" descr="Magnifying glass with solid fill">
            <a:extLst>
              <a:ext uri="{FF2B5EF4-FFF2-40B4-BE49-F238E27FC236}">
                <a16:creationId xmlns:a16="http://schemas.microsoft.com/office/drawing/2014/main" id="{174262ED-D89A-4942-BE76-15FB42C051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99865" y="2470265"/>
            <a:ext cx="478971" cy="478971"/>
          </a:xfrm>
          <a:prstGeom prst="rect">
            <a:avLst/>
          </a:prstGeom>
        </p:spPr>
      </p:pic>
      <p:pic>
        <p:nvPicPr>
          <p:cNvPr id="12" name="Graphic 11" descr="Magnifying glass with solid fill">
            <a:extLst>
              <a:ext uri="{FF2B5EF4-FFF2-40B4-BE49-F238E27FC236}">
                <a16:creationId xmlns:a16="http://schemas.microsoft.com/office/drawing/2014/main" id="{B2B584DD-3266-4DBF-A22E-465D05A1AF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01618" y="3189514"/>
            <a:ext cx="478971" cy="478971"/>
          </a:xfrm>
          <a:prstGeom prst="rect">
            <a:avLst/>
          </a:prstGeom>
        </p:spPr>
      </p:pic>
      <p:pic>
        <p:nvPicPr>
          <p:cNvPr id="13" name="Graphic 12" descr="Magnifying glass with solid fill">
            <a:extLst>
              <a:ext uri="{FF2B5EF4-FFF2-40B4-BE49-F238E27FC236}">
                <a16:creationId xmlns:a16="http://schemas.microsoft.com/office/drawing/2014/main" id="{E6A04A2F-C755-45AB-ADA2-7BCFF5726D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874828" y="5487876"/>
            <a:ext cx="478971" cy="478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9462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11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Intro NLP  </a:t>
            </a:r>
            <a:r>
              <a:rPr lang="en-US" b="1"/>
              <a:t>Challenges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7443131-1CA9-405F-8B23-66FD98AB3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1990724"/>
            <a:ext cx="10287001" cy="4867275"/>
          </a:xfrm>
        </p:spPr>
        <p:txBody>
          <a:bodyPr>
            <a:normAutofit/>
          </a:bodyPr>
          <a:lstStyle/>
          <a:p>
            <a:r>
              <a:rPr lang="en-US"/>
              <a:t>Variety of languages</a:t>
            </a:r>
          </a:p>
          <a:p>
            <a:pPr lvl="1"/>
            <a:r>
              <a:rPr lang="en-US"/>
              <a:t>Around 7,000 living tongues</a:t>
            </a:r>
          </a:p>
          <a:p>
            <a:pPr lvl="1"/>
            <a:r>
              <a:rPr lang="en-US"/>
              <a:t>Many low-resource languages</a:t>
            </a:r>
          </a:p>
          <a:p>
            <a:pPr lvl="1"/>
            <a:r>
              <a:rPr lang="en-US"/>
              <a:t>Large differences in grammatical structure, alphabet, scripting systems</a:t>
            </a:r>
          </a:p>
          <a:p>
            <a:r>
              <a:rPr lang="en-US"/>
              <a:t>Irregularities</a:t>
            </a:r>
          </a:p>
          <a:p>
            <a:pPr lvl="1"/>
            <a:r>
              <a:rPr lang="en-US"/>
              <a:t>Synonyms</a:t>
            </a:r>
          </a:p>
          <a:p>
            <a:pPr lvl="1"/>
            <a:r>
              <a:rPr lang="en-US"/>
              <a:t>Homonyms</a:t>
            </a:r>
          </a:p>
          <a:p>
            <a:pPr lvl="1"/>
            <a:r>
              <a:rPr lang="en-US"/>
              <a:t>Genera</a:t>
            </a:r>
          </a:p>
          <a:p>
            <a:pPr lvl="1"/>
            <a:r>
              <a:rPr lang="en-US"/>
              <a:t>Cases</a:t>
            </a:r>
          </a:p>
          <a:p>
            <a:pPr marL="457200" lvl="1" indent="0">
              <a:buNone/>
            </a:pPr>
            <a:endParaRPr lang="en-US"/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5C9F5E8D-7677-49EA-B9FF-828F4AC0B196}"/>
              </a:ext>
            </a:extLst>
          </p:cNvPr>
          <p:cNvSpPr/>
          <p:nvPr/>
        </p:nvSpPr>
        <p:spPr>
          <a:xfrm>
            <a:off x="3752850" y="5851975"/>
            <a:ext cx="5467350" cy="444501"/>
          </a:xfrm>
          <a:prstGeom prst="wedgeRectCallout">
            <a:avLst>
              <a:gd name="adj1" fmla="val -60500"/>
              <a:gd name="adj2" fmla="val -7955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i="1">
                <a:solidFill>
                  <a:schemeClr val="tx1"/>
                </a:solidFill>
              </a:rPr>
              <a:t>„das Wachstum“ vs „der Reichtum“</a:t>
            </a:r>
            <a:endParaRPr lang="en-US" sz="2400" i="1">
              <a:solidFill>
                <a:schemeClr val="tx1"/>
              </a:solidFill>
            </a:endParaRPr>
          </a:p>
        </p:txBody>
      </p:sp>
      <p:pic>
        <p:nvPicPr>
          <p:cNvPr id="14" name="Graphic 13" descr="Back with solid fill">
            <a:extLst>
              <a:ext uri="{FF2B5EF4-FFF2-40B4-BE49-F238E27FC236}">
                <a16:creationId xmlns:a16="http://schemas.microsoft.com/office/drawing/2014/main" id="{BEA7E5AC-C9E3-40FB-862F-20BFA7678D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86199" y="4802637"/>
            <a:ext cx="1049337" cy="104933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936AD10-00B1-43A6-B131-994C484680A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859952" y="5632404"/>
            <a:ext cx="720496" cy="664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8028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12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Intro NLP  </a:t>
            </a:r>
            <a:r>
              <a:rPr lang="en-US" b="1"/>
              <a:t>Challenges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7443131-1CA9-405F-8B23-66FD98AB3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1990724"/>
            <a:ext cx="5743577" cy="4867275"/>
          </a:xfrm>
        </p:spPr>
        <p:txBody>
          <a:bodyPr>
            <a:normAutofit/>
          </a:bodyPr>
          <a:lstStyle/>
          <a:p>
            <a:r>
              <a:rPr lang="en-US"/>
              <a:t>Contextual dependencies</a:t>
            </a:r>
          </a:p>
          <a:p>
            <a:pPr lvl="1"/>
            <a:r>
              <a:rPr lang="en-US"/>
              <a:t>Ambiguities</a:t>
            </a:r>
          </a:p>
          <a:p>
            <a:pPr lvl="1"/>
            <a:r>
              <a:rPr lang="en-US"/>
              <a:t>Domain-specific vocabulary</a:t>
            </a:r>
          </a:p>
          <a:p>
            <a:pPr lvl="1"/>
            <a:r>
              <a:rPr lang="en-US"/>
              <a:t>Varying formality</a:t>
            </a:r>
          </a:p>
          <a:p>
            <a:r>
              <a:rPr lang="en-US"/>
              <a:t>Complex constructs</a:t>
            </a:r>
          </a:p>
          <a:p>
            <a:pPr lvl="1"/>
            <a:r>
              <a:rPr lang="en-US"/>
              <a:t>Humor</a:t>
            </a:r>
          </a:p>
          <a:p>
            <a:pPr lvl="1"/>
            <a:r>
              <a:rPr lang="en-US"/>
              <a:t>Irony</a:t>
            </a:r>
          </a:p>
          <a:p>
            <a:pPr lvl="1"/>
            <a:r>
              <a:rPr lang="en-US"/>
              <a:t>Sarcasm</a:t>
            </a:r>
          </a:p>
          <a:p>
            <a:pPr lvl="1"/>
            <a:r>
              <a:rPr lang="en-US"/>
              <a:t>Colloquialisms</a:t>
            </a:r>
          </a:p>
          <a:p>
            <a:pPr marL="457200" lvl="1" indent="0">
              <a:buNone/>
            </a:pPr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2B24BD7-7318-4BFD-B6D2-4BC63A931A5D}"/>
              </a:ext>
            </a:extLst>
          </p:cNvPr>
          <p:cNvSpPr txBox="1">
            <a:spLocks/>
          </p:cNvSpPr>
          <p:nvPr/>
        </p:nvSpPr>
        <p:spPr>
          <a:xfrm>
            <a:off x="6096001" y="1990725"/>
            <a:ext cx="5743577" cy="4867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Individual expression</a:t>
            </a:r>
          </a:p>
          <a:p>
            <a:pPr lvl="1"/>
            <a:r>
              <a:rPr lang="en-US"/>
              <a:t>Style</a:t>
            </a:r>
          </a:p>
          <a:p>
            <a:pPr lvl="1"/>
            <a:r>
              <a:rPr lang="en-US"/>
              <a:t>Emotion</a:t>
            </a:r>
          </a:p>
          <a:p>
            <a:r>
              <a:rPr lang="en-US"/>
              <a:t>Errors</a:t>
            </a:r>
          </a:p>
          <a:p>
            <a:pPr lvl="1"/>
            <a:r>
              <a:rPr lang="en-US"/>
              <a:t>Transcription/translation errors</a:t>
            </a:r>
          </a:p>
          <a:p>
            <a:pPr lvl="1"/>
            <a:r>
              <a:rPr lang="en-US"/>
              <a:t>Misspelling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09A26F5-1A7F-4D23-B63B-89FC2EA211A1}"/>
              </a:ext>
            </a:extLst>
          </p:cNvPr>
          <p:cNvSpPr txBox="1"/>
          <p:nvPr/>
        </p:nvSpPr>
        <p:spPr>
          <a:xfrm>
            <a:off x="6810375" y="5220027"/>
            <a:ext cx="4238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2800" b="1"/>
              <a:t>Evaluation of NLP tasks</a:t>
            </a:r>
            <a:endParaRPr lang="en-US" sz="2800" b="1"/>
          </a:p>
        </p:txBody>
      </p:sp>
      <p:pic>
        <p:nvPicPr>
          <p:cNvPr id="13" name="Graphic 12" descr="Add with solid fill">
            <a:extLst>
              <a:ext uri="{FF2B5EF4-FFF2-40B4-BE49-F238E27FC236}">
                <a16:creationId xmlns:a16="http://schemas.microsoft.com/office/drawing/2014/main" id="{828F42E1-BE65-4417-8AB9-EB3A41CB40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96000" y="5105399"/>
            <a:ext cx="752475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1493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13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Intro NLP  </a:t>
            </a:r>
            <a:r>
              <a:rPr lang="en-US" b="1"/>
              <a:t>Applications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D227568-FC74-45CA-8EEF-661B8C736F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8526" y="2019506"/>
            <a:ext cx="4933950" cy="1838739"/>
          </a:xfrm>
          <a:prstGeom prst="rect">
            <a:avLst/>
          </a:prstGeom>
          <a:ln w="38100">
            <a:noFill/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FFEC4CC-9F45-45B0-9339-2396028484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66800" y="2004437"/>
            <a:ext cx="2038350" cy="417597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528DEB5-CAEA-4D0B-80D9-7946C3D18E3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438526" y="4204759"/>
            <a:ext cx="7915274" cy="197564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1005721-A2AA-4C07-AF98-648197BE63E2}"/>
              </a:ext>
            </a:extLst>
          </p:cNvPr>
          <p:cNvSpPr txBox="1"/>
          <p:nvPr/>
        </p:nvSpPr>
        <p:spPr>
          <a:xfrm>
            <a:off x="9482138" y="3495675"/>
            <a:ext cx="18716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2800" b="1"/>
              <a:t>ad, unpaid</a:t>
            </a:r>
            <a:endParaRPr lang="en-US" sz="2800" b="1"/>
          </a:p>
        </p:txBody>
      </p:sp>
      <p:pic>
        <p:nvPicPr>
          <p:cNvPr id="18" name="Graphic 17" descr="Dim (Medium Sun) with solid fill">
            <a:extLst>
              <a:ext uri="{FF2B5EF4-FFF2-40B4-BE49-F238E27FC236}">
                <a16:creationId xmlns:a16="http://schemas.microsoft.com/office/drawing/2014/main" id="{F68E508B-D9B5-46A4-A6F0-E91B78BD9DD9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308836" y="3511598"/>
            <a:ext cx="346603" cy="346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5433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47750" y="1990724"/>
            <a:ext cx="10299700" cy="2886075"/>
          </a:xfrm>
        </p:spPr>
        <p:txBody>
          <a:bodyPr/>
          <a:lstStyle/>
          <a:p>
            <a:r>
              <a:rPr lang="en-GB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 I: Intro NLP &amp; Task at Hand</a:t>
            </a:r>
            <a:endParaRPr 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47748" y="4876799"/>
            <a:ext cx="10299701" cy="1212851"/>
          </a:xfrm>
        </p:spPr>
        <p:txBody>
          <a:bodyPr/>
          <a:lstStyle/>
          <a:p>
            <a: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Task at Hand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4211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15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Working data  </a:t>
            </a:r>
            <a:r>
              <a:rPr lang="en-US" b="1"/>
              <a:t>Generation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7443131-1CA9-405F-8B23-66FD98AB3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1990724"/>
            <a:ext cx="10086977" cy="4867275"/>
          </a:xfrm>
        </p:spPr>
        <p:txBody>
          <a:bodyPr>
            <a:normAutofit/>
          </a:bodyPr>
          <a:lstStyle/>
          <a:p>
            <a:r>
              <a:rPr lang="en-US"/>
              <a:t>All data generated by </a:t>
            </a:r>
            <a:r>
              <a:rPr lang="en-US" b="1"/>
              <a:t>scraping</a:t>
            </a:r>
            <a:r>
              <a:rPr lang="en-US"/>
              <a:t> the web</a:t>
            </a: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endParaRPr lang="en-US"/>
          </a:p>
          <a:p>
            <a:r>
              <a:rPr lang="en-US"/>
              <a:t>Various sources:</a:t>
            </a:r>
          </a:p>
          <a:p>
            <a:pPr lvl="1"/>
            <a:r>
              <a:rPr lang="en-US">
                <a:hlinkClick r:id="rId3"/>
              </a:rPr>
              <a:t>https://www.bundestag.de/abgeordnete</a:t>
            </a:r>
            <a:endParaRPr lang="en-US"/>
          </a:p>
          <a:p>
            <a:pPr lvl="1"/>
            <a:r>
              <a:rPr lang="en-US"/>
              <a:t>Individual party websites</a:t>
            </a:r>
          </a:p>
          <a:p>
            <a:pPr lvl="1"/>
            <a:r>
              <a:rPr lang="en-US"/>
              <a:t>Twitter API</a:t>
            </a:r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F2D8802D-E734-4B21-853F-0FE44E56BF1B}"/>
              </a:ext>
            </a:extLst>
          </p:cNvPr>
          <p:cNvSpPr/>
          <p:nvPr/>
        </p:nvSpPr>
        <p:spPr>
          <a:xfrm>
            <a:off x="5353050" y="2736849"/>
            <a:ext cx="6515101" cy="941388"/>
          </a:xfrm>
          <a:prstGeom prst="wedgeRectCallout">
            <a:avLst>
              <a:gd name="adj1" fmla="val -60500"/>
              <a:gd name="adj2" fmla="val -7955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400" i="1">
                <a:solidFill>
                  <a:schemeClr val="tx1"/>
                </a:solidFill>
              </a:rPr>
              <a:t>scraping is legal so long as it does not involve breaking security barriers explicitly in place to guard against such automatic data extraction</a:t>
            </a:r>
            <a:endParaRPr lang="en-US" sz="2400" i="1">
              <a:solidFill>
                <a:schemeClr val="tx1"/>
              </a:solidFill>
            </a:endParaRPr>
          </a:p>
        </p:txBody>
      </p:sp>
      <p:pic>
        <p:nvPicPr>
          <p:cNvPr id="14" name="Graphic 13" descr="Back with solid fill">
            <a:extLst>
              <a:ext uri="{FF2B5EF4-FFF2-40B4-BE49-F238E27FC236}">
                <a16:creationId xmlns:a16="http://schemas.microsoft.com/office/drawing/2014/main" id="{2ACE556E-4908-4CD0-BB94-02B2603C3E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 flipV="1">
            <a:off x="3771899" y="2480470"/>
            <a:ext cx="1028699" cy="1197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6386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16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Working data  </a:t>
            </a:r>
            <a:r>
              <a:rPr lang="en-US" b="1"/>
              <a:t>Structure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7443131-1CA9-405F-8B23-66FD98AB3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1990724"/>
            <a:ext cx="10086977" cy="4867275"/>
          </a:xfrm>
        </p:spPr>
        <p:txBody>
          <a:bodyPr>
            <a:normAutofit/>
          </a:bodyPr>
          <a:lstStyle/>
          <a:p>
            <a:r>
              <a:rPr lang="en-US"/>
              <a:t>Required information (on MP level)</a:t>
            </a:r>
          </a:p>
          <a:p>
            <a:pPr lvl="1"/>
            <a:r>
              <a:rPr lang="en-US"/>
              <a:t>Name</a:t>
            </a:r>
          </a:p>
          <a:p>
            <a:pPr lvl="1"/>
            <a:r>
              <a:rPr lang="en-US"/>
              <a:t>Party</a:t>
            </a:r>
          </a:p>
          <a:p>
            <a:pPr lvl="1"/>
            <a:r>
              <a:rPr lang="en-US"/>
              <a:t>Electoral district &amp; associated meta data</a:t>
            </a:r>
          </a:p>
          <a:p>
            <a:pPr lvl="1"/>
            <a:r>
              <a:rPr lang="en-US"/>
              <a:t>Twitter username</a:t>
            </a:r>
          </a:p>
          <a:p>
            <a:pPr lvl="1"/>
            <a:r>
              <a:rPr lang="en-US"/>
              <a:t>Posted tweets</a:t>
            </a:r>
          </a:p>
          <a:p>
            <a:pPr lvl="2"/>
            <a:r>
              <a:rPr lang="en-US"/>
              <a:t>Date</a:t>
            </a:r>
          </a:p>
          <a:p>
            <a:pPr lvl="2"/>
            <a:r>
              <a:rPr lang="en-US"/>
              <a:t>Text</a:t>
            </a:r>
          </a:p>
          <a:p>
            <a:pPr lvl="2"/>
            <a:r>
              <a:rPr lang="en-US"/>
              <a:t>Number of likes, retweets</a:t>
            </a:r>
          </a:p>
          <a:p>
            <a:pPr lvl="2"/>
            <a:r>
              <a:rPr lang="en-US"/>
              <a:t>Number of followers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992F590-B4C1-4CD0-A497-B3FEE4B266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600" y="1990724"/>
            <a:ext cx="3124200" cy="213836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746BDD8-45BA-4F6A-957A-09FACD4B14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3898" y="4341813"/>
            <a:ext cx="5449902" cy="1401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0471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17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Working data  </a:t>
            </a:r>
            <a:r>
              <a:rPr lang="en-US" b="1"/>
              <a:t>Structure</a:t>
            </a:r>
          </a:p>
        </p:txBody>
      </p:sp>
      <p:graphicFrame>
        <p:nvGraphicFramePr>
          <p:cNvPr id="12" name="Table 6">
            <a:extLst>
              <a:ext uri="{FF2B5EF4-FFF2-40B4-BE49-F238E27FC236}">
                <a16:creationId xmlns:a16="http://schemas.microsoft.com/office/drawing/2014/main" id="{77048F2B-100F-48B6-A607-04BDCF46E2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2021060"/>
              </p:ext>
            </p:extLst>
          </p:nvPr>
        </p:nvGraphicFramePr>
        <p:xfrm>
          <a:off x="1066799" y="1990724"/>
          <a:ext cx="10286999" cy="435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54915">
                  <a:extLst>
                    <a:ext uri="{9D8B030D-6E8A-4147-A177-3AD203B41FA5}">
                      <a16:colId xmlns:a16="http://schemas.microsoft.com/office/drawing/2014/main" val="4184305466"/>
                    </a:ext>
                  </a:extLst>
                </a:gridCol>
                <a:gridCol w="975396">
                  <a:extLst>
                    <a:ext uri="{9D8B030D-6E8A-4147-A177-3AD203B41FA5}">
                      <a16:colId xmlns:a16="http://schemas.microsoft.com/office/drawing/2014/main" val="1360365262"/>
                    </a:ext>
                  </a:extLst>
                </a:gridCol>
                <a:gridCol w="7056688">
                  <a:extLst>
                    <a:ext uri="{9D8B030D-6E8A-4147-A177-3AD203B41FA5}">
                      <a16:colId xmlns:a16="http://schemas.microsoft.com/office/drawing/2014/main" val="1649753465"/>
                    </a:ext>
                  </a:extLst>
                </a:gridCol>
              </a:tblGrid>
              <a:tr h="326881">
                <a:tc>
                  <a:txBody>
                    <a:bodyPr/>
                    <a:lstStyle/>
                    <a:p>
                      <a:r>
                        <a:rPr lang="de-DE" sz="1600" b="1"/>
                        <a:t>Variable</a:t>
                      </a:r>
                      <a:endParaRPr lang="en-US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b="1"/>
                        <a:t>Type</a:t>
                      </a:r>
                      <a:endParaRPr lang="en-US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b="1"/>
                        <a:t>Description</a:t>
                      </a:r>
                      <a:endParaRPr lang="en-US" sz="16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816913"/>
                  </a:ext>
                </a:extLst>
              </a:tr>
              <a:tr h="331573">
                <a:tc>
                  <a:txBody>
                    <a:bodyPr/>
                    <a:lstStyle/>
                    <a:p>
                      <a:r>
                        <a:rPr lang="de-DE" sz="1600">
                          <a:latin typeface="Consolas" panose="020B0609020204030204" pitchFamily="49" charset="0"/>
                        </a:rPr>
                        <a:t>last_name</a:t>
                      </a:r>
                      <a:endParaRPr lang="en-US" sz="16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>
                          <a:latin typeface="Consolas" panose="020B0609020204030204" pitchFamily="49" charset="0"/>
                        </a:rPr>
                        <a:t>chr</a:t>
                      </a:r>
                      <a:endParaRPr lang="en-US" sz="16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/>
                        <a:t>MP‘s last name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0921630"/>
                  </a:ext>
                </a:extLst>
              </a:tr>
              <a:tr h="331573">
                <a:tc>
                  <a:txBody>
                    <a:bodyPr/>
                    <a:lstStyle/>
                    <a:p>
                      <a:r>
                        <a:rPr lang="de-DE" sz="1600">
                          <a:latin typeface="Consolas" panose="020B0609020204030204" pitchFamily="49" charset="0"/>
                        </a:rPr>
                        <a:t>first_name</a:t>
                      </a:r>
                      <a:endParaRPr lang="en-US" sz="16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>
                          <a:latin typeface="Consolas" panose="020B0609020204030204" pitchFamily="49" charset="0"/>
                        </a:rPr>
                        <a:t>chr</a:t>
                      </a:r>
                      <a:endParaRPr lang="en-US" sz="16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/>
                        <a:t>MP‘s first name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6109240"/>
                  </a:ext>
                </a:extLst>
              </a:tr>
              <a:tr h="331573">
                <a:tc>
                  <a:txBody>
                    <a:bodyPr/>
                    <a:lstStyle/>
                    <a:p>
                      <a:r>
                        <a:rPr lang="de-DE" sz="1600">
                          <a:latin typeface="Consolas" panose="020B0609020204030204" pitchFamily="49" charset="0"/>
                        </a:rPr>
                        <a:t>party</a:t>
                      </a:r>
                      <a:endParaRPr lang="en-US" sz="16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>
                          <a:latin typeface="Consolas" panose="020B0609020204030204" pitchFamily="49" charset="0"/>
                        </a:rPr>
                        <a:t>factor</a:t>
                      </a:r>
                      <a:endParaRPr lang="en-US" sz="16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/>
                        <a:t>MP‘s political part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3779192"/>
                  </a:ext>
                </a:extLst>
              </a:tr>
              <a:tr h="331573">
                <a:tc>
                  <a:txBody>
                    <a:bodyPr/>
                    <a:lstStyle/>
                    <a:p>
                      <a:r>
                        <a:rPr lang="de-DE" sz="1600">
                          <a:latin typeface="Consolas" panose="020B0609020204030204" pitchFamily="49" charset="0"/>
                        </a:rPr>
                        <a:t>bundesland</a:t>
                      </a:r>
                      <a:endParaRPr lang="en-US" sz="16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>
                          <a:latin typeface="Consolas" panose="020B0609020204030204" pitchFamily="49" charset="0"/>
                        </a:rPr>
                        <a:t>factor</a:t>
                      </a:r>
                      <a:endParaRPr lang="en-US" sz="16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/>
                        <a:t>Federal state of MP‘s electoral district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6419261"/>
                  </a:ext>
                </a:extLst>
              </a:tr>
              <a:tr h="331573">
                <a:tc>
                  <a:txBody>
                    <a:bodyPr/>
                    <a:lstStyle/>
                    <a:p>
                      <a:r>
                        <a:rPr lang="de-DE" sz="1600">
                          <a:latin typeface="Consolas" panose="020B0609020204030204" pitchFamily="49" charset="0"/>
                        </a:rPr>
                        <a:t>unemployment_rate</a:t>
                      </a:r>
                      <a:endParaRPr lang="en-US" sz="16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>
                          <a:latin typeface="Consolas" panose="020B0609020204030204" pitchFamily="49" charset="0"/>
                        </a:rPr>
                        <a:t>num</a:t>
                      </a:r>
                      <a:endParaRPr lang="en-US" sz="16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/>
                        <a:t>Unemployment rate in MP‘s electoral district during 2017 election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4735668"/>
                  </a:ext>
                </a:extLst>
              </a:tr>
              <a:tr h="331573">
                <a:tc>
                  <a:txBody>
                    <a:bodyPr/>
                    <a:lstStyle/>
                    <a:p>
                      <a:r>
                        <a:rPr lang="de-DE" sz="1600">
                          <a:latin typeface="Consolas" panose="020B0609020204030204" pitchFamily="49" charset="0"/>
                        </a:rPr>
                        <a:t>user_name</a:t>
                      </a:r>
                      <a:endParaRPr lang="en-US" sz="16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>
                          <a:latin typeface="Consolas" panose="020B0609020204030204" pitchFamily="49" charset="0"/>
                        </a:rPr>
                        <a:t>chr</a:t>
                      </a:r>
                      <a:endParaRPr lang="en-US" sz="16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/>
                        <a:t>MP‘s username on Twitter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9794567"/>
                  </a:ext>
                </a:extLst>
              </a:tr>
              <a:tr h="331573">
                <a:tc>
                  <a:txBody>
                    <a:bodyPr/>
                    <a:lstStyle/>
                    <a:p>
                      <a:r>
                        <a:rPr lang="de-DE" sz="1600">
                          <a:latin typeface="Consolas" panose="020B0609020204030204" pitchFamily="49" charset="0"/>
                        </a:rPr>
                        <a:t>followers_count</a:t>
                      </a:r>
                      <a:endParaRPr lang="en-US" sz="16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>
                          <a:latin typeface="Consolas" panose="020B0609020204030204" pitchFamily="49" charset="0"/>
                        </a:rPr>
                        <a:t>num</a:t>
                      </a:r>
                      <a:endParaRPr lang="en-US" sz="16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/>
                        <a:t>MP‘s number of followers on Twitter at scraping time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383149"/>
                  </a:ext>
                </a:extLst>
              </a:tr>
              <a:tr h="331573">
                <a:tc>
                  <a:txBody>
                    <a:bodyPr/>
                    <a:lstStyle/>
                    <a:p>
                      <a:r>
                        <a:rPr lang="de-DE" sz="1600">
                          <a:latin typeface="Consolas" panose="020B0609020204030204" pitchFamily="49" charset="0"/>
                        </a:rPr>
                        <a:t>created_at</a:t>
                      </a:r>
                      <a:endParaRPr lang="en-US" sz="16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>
                          <a:latin typeface="Consolas" panose="020B0609020204030204" pitchFamily="49" charset="0"/>
                        </a:rPr>
                        <a:t>date</a:t>
                      </a:r>
                      <a:endParaRPr lang="en-US" sz="16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/>
                        <a:t>Time stamp of tweet creation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617551"/>
                  </a:ext>
                </a:extLst>
              </a:tr>
              <a:tr h="331573">
                <a:tc>
                  <a:txBody>
                    <a:bodyPr/>
                    <a:lstStyle/>
                    <a:p>
                      <a:r>
                        <a:rPr lang="de-DE" sz="1600">
                          <a:latin typeface="Consolas" panose="020B0609020204030204" pitchFamily="49" charset="0"/>
                        </a:rPr>
                        <a:t>location</a:t>
                      </a:r>
                      <a:endParaRPr lang="en-US" sz="16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>
                          <a:latin typeface="Consolas" panose="020B0609020204030204" pitchFamily="49" charset="0"/>
                        </a:rPr>
                        <a:t>chr</a:t>
                      </a:r>
                      <a:endParaRPr lang="en-US" sz="16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/>
                        <a:t>Location of tweet creation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3518672"/>
                  </a:ext>
                </a:extLst>
              </a:tr>
              <a:tr h="331573">
                <a:tc>
                  <a:txBody>
                    <a:bodyPr/>
                    <a:lstStyle/>
                    <a:p>
                      <a:r>
                        <a:rPr lang="de-DE" sz="1600">
                          <a:latin typeface="Consolas" panose="020B0609020204030204" pitchFamily="49" charset="0"/>
                        </a:rPr>
                        <a:t>text</a:t>
                      </a:r>
                      <a:endParaRPr lang="en-US" sz="16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>
                          <a:latin typeface="Consolas" panose="020B0609020204030204" pitchFamily="49" charset="0"/>
                        </a:rPr>
                        <a:t>chr</a:t>
                      </a:r>
                      <a:endParaRPr lang="en-US" sz="16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/>
                        <a:t>Tweet text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1134398"/>
                  </a:ext>
                </a:extLst>
              </a:tr>
              <a:tr h="331573">
                <a:tc>
                  <a:txBody>
                    <a:bodyPr/>
                    <a:lstStyle/>
                    <a:p>
                      <a:r>
                        <a:rPr lang="de-DE" sz="1600">
                          <a:latin typeface="Consolas" panose="020B0609020204030204" pitchFamily="49" charset="0"/>
                        </a:rPr>
                        <a:t>favorite_count</a:t>
                      </a:r>
                      <a:endParaRPr lang="en-US" sz="16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>
                          <a:latin typeface="Consolas" panose="020B0609020204030204" pitchFamily="49" charset="0"/>
                        </a:rPr>
                        <a:t>num</a:t>
                      </a:r>
                      <a:endParaRPr lang="en-US" sz="16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/>
                        <a:t>Number of likes for tweet at scraping time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7411712"/>
                  </a:ext>
                </a:extLst>
              </a:tr>
              <a:tr h="331573">
                <a:tc>
                  <a:txBody>
                    <a:bodyPr/>
                    <a:lstStyle/>
                    <a:p>
                      <a:r>
                        <a:rPr lang="de-DE" sz="1600">
                          <a:latin typeface="Consolas" panose="020B0609020204030204" pitchFamily="49" charset="0"/>
                        </a:rPr>
                        <a:t>retweet_count</a:t>
                      </a:r>
                      <a:endParaRPr lang="en-US" sz="16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>
                          <a:latin typeface="Consolas" panose="020B0609020204030204" pitchFamily="49" charset="0"/>
                        </a:rPr>
                        <a:t>num</a:t>
                      </a:r>
                      <a:endParaRPr lang="en-US" sz="16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/>
                        <a:t>Number of retweets for tweet at scraping time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8564331"/>
                  </a:ext>
                </a:extLst>
              </a:tr>
            </a:tbl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A1E9B64B-A8C4-4243-A57D-C9B363F9293C}"/>
              </a:ext>
            </a:extLst>
          </p:cNvPr>
          <p:cNvSpPr/>
          <p:nvPr/>
        </p:nvSpPr>
        <p:spPr>
          <a:xfrm>
            <a:off x="4827104" y="0"/>
            <a:ext cx="7364896" cy="9144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ergänzen, wenn toy data final erstellt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271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18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Working data  </a:t>
            </a:r>
            <a:r>
              <a:rPr lang="en-US" b="1"/>
              <a:t>Example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39D7B05-9E3E-4718-B338-33FC2878CC35}"/>
              </a:ext>
            </a:extLst>
          </p:cNvPr>
          <p:cNvSpPr/>
          <p:nvPr/>
        </p:nvSpPr>
        <p:spPr>
          <a:xfrm>
            <a:off x="2514600" y="2021568"/>
            <a:ext cx="8839200" cy="2845707"/>
          </a:xfrm>
          <a:prstGeom prst="rect">
            <a:avLst/>
          </a:prstGeom>
          <a:solidFill>
            <a:schemeClr val="bg2"/>
          </a:solidFill>
          <a:ln w="19050"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2800">
                <a:solidFill>
                  <a:schemeClr val="tx1"/>
                </a:solidFill>
              </a:rPr>
              <a:t>"Merkel-Regierung geht vor Erdogan in die Knie. Auf meine Frage, ob nach Auffassung der Bundesregierung die Ermordung der Armenier 1915/16 ein „Völkermord“ war, eiert sie nur rum. Ihr sei die Position des Bundestages dazu „bekannt“. Sie selbst hat dazu keine. #erbärmlich #feige https://t.co/bkwSflCJan"</a:t>
            </a:r>
          </a:p>
        </p:txBody>
      </p:sp>
      <p:pic>
        <p:nvPicPr>
          <p:cNvPr id="7" name="Graphic 6" descr="Subtitles with solid fill">
            <a:extLst>
              <a:ext uri="{FF2B5EF4-FFF2-40B4-BE49-F238E27FC236}">
                <a16:creationId xmlns:a16="http://schemas.microsoft.com/office/drawing/2014/main" id="{34BA474F-1EBD-4863-85A1-9EF91DFE6A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6800" y="2021568"/>
            <a:ext cx="1129164" cy="1129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7278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19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Working data  </a:t>
            </a:r>
            <a:r>
              <a:rPr lang="en-US" b="1"/>
              <a:t>Particularities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7443131-1CA9-405F-8B23-66FD98AB3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1990724"/>
            <a:ext cx="10086977" cy="4867275"/>
          </a:xfrm>
        </p:spPr>
        <p:txBody>
          <a:bodyPr>
            <a:normAutofit/>
          </a:bodyPr>
          <a:lstStyle/>
          <a:p>
            <a:r>
              <a:rPr lang="en-US"/>
              <a:t>Twitter idiosyncrasies</a:t>
            </a:r>
          </a:p>
          <a:p>
            <a:pPr lvl="1"/>
            <a:r>
              <a:rPr lang="en-US"/>
              <a:t>Extremely short texts</a:t>
            </a:r>
          </a:p>
          <a:p>
            <a:pPr lvl="1"/>
            <a:r>
              <a:rPr lang="en-US"/>
              <a:t>Often in response to recent event without explicitly naming it</a:t>
            </a:r>
          </a:p>
          <a:p>
            <a:pPr lvl="1"/>
            <a:r>
              <a:rPr lang="en-US"/>
              <a:t>Informal language with tendency to containing spelling mistakes</a:t>
            </a:r>
          </a:p>
          <a:p>
            <a:pPr lvl="1"/>
            <a:r>
              <a:rPr lang="en-US"/>
              <a:t>Special tokens: emojis, hashtags</a:t>
            </a:r>
          </a:p>
          <a:p>
            <a:r>
              <a:rPr lang="en-US"/>
              <a:t>Political context</a:t>
            </a:r>
          </a:p>
          <a:p>
            <a:pPr lvl="1"/>
            <a:r>
              <a:rPr lang="en-US"/>
              <a:t>Specific vocabulary</a:t>
            </a:r>
          </a:p>
          <a:p>
            <a:pPr lvl="1"/>
            <a:r>
              <a:rPr lang="en-US"/>
              <a:t>Sometimes rather formal after all (and few emojis)</a:t>
            </a:r>
          </a:p>
          <a:p>
            <a:pPr lvl="1"/>
            <a:r>
              <a:rPr lang="en-US"/>
              <a:t>Many solely informative tweets</a:t>
            </a:r>
          </a:p>
          <a:p>
            <a:pPr lvl="1"/>
            <a:r>
              <a:rPr lang="en-US"/>
              <a:t>Tendency toward negative sentiment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0ECA25-0297-4956-8E80-2E13F0684679}"/>
              </a:ext>
            </a:extLst>
          </p:cNvPr>
          <p:cNvSpPr txBox="1"/>
          <p:nvPr/>
        </p:nvSpPr>
        <p:spPr>
          <a:xfrm>
            <a:off x="7115175" y="5625946"/>
            <a:ext cx="4238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2800" i="1"/>
              <a:t>German language</a:t>
            </a:r>
            <a:endParaRPr lang="en-US" sz="2800" i="1"/>
          </a:p>
        </p:txBody>
      </p:sp>
      <p:pic>
        <p:nvPicPr>
          <p:cNvPr id="12" name="Graphic 11" descr="Add with solid fill">
            <a:extLst>
              <a:ext uri="{FF2B5EF4-FFF2-40B4-BE49-F238E27FC236}">
                <a16:creationId xmlns:a16="http://schemas.microsoft.com/office/drawing/2014/main" id="{7190F310-00DA-4075-965E-7F767C7215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61932" y="5544001"/>
            <a:ext cx="752475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625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66800" y="1990724"/>
            <a:ext cx="10280650" cy="2886075"/>
          </a:xfrm>
        </p:spPr>
        <p:txBody>
          <a:bodyPr/>
          <a:lstStyle/>
          <a:p>
            <a:r>
              <a:rPr lang="en-GB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 I: Intro NLP &amp; Task at Hand</a:t>
            </a:r>
            <a:endParaRPr 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66798" y="4876799"/>
            <a:ext cx="10280651" cy="1212851"/>
          </a:xfrm>
        </p:spPr>
        <p:txBody>
          <a:bodyPr/>
          <a:lstStyle/>
          <a:p>
            <a: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 NLP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4967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20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Task  </a:t>
            </a:r>
            <a:r>
              <a:rPr lang="en-US" b="1"/>
              <a:t>Analytical Objective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ED82507-D926-444C-86C0-F31042D5B27B}"/>
              </a:ext>
            </a:extLst>
          </p:cNvPr>
          <p:cNvCxnSpPr>
            <a:cxnSpLocks/>
          </p:cNvCxnSpPr>
          <p:nvPr/>
        </p:nvCxnSpPr>
        <p:spPr>
          <a:xfrm>
            <a:off x="4495801" y="1968868"/>
            <a:ext cx="0" cy="29037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Picture 13" descr="Icon&#10;&#10;Description automatically generated">
            <a:extLst>
              <a:ext uri="{FF2B5EF4-FFF2-40B4-BE49-F238E27FC236}">
                <a16:creationId xmlns:a16="http://schemas.microsoft.com/office/drawing/2014/main" id="{776BD945-031E-4C9F-B187-8095385AF89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213"/>
          <a:stretch/>
        </p:blipFill>
        <p:spPr>
          <a:xfrm>
            <a:off x="1047899" y="4872592"/>
            <a:ext cx="784166" cy="794002"/>
          </a:xfrm>
          <a:prstGeom prst="rect">
            <a:avLst/>
          </a:prstGeom>
        </p:spPr>
      </p:pic>
      <p:pic>
        <p:nvPicPr>
          <p:cNvPr id="15" name="Picture 14" descr="Icon&#10;&#10;Description automatically generated">
            <a:extLst>
              <a:ext uri="{FF2B5EF4-FFF2-40B4-BE49-F238E27FC236}">
                <a16:creationId xmlns:a16="http://schemas.microsoft.com/office/drawing/2014/main" id="{8FC2C725-38E3-4DDA-8F25-B795E3449A16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213"/>
          <a:stretch/>
        </p:blipFill>
        <p:spPr>
          <a:xfrm>
            <a:off x="1066800" y="1969929"/>
            <a:ext cx="857252" cy="868005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A25FC05A-3080-4B4B-AE2C-308181982927}"/>
              </a:ext>
            </a:extLst>
          </p:cNvPr>
          <p:cNvSpPr/>
          <p:nvPr/>
        </p:nvSpPr>
        <p:spPr>
          <a:xfrm>
            <a:off x="2482949" y="4872592"/>
            <a:ext cx="8877299" cy="720000"/>
          </a:xfrm>
          <a:prstGeom prst="rect">
            <a:avLst/>
          </a:prstGeom>
          <a:solidFill>
            <a:srgbClr val="66CCFF"/>
          </a:solidFill>
          <a:ln>
            <a:solidFill>
              <a:srgbClr val="66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>
                <a:solidFill>
                  <a:schemeClr val="bg1"/>
                </a:solidFill>
              </a:rPr>
              <a:t>Sentiment </a:t>
            </a:r>
            <a:r>
              <a:rPr lang="de-DE" sz="2400" b="1" i="1">
                <a:solidFill>
                  <a:schemeClr val="bg1"/>
                </a:solidFill>
              </a:rPr>
              <a:t>s </a:t>
            </a:r>
            <a:r>
              <a:rPr lang="de-DE" sz="2400" b="1">
                <a:solidFill>
                  <a:schemeClr val="bg1"/>
                </a:solidFill>
                <a:sym typeface="Symbol" panose="05050102010706020507" pitchFamily="18" charset="2"/>
              </a:rPr>
              <a:t></a:t>
            </a:r>
            <a:r>
              <a:rPr lang="de-DE" sz="2400" b="1">
                <a:solidFill>
                  <a:schemeClr val="bg1"/>
                </a:solidFill>
              </a:rPr>
              <a:t> {positive, negative} toward topic </a:t>
            </a:r>
            <a:r>
              <a:rPr lang="de-DE" sz="2400" b="1" i="1">
                <a:solidFill>
                  <a:schemeClr val="bg1"/>
                </a:solidFill>
              </a:rPr>
              <a:t>t </a:t>
            </a:r>
            <a:r>
              <a:rPr lang="de-DE" sz="2400" b="1">
                <a:solidFill>
                  <a:schemeClr val="bg1"/>
                </a:solidFill>
                <a:sym typeface="Symbol" panose="05050102010706020507" pitchFamily="18" charset="2"/>
              </a:rPr>
              <a:t></a:t>
            </a:r>
            <a:r>
              <a:rPr lang="de-DE" sz="2400" b="1">
                <a:solidFill>
                  <a:schemeClr val="bg1"/>
                </a:solidFill>
              </a:rPr>
              <a:t> {1, 2, ... , </a:t>
            </a:r>
            <a:r>
              <a:rPr lang="de-DE" sz="2400" b="1" i="1">
                <a:solidFill>
                  <a:schemeClr val="bg1"/>
                </a:solidFill>
              </a:rPr>
              <a:t>k</a:t>
            </a:r>
            <a:r>
              <a:rPr lang="de-DE" sz="2400" b="1">
                <a:solidFill>
                  <a:schemeClr val="bg1"/>
                </a:solidFill>
              </a:rPr>
              <a:t>} </a:t>
            </a:r>
            <a:endParaRPr lang="en-US" sz="2400" b="1">
              <a:solidFill>
                <a:schemeClr val="bg1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4009861-AE34-4A89-8208-E78643BBB59B}"/>
              </a:ext>
            </a:extLst>
          </p:cNvPr>
          <p:cNvCxnSpPr>
            <a:cxnSpLocks/>
          </p:cNvCxnSpPr>
          <p:nvPr/>
        </p:nvCxnSpPr>
        <p:spPr>
          <a:xfrm>
            <a:off x="9144001" y="1989979"/>
            <a:ext cx="0" cy="28826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2F437915-955F-4495-B1CA-3D934C8111A5}"/>
              </a:ext>
            </a:extLst>
          </p:cNvPr>
          <p:cNvSpPr/>
          <p:nvPr/>
        </p:nvSpPr>
        <p:spPr>
          <a:xfrm>
            <a:off x="2476500" y="1974424"/>
            <a:ext cx="8877299" cy="72000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Twitter + socioeconomic data on German MPs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ACD0B92-64B6-4753-8320-9FBDE34C9F4B}"/>
              </a:ext>
            </a:extLst>
          </p:cNvPr>
          <p:cNvSpPr/>
          <p:nvPr/>
        </p:nvSpPr>
        <p:spPr>
          <a:xfrm>
            <a:off x="2476499" y="2929599"/>
            <a:ext cx="8877299" cy="72000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Pre-processing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58479BB-DD5F-440B-A171-951C0B165173}"/>
              </a:ext>
            </a:extLst>
          </p:cNvPr>
          <p:cNvSpPr/>
          <p:nvPr/>
        </p:nvSpPr>
        <p:spPr>
          <a:xfrm>
            <a:off x="2463902" y="3884774"/>
            <a:ext cx="4356000" cy="72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/>
              <a:t>Topic extraction</a:t>
            </a:r>
            <a:endParaRPr lang="en-US" sz="240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6743095-AF71-4BB7-915E-2C0786806DF0}"/>
              </a:ext>
            </a:extLst>
          </p:cNvPr>
          <p:cNvSpPr/>
          <p:nvPr/>
        </p:nvSpPr>
        <p:spPr>
          <a:xfrm>
            <a:off x="6997798" y="3887396"/>
            <a:ext cx="4356000" cy="72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/>
              <a:t>Sentiment classification</a:t>
            </a:r>
            <a:endParaRPr lang="en-US" sz="240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4C54D50-6B2F-44B2-B668-D281790C218A}"/>
              </a:ext>
            </a:extLst>
          </p:cNvPr>
          <p:cNvCxnSpPr>
            <a:cxnSpLocks/>
            <a:stCxn id="20" idx="3"/>
            <a:endCxn id="21" idx="1"/>
          </p:cNvCxnSpPr>
          <p:nvPr/>
        </p:nvCxnSpPr>
        <p:spPr>
          <a:xfrm>
            <a:off x="6819902" y="4244774"/>
            <a:ext cx="177896" cy="262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43041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21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Task  </a:t>
            </a:r>
            <a:r>
              <a:rPr lang="en-US" b="1"/>
              <a:t>Topic Extraction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7443131-1CA9-405F-8B23-66FD98AB3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1990724"/>
            <a:ext cx="10086977" cy="4867275"/>
          </a:xfrm>
        </p:spPr>
        <p:txBody>
          <a:bodyPr>
            <a:normAutofit/>
          </a:bodyPr>
          <a:lstStyle/>
          <a:p>
            <a:r>
              <a:rPr lang="en-US" b="1"/>
              <a:t>Topic extraction </a:t>
            </a:r>
            <a:r>
              <a:rPr lang="en-US"/>
              <a:t>aka </a:t>
            </a:r>
            <a:r>
              <a:rPr lang="en-US" b="1"/>
              <a:t>topic modeling</a:t>
            </a:r>
            <a:r>
              <a:rPr lang="en-US"/>
              <a:t>: finding latent thematic clusters within a collection of texts</a:t>
            </a:r>
          </a:p>
          <a:p>
            <a:r>
              <a:rPr lang="en-US" b="1"/>
              <a:t>Goal</a:t>
            </a:r>
            <a:r>
              <a:rPr lang="en-US"/>
              <a:t>: assign each document a topic probability vector / topic label</a:t>
            </a:r>
          </a:p>
          <a:p>
            <a:r>
              <a:rPr lang="en-US"/>
              <a:t>Used for</a:t>
            </a:r>
          </a:p>
          <a:p>
            <a:pPr lvl="1"/>
            <a:r>
              <a:rPr lang="en-US"/>
              <a:t>Information retrieval</a:t>
            </a:r>
          </a:p>
          <a:p>
            <a:pPr lvl="1"/>
            <a:r>
              <a:rPr lang="en-US"/>
              <a:t>Clustering</a:t>
            </a:r>
          </a:p>
          <a:p>
            <a:pPr lvl="1"/>
            <a:r>
              <a:rPr lang="en-US"/>
              <a:t>Supporting upstream tasks</a:t>
            </a:r>
            <a:br>
              <a:rPr lang="en-US"/>
            </a:br>
            <a:endParaRPr lang="en-US"/>
          </a:p>
          <a:p>
            <a:r>
              <a:rPr lang="en-US" b="1"/>
              <a:t>Unsupervised task</a:t>
            </a:r>
            <a:r>
              <a:rPr lang="en-US"/>
              <a:t>: both topics and their number unknown</a:t>
            </a:r>
          </a:p>
        </p:txBody>
      </p:sp>
      <p:pic>
        <p:nvPicPr>
          <p:cNvPr id="7" name="Graphic 6" descr="Hourglass Full with solid fill">
            <a:extLst>
              <a:ext uri="{FF2B5EF4-FFF2-40B4-BE49-F238E27FC236}">
                <a16:creationId xmlns:a16="http://schemas.microsoft.com/office/drawing/2014/main" id="{206848B4-393E-4A61-86C1-7B30F72BEB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47797" y="873917"/>
            <a:ext cx="596128" cy="596128"/>
          </a:xfrm>
          <a:prstGeom prst="rect">
            <a:avLst/>
          </a:prstGeom>
        </p:spPr>
      </p:pic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A1635E66-7FC8-44A5-A4EA-E10F1D54E7C6}"/>
              </a:ext>
            </a:extLst>
          </p:cNvPr>
          <p:cNvSpPr/>
          <p:nvPr/>
        </p:nvSpPr>
        <p:spPr>
          <a:xfrm>
            <a:off x="8610600" y="949731"/>
            <a:ext cx="2743200" cy="444501"/>
          </a:xfrm>
          <a:prstGeom prst="wedgeRectCallout">
            <a:avLst>
              <a:gd name="adj1" fmla="val -60500"/>
              <a:gd name="adj2" fmla="val -7955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400" i="1">
                <a:solidFill>
                  <a:schemeClr val="tx1"/>
                </a:solidFill>
              </a:rPr>
              <a:t>... more on this later</a:t>
            </a:r>
            <a:endParaRPr lang="en-US" sz="2400" i="1">
              <a:solidFill>
                <a:schemeClr val="tx1"/>
              </a:solidFill>
            </a:endParaRPr>
          </a:p>
        </p:txBody>
      </p:sp>
      <p:sp>
        <p:nvSpPr>
          <p:cNvPr id="13" name="Speech Bubble: Rectangle 12">
            <a:extLst>
              <a:ext uri="{FF2B5EF4-FFF2-40B4-BE49-F238E27FC236}">
                <a16:creationId xmlns:a16="http://schemas.microsoft.com/office/drawing/2014/main" id="{F2C1B2B9-7316-4795-A49E-BCD45767A5D0}"/>
              </a:ext>
            </a:extLst>
          </p:cNvPr>
          <p:cNvSpPr/>
          <p:nvPr/>
        </p:nvSpPr>
        <p:spPr>
          <a:xfrm>
            <a:off x="7109670" y="4194943"/>
            <a:ext cx="4244130" cy="444501"/>
          </a:xfrm>
          <a:prstGeom prst="wedgeRectCallout">
            <a:avLst>
              <a:gd name="adj1" fmla="val -60500"/>
              <a:gd name="adj2" fmla="val -7955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400" i="1">
                <a:solidFill>
                  <a:schemeClr val="tx1"/>
                </a:solidFill>
              </a:rPr>
              <a:t>for instance, sentiment analysis</a:t>
            </a:r>
            <a:endParaRPr lang="en-US" sz="2400" i="1">
              <a:solidFill>
                <a:schemeClr val="tx1"/>
              </a:solidFill>
            </a:endParaRPr>
          </a:p>
        </p:txBody>
      </p:sp>
      <p:pic>
        <p:nvPicPr>
          <p:cNvPr id="14" name="Graphic 13" descr="Back with solid fill">
            <a:extLst>
              <a:ext uri="{FF2B5EF4-FFF2-40B4-BE49-F238E27FC236}">
                <a16:creationId xmlns:a16="http://schemas.microsoft.com/office/drawing/2014/main" id="{42A0752D-5B89-4D6E-9AE7-D5559A89B2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6229350" y="4038654"/>
            <a:ext cx="880320" cy="896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774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22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Task  </a:t>
            </a:r>
            <a:r>
              <a:rPr lang="en-US" b="1"/>
              <a:t>Sentiment Analysis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7443131-1CA9-405F-8B23-66FD98AB3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1990724"/>
            <a:ext cx="10086977" cy="4867275"/>
          </a:xfrm>
        </p:spPr>
        <p:txBody>
          <a:bodyPr>
            <a:normAutofit/>
          </a:bodyPr>
          <a:lstStyle/>
          <a:p>
            <a:r>
              <a:rPr lang="en-US" b="1"/>
              <a:t>Sentiment analysis</a:t>
            </a:r>
            <a:r>
              <a:rPr lang="en-US"/>
              <a:t>: identifying and analyzing affective states</a:t>
            </a:r>
          </a:p>
          <a:p>
            <a:r>
              <a:rPr lang="en-US"/>
              <a:t>Relevant subtask: </a:t>
            </a:r>
            <a:r>
              <a:rPr lang="en-US" b="1"/>
              <a:t>polarity detection</a:t>
            </a:r>
          </a:p>
          <a:p>
            <a:r>
              <a:rPr lang="en-US" b="1"/>
              <a:t>Goal</a:t>
            </a:r>
            <a:r>
              <a:rPr lang="en-US"/>
              <a:t>: assign each document a polarity label </a:t>
            </a:r>
            <a:r>
              <a:rPr lang="de-DE" sz="2800" b="1">
                <a:sym typeface="Symbol" panose="05050102010706020507" pitchFamily="18" charset="2"/>
              </a:rPr>
              <a:t></a:t>
            </a:r>
            <a:r>
              <a:rPr lang="en-US"/>
              <a:t> {positive, negative} </a:t>
            </a:r>
          </a:p>
          <a:p>
            <a:r>
              <a:rPr lang="en-US"/>
              <a:t>Used for</a:t>
            </a:r>
          </a:p>
          <a:p>
            <a:pPr lvl="1"/>
            <a:r>
              <a:rPr lang="en-US"/>
              <a:t>Customer relationship management</a:t>
            </a:r>
          </a:p>
          <a:p>
            <a:pPr lvl="1"/>
            <a:r>
              <a:rPr lang="en-US"/>
              <a:t>Social media analysis</a:t>
            </a:r>
            <a:br>
              <a:rPr lang="en-US"/>
            </a:br>
            <a:br>
              <a:rPr lang="en-US"/>
            </a:br>
            <a:br>
              <a:rPr lang="en-US"/>
            </a:br>
            <a:endParaRPr lang="en-US"/>
          </a:p>
          <a:p>
            <a:r>
              <a:rPr lang="en-US" b="1"/>
              <a:t>Supervised task</a:t>
            </a:r>
            <a:r>
              <a:rPr lang="en-US"/>
              <a:t>: requiring labeled training data (typically)</a:t>
            </a:r>
          </a:p>
        </p:txBody>
      </p:sp>
      <p:pic>
        <p:nvPicPr>
          <p:cNvPr id="7" name="Graphic 6" descr="Hourglass Full with solid fill">
            <a:extLst>
              <a:ext uri="{FF2B5EF4-FFF2-40B4-BE49-F238E27FC236}">
                <a16:creationId xmlns:a16="http://schemas.microsoft.com/office/drawing/2014/main" id="{206848B4-393E-4A61-86C1-7B30F72BEB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47797" y="873917"/>
            <a:ext cx="596128" cy="596128"/>
          </a:xfrm>
          <a:prstGeom prst="rect">
            <a:avLst/>
          </a:prstGeom>
        </p:spPr>
      </p:pic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A1635E66-7FC8-44A5-A4EA-E10F1D54E7C6}"/>
              </a:ext>
            </a:extLst>
          </p:cNvPr>
          <p:cNvSpPr/>
          <p:nvPr/>
        </p:nvSpPr>
        <p:spPr>
          <a:xfrm>
            <a:off x="8610600" y="949731"/>
            <a:ext cx="2743200" cy="444501"/>
          </a:xfrm>
          <a:prstGeom prst="wedgeRectCallout">
            <a:avLst>
              <a:gd name="adj1" fmla="val -60500"/>
              <a:gd name="adj2" fmla="val -7955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400" i="1">
                <a:solidFill>
                  <a:schemeClr val="tx1"/>
                </a:solidFill>
              </a:rPr>
              <a:t>... more on this later</a:t>
            </a:r>
            <a:endParaRPr lang="en-US" sz="2400" i="1">
              <a:solidFill>
                <a:schemeClr val="tx1"/>
              </a:solidFill>
            </a:endParaRP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688AABD9-3118-4C5C-9052-A2E83BD48140}"/>
              </a:ext>
            </a:extLst>
          </p:cNvPr>
          <p:cNvSpPr/>
          <p:nvPr/>
        </p:nvSpPr>
        <p:spPr>
          <a:xfrm>
            <a:off x="5905850" y="4954585"/>
            <a:ext cx="5447950" cy="444501"/>
          </a:xfrm>
          <a:prstGeom prst="wedgeRectCallout">
            <a:avLst>
              <a:gd name="adj1" fmla="val -60500"/>
              <a:gd name="adj2" fmla="val -7955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400" i="1">
                <a:solidFill>
                  <a:schemeClr val="tx1"/>
                </a:solidFill>
              </a:rPr>
              <a:t>alternative, rule-based approaches exist</a:t>
            </a:r>
            <a:endParaRPr lang="en-US" sz="2400" i="1">
              <a:solidFill>
                <a:schemeClr val="tx1"/>
              </a:solidFill>
            </a:endParaRPr>
          </a:p>
        </p:txBody>
      </p:sp>
      <p:pic>
        <p:nvPicPr>
          <p:cNvPr id="16" name="Graphic 15" descr="Back with solid fill">
            <a:extLst>
              <a:ext uri="{FF2B5EF4-FFF2-40B4-BE49-F238E27FC236}">
                <a16:creationId xmlns:a16="http://schemas.microsoft.com/office/drawing/2014/main" id="{8B973E6D-989A-4ED0-8733-83FE30E715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5215680" y="4819704"/>
            <a:ext cx="880320" cy="896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9090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23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Task  </a:t>
            </a:r>
            <a:r>
              <a:rPr lang="en-US" b="1"/>
              <a:t>Topic-Specific Sentiment Analysis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7443131-1CA9-405F-8B23-66FD98AB3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1990724"/>
            <a:ext cx="10086977" cy="4867275"/>
          </a:xfrm>
        </p:spPr>
        <p:txBody>
          <a:bodyPr>
            <a:normAutofit/>
          </a:bodyPr>
          <a:lstStyle/>
          <a:p>
            <a:r>
              <a:rPr lang="de-DE" b="1"/>
              <a:t>I</a:t>
            </a:r>
            <a:r>
              <a:rPr lang="en-US" b="1"/>
              <a:t>dea: </a:t>
            </a:r>
            <a:r>
              <a:rPr lang="en-US"/>
              <a:t>domain / topic dependence of sentiment predictors</a:t>
            </a: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 b="1"/>
            </a:br>
            <a:r>
              <a:rPr lang="en-US">
                <a:sym typeface="Symbol" panose="05050102010706020507" pitchFamily="18" charset="2"/>
              </a:rPr>
              <a:t> C</a:t>
            </a:r>
            <a:r>
              <a:rPr lang="en-US"/>
              <a:t>ombine topic extraction and sentiment analysis</a:t>
            </a:r>
          </a:p>
          <a:p>
            <a:r>
              <a:rPr lang="en-US"/>
              <a:t>Implementation</a:t>
            </a:r>
          </a:p>
          <a:p>
            <a:pPr lvl="1"/>
            <a:r>
              <a:rPr lang="en-US" b="1"/>
              <a:t>R</a:t>
            </a:r>
            <a:r>
              <a:rPr lang="en-US"/>
              <a:t>: word embeddings per topic</a:t>
            </a:r>
          </a:p>
          <a:p>
            <a:pPr lvl="1"/>
            <a:r>
              <a:rPr lang="en-US" b="1"/>
              <a:t>BERT</a:t>
            </a:r>
            <a:r>
              <a:rPr lang="en-US"/>
              <a:t>: aspect-based sentiment analysis</a:t>
            </a:r>
          </a:p>
        </p:txBody>
      </p:sp>
      <p:sp>
        <p:nvSpPr>
          <p:cNvPr id="13" name="Speech Bubble: Rectangle 12">
            <a:extLst>
              <a:ext uri="{FF2B5EF4-FFF2-40B4-BE49-F238E27FC236}">
                <a16:creationId xmlns:a16="http://schemas.microsoft.com/office/drawing/2014/main" id="{1A21BA58-2DDA-4890-83BD-C9649E904926}"/>
              </a:ext>
            </a:extLst>
          </p:cNvPr>
          <p:cNvSpPr/>
          <p:nvPr/>
        </p:nvSpPr>
        <p:spPr>
          <a:xfrm>
            <a:off x="5939405" y="2762250"/>
            <a:ext cx="5414395" cy="902099"/>
          </a:xfrm>
          <a:prstGeom prst="wedgeRectCallout">
            <a:avLst>
              <a:gd name="adj1" fmla="val -60500"/>
              <a:gd name="adj2" fmla="val -7955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400" i="1">
                <a:solidFill>
                  <a:schemeClr val="tx1"/>
                </a:solidFill>
              </a:rPr>
              <a:t>e.g., „Sozialleistungen“ possibly positively connotated in social security context but negatively connotated in asylum politics</a:t>
            </a:r>
            <a:endParaRPr lang="en-US" sz="2400" i="1">
              <a:solidFill>
                <a:schemeClr val="tx1"/>
              </a:solidFill>
            </a:endParaRPr>
          </a:p>
        </p:txBody>
      </p:sp>
      <p:pic>
        <p:nvPicPr>
          <p:cNvPr id="14" name="Graphic 13" descr="Back with solid fill">
            <a:extLst>
              <a:ext uri="{FF2B5EF4-FFF2-40B4-BE49-F238E27FC236}">
                <a16:creationId xmlns:a16="http://schemas.microsoft.com/office/drawing/2014/main" id="{DEA23B65-54E9-4822-B3F7-3F66E67D72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 flipV="1">
            <a:off x="4848224" y="2511351"/>
            <a:ext cx="915009" cy="1152997"/>
          </a:xfrm>
          <a:prstGeom prst="rect">
            <a:avLst/>
          </a:prstGeom>
        </p:spPr>
      </p:pic>
      <p:sp>
        <p:nvSpPr>
          <p:cNvPr id="15" name="Speech Bubble: Rectangle 14">
            <a:extLst>
              <a:ext uri="{FF2B5EF4-FFF2-40B4-BE49-F238E27FC236}">
                <a16:creationId xmlns:a16="http://schemas.microsoft.com/office/drawing/2014/main" id="{09E991B9-909B-4B21-A01F-609C4E4FAE85}"/>
              </a:ext>
            </a:extLst>
          </p:cNvPr>
          <p:cNvSpPr/>
          <p:nvPr/>
        </p:nvSpPr>
        <p:spPr>
          <a:xfrm>
            <a:off x="4805491" y="5851975"/>
            <a:ext cx="6548309" cy="444501"/>
          </a:xfrm>
          <a:prstGeom prst="wedgeRectCallout">
            <a:avLst>
              <a:gd name="adj1" fmla="val -60500"/>
              <a:gd name="adj2" fmla="val -7955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400" i="1">
                <a:solidFill>
                  <a:schemeClr val="tx1"/>
                </a:solidFill>
              </a:rPr>
              <a:t>underlying assumption: one aspect per document</a:t>
            </a:r>
            <a:endParaRPr lang="en-US" sz="2400" i="1">
              <a:solidFill>
                <a:schemeClr val="tx1"/>
              </a:solidFill>
            </a:endParaRPr>
          </a:p>
        </p:txBody>
      </p:sp>
      <p:pic>
        <p:nvPicPr>
          <p:cNvPr id="18" name="Graphic 17" descr="Back with solid fill">
            <a:extLst>
              <a:ext uri="{FF2B5EF4-FFF2-40B4-BE49-F238E27FC236}">
                <a16:creationId xmlns:a16="http://schemas.microsoft.com/office/drawing/2014/main" id="{63885273-71CB-49F4-8CDF-30B72183A4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 flipV="1">
            <a:off x="7622140" y="4817972"/>
            <a:ext cx="915009" cy="1152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8126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24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ML Pipeline  </a:t>
            </a:r>
            <a:r>
              <a:rPr lang="en-US" b="1"/>
              <a:t>Analytical Sequence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52205DE-A934-490D-8D27-258EE051A565}"/>
              </a:ext>
            </a:extLst>
          </p:cNvPr>
          <p:cNvGrpSpPr/>
          <p:nvPr/>
        </p:nvGrpSpPr>
        <p:grpSpPr>
          <a:xfrm>
            <a:off x="1089868" y="2001663"/>
            <a:ext cx="10355164" cy="724932"/>
            <a:chOff x="1089868" y="2001663"/>
            <a:chExt cx="10355164" cy="724932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AD10036-B5D0-4C9A-BD96-B3ACAEC75C73}"/>
                </a:ext>
              </a:extLst>
            </p:cNvPr>
            <p:cNvSpPr/>
            <p:nvPr/>
          </p:nvSpPr>
          <p:spPr>
            <a:xfrm>
              <a:off x="6534153" y="2006587"/>
              <a:ext cx="914400" cy="720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C194CD2-1A2D-4416-92F5-9A86AD09170A}"/>
                </a:ext>
              </a:extLst>
            </p:cNvPr>
            <p:cNvSpPr/>
            <p:nvPr/>
          </p:nvSpPr>
          <p:spPr>
            <a:xfrm>
              <a:off x="4171949" y="2006595"/>
              <a:ext cx="914400" cy="72000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301D10B-B989-41E0-A971-03D11930FAF6}"/>
                </a:ext>
              </a:extLst>
            </p:cNvPr>
            <p:cNvSpPr/>
            <p:nvPr/>
          </p:nvSpPr>
          <p:spPr>
            <a:xfrm>
              <a:off x="1740192" y="2006587"/>
              <a:ext cx="1140902" cy="720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Arrow: Pentagon 21">
              <a:extLst>
                <a:ext uri="{FF2B5EF4-FFF2-40B4-BE49-F238E27FC236}">
                  <a16:creationId xmlns:a16="http://schemas.microsoft.com/office/drawing/2014/main" id="{FFC63AFD-745E-4019-B589-4A1904550271}"/>
                </a:ext>
              </a:extLst>
            </p:cNvPr>
            <p:cNvSpPr/>
            <p:nvPr/>
          </p:nvSpPr>
          <p:spPr>
            <a:xfrm>
              <a:off x="2881094" y="2006580"/>
              <a:ext cx="1752032" cy="720000"/>
            </a:xfrm>
            <a:prstGeom prst="homePlat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>
                  <a:solidFill>
                    <a:schemeClr val="tx1"/>
                  </a:solidFill>
                </a:rPr>
                <a:t>Labeling</a:t>
              </a:r>
              <a:endParaRPr lang="en-US" sz="2400">
                <a:solidFill>
                  <a:schemeClr val="tx1"/>
                </a:solidFill>
              </a:endParaRPr>
            </a:p>
          </p:txBody>
        </p:sp>
        <p:sp>
          <p:nvSpPr>
            <p:cNvPr id="23" name="Arrow: Pentagon 22">
              <a:extLst>
                <a:ext uri="{FF2B5EF4-FFF2-40B4-BE49-F238E27FC236}">
                  <a16:creationId xmlns:a16="http://schemas.microsoft.com/office/drawing/2014/main" id="{DA5FF623-563D-44FC-BAFF-FC093D407ED1}"/>
                </a:ext>
              </a:extLst>
            </p:cNvPr>
            <p:cNvSpPr/>
            <p:nvPr/>
          </p:nvSpPr>
          <p:spPr>
            <a:xfrm>
              <a:off x="1089868" y="2001663"/>
              <a:ext cx="1752033" cy="720000"/>
            </a:xfrm>
            <a:prstGeom prst="homePlate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>
                  <a:solidFill>
                    <a:schemeClr val="tx1"/>
                  </a:solidFill>
                </a:rPr>
                <a:t>Scraping</a:t>
              </a:r>
              <a:endParaRPr lang="en-US" sz="2400">
                <a:solidFill>
                  <a:schemeClr val="tx1"/>
                </a:solidFill>
              </a:endParaRPr>
            </a:p>
          </p:txBody>
        </p:sp>
        <p:sp>
          <p:nvSpPr>
            <p:cNvPr id="24" name="Arrow: Pentagon 23">
              <a:extLst>
                <a:ext uri="{FF2B5EF4-FFF2-40B4-BE49-F238E27FC236}">
                  <a16:creationId xmlns:a16="http://schemas.microsoft.com/office/drawing/2014/main" id="{8AC9D1DD-A96F-4607-BEEF-AE0696F653E9}"/>
                </a:ext>
              </a:extLst>
            </p:cNvPr>
            <p:cNvSpPr/>
            <p:nvPr/>
          </p:nvSpPr>
          <p:spPr>
            <a:xfrm>
              <a:off x="4640660" y="2006591"/>
              <a:ext cx="2453476" cy="720000"/>
            </a:xfrm>
            <a:prstGeom prst="homePlate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>
                  <a:solidFill>
                    <a:schemeClr val="tx1"/>
                  </a:solidFill>
                </a:rPr>
                <a:t>Data cleaning</a:t>
              </a:r>
              <a:endParaRPr lang="en-US" sz="2400">
                <a:solidFill>
                  <a:schemeClr val="tx1"/>
                </a:solidFill>
              </a:endParaRPr>
            </a:p>
          </p:txBody>
        </p:sp>
        <p:sp>
          <p:nvSpPr>
            <p:cNvPr id="25" name="Arrow: Pentagon 24">
              <a:extLst>
                <a:ext uri="{FF2B5EF4-FFF2-40B4-BE49-F238E27FC236}">
                  <a16:creationId xmlns:a16="http://schemas.microsoft.com/office/drawing/2014/main" id="{9CD09314-F199-4434-B6D1-444963325AFF}"/>
                </a:ext>
              </a:extLst>
            </p:cNvPr>
            <p:cNvSpPr/>
            <p:nvPr/>
          </p:nvSpPr>
          <p:spPr>
            <a:xfrm>
              <a:off x="7101670" y="2006587"/>
              <a:ext cx="4343362" cy="720000"/>
            </a:xfrm>
            <a:prstGeom prst="homePlate">
              <a:avLst>
                <a:gd name="adj" fmla="val 50000"/>
              </a:avLst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>
                  <a:solidFill>
                    <a:schemeClr val="tx1"/>
                  </a:solidFill>
                </a:rPr>
                <a:t>Extraction of Twitter tokens</a:t>
              </a:r>
              <a:endParaRPr lang="en-US" sz="240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E72ECF7D-33A9-46FC-9907-D5266B3BF8EE}"/>
              </a:ext>
            </a:extLst>
          </p:cNvPr>
          <p:cNvGrpSpPr/>
          <p:nvPr/>
        </p:nvGrpSpPr>
        <p:grpSpPr>
          <a:xfrm>
            <a:off x="719137" y="3702019"/>
            <a:ext cx="10729912" cy="720016"/>
            <a:chOff x="719137" y="3702019"/>
            <a:chExt cx="10729912" cy="72001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EE6729D-A891-4D19-906D-9BA93A1A9013}"/>
                </a:ext>
              </a:extLst>
            </p:cNvPr>
            <p:cNvSpPr/>
            <p:nvPr/>
          </p:nvSpPr>
          <p:spPr>
            <a:xfrm>
              <a:off x="5172077" y="3702019"/>
              <a:ext cx="1190621" cy="720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Arrow: Pentagon 27">
              <a:extLst>
                <a:ext uri="{FF2B5EF4-FFF2-40B4-BE49-F238E27FC236}">
                  <a16:creationId xmlns:a16="http://schemas.microsoft.com/office/drawing/2014/main" id="{4F8C5411-4C2F-4FED-A650-8C77D9DC4660}"/>
                </a:ext>
              </a:extLst>
            </p:cNvPr>
            <p:cNvSpPr/>
            <p:nvPr/>
          </p:nvSpPr>
          <p:spPr>
            <a:xfrm>
              <a:off x="1085850" y="3702035"/>
              <a:ext cx="5181600" cy="720000"/>
            </a:xfrm>
            <a:prstGeom prst="homePlate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>
                  <a:solidFill>
                    <a:schemeClr val="tx1"/>
                  </a:solidFill>
                </a:rPr>
                <a:t>Extraction of unigrams</a:t>
              </a:r>
              <a:endParaRPr lang="en-US" sz="2400">
                <a:solidFill>
                  <a:schemeClr val="tx1"/>
                </a:solidFill>
              </a:endParaRPr>
            </a:p>
          </p:txBody>
        </p:sp>
        <p:sp>
          <p:nvSpPr>
            <p:cNvPr id="29" name="Arrow: Pentagon 28">
              <a:extLst>
                <a:ext uri="{FF2B5EF4-FFF2-40B4-BE49-F238E27FC236}">
                  <a16:creationId xmlns:a16="http://schemas.microsoft.com/office/drawing/2014/main" id="{DB5FD5B5-4D14-4EA5-8316-0A44EBE3FCC1}"/>
                </a:ext>
              </a:extLst>
            </p:cNvPr>
            <p:cNvSpPr/>
            <p:nvPr/>
          </p:nvSpPr>
          <p:spPr>
            <a:xfrm>
              <a:off x="6362699" y="3702035"/>
              <a:ext cx="5086350" cy="720000"/>
            </a:xfrm>
            <a:prstGeom prst="homePlate">
              <a:avLst>
                <a:gd name="adj" fmla="val 50000"/>
              </a:avLst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>
                  <a:solidFill>
                    <a:schemeClr val="tx1"/>
                  </a:solidFill>
                </a:rPr>
                <a:t>Extraction of POS tags</a:t>
              </a:r>
              <a:endParaRPr lang="en-US" sz="2400">
                <a:solidFill>
                  <a:schemeClr val="tx1"/>
                </a:solidFill>
              </a:endParaRPr>
            </a:p>
          </p:txBody>
        </p:sp>
        <p:sp>
          <p:nvSpPr>
            <p:cNvPr id="32" name="Arrow: Pentagon 31">
              <a:extLst>
                <a:ext uri="{FF2B5EF4-FFF2-40B4-BE49-F238E27FC236}">
                  <a16:creationId xmlns:a16="http://schemas.microsoft.com/office/drawing/2014/main" id="{8C66AA1F-F8C9-47D5-9512-234793A201D3}"/>
                </a:ext>
              </a:extLst>
            </p:cNvPr>
            <p:cNvSpPr/>
            <p:nvPr/>
          </p:nvSpPr>
          <p:spPr>
            <a:xfrm>
              <a:off x="719137" y="3702019"/>
              <a:ext cx="733425" cy="720000"/>
            </a:xfrm>
            <a:prstGeom prst="homePlat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EAE80EF5-51D7-4C81-A316-FDAD53A8EC3F}"/>
              </a:ext>
            </a:extLst>
          </p:cNvPr>
          <p:cNvGrpSpPr/>
          <p:nvPr/>
        </p:nvGrpSpPr>
        <p:grpSpPr>
          <a:xfrm>
            <a:off x="1099635" y="2854250"/>
            <a:ext cx="10814422" cy="720074"/>
            <a:chOff x="1085850" y="2854250"/>
            <a:chExt cx="10814422" cy="720074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9B88F07-BFD4-4A93-A0FB-463D40676F84}"/>
                </a:ext>
              </a:extLst>
            </p:cNvPr>
            <p:cNvSpPr/>
            <p:nvPr/>
          </p:nvSpPr>
          <p:spPr>
            <a:xfrm>
              <a:off x="5629279" y="2854313"/>
              <a:ext cx="914400" cy="720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Arrow: Pentagon 25">
              <a:extLst>
                <a:ext uri="{FF2B5EF4-FFF2-40B4-BE49-F238E27FC236}">
                  <a16:creationId xmlns:a16="http://schemas.microsoft.com/office/drawing/2014/main" id="{45BA6309-1E55-4B09-8611-71DE3936D983}"/>
                </a:ext>
              </a:extLst>
            </p:cNvPr>
            <p:cNvSpPr/>
            <p:nvPr/>
          </p:nvSpPr>
          <p:spPr>
            <a:xfrm flipH="1">
              <a:off x="5991222" y="2854324"/>
              <a:ext cx="5453809" cy="720000"/>
            </a:xfrm>
            <a:prstGeom prst="homePlate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>
                  <a:solidFill>
                    <a:schemeClr val="tx1"/>
                  </a:solidFill>
                </a:rPr>
                <a:t>Extraction of dictionary features</a:t>
              </a:r>
              <a:endParaRPr lang="en-US" sz="2400">
                <a:solidFill>
                  <a:schemeClr val="tx1"/>
                </a:solidFill>
              </a:endParaRPr>
            </a:p>
          </p:txBody>
        </p:sp>
        <p:sp>
          <p:nvSpPr>
            <p:cNvPr id="27" name="Arrow: Pentagon 26">
              <a:extLst>
                <a:ext uri="{FF2B5EF4-FFF2-40B4-BE49-F238E27FC236}">
                  <a16:creationId xmlns:a16="http://schemas.microsoft.com/office/drawing/2014/main" id="{168F4DF7-8626-43B7-ADF2-22B205E57185}"/>
                </a:ext>
              </a:extLst>
            </p:cNvPr>
            <p:cNvSpPr/>
            <p:nvPr/>
          </p:nvSpPr>
          <p:spPr>
            <a:xfrm flipH="1">
              <a:off x="1085850" y="2854324"/>
              <a:ext cx="4905373" cy="720000"/>
            </a:xfrm>
            <a:prstGeom prst="homePlate">
              <a:avLst>
                <a:gd name="adj" fmla="val 50000"/>
              </a:avLst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>
                  <a:solidFill>
                    <a:schemeClr val="tx1"/>
                  </a:solidFill>
                </a:rPr>
                <a:t>Extraction of lexical features</a:t>
              </a:r>
              <a:endParaRPr lang="en-US" sz="2400">
                <a:solidFill>
                  <a:schemeClr val="tx1"/>
                </a:solidFill>
              </a:endParaRPr>
            </a:p>
          </p:txBody>
        </p:sp>
        <p:sp>
          <p:nvSpPr>
            <p:cNvPr id="33" name="Arrow: Pentagon 32">
              <a:extLst>
                <a:ext uri="{FF2B5EF4-FFF2-40B4-BE49-F238E27FC236}">
                  <a16:creationId xmlns:a16="http://schemas.microsoft.com/office/drawing/2014/main" id="{CD69CD10-3922-491E-9E01-B1D934DD2EEF}"/>
                </a:ext>
              </a:extLst>
            </p:cNvPr>
            <p:cNvSpPr/>
            <p:nvPr/>
          </p:nvSpPr>
          <p:spPr>
            <a:xfrm flipH="1">
              <a:off x="11123978" y="2854250"/>
              <a:ext cx="776294" cy="720000"/>
            </a:xfrm>
            <a:prstGeom prst="homePlat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B96386DA-F604-4995-BB1F-94FD94A5C166}"/>
              </a:ext>
            </a:extLst>
          </p:cNvPr>
          <p:cNvGrpSpPr/>
          <p:nvPr/>
        </p:nvGrpSpPr>
        <p:grpSpPr>
          <a:xfrm>
            <a:off x="1099635" y="4549683"/>
            <a:ext cx="10458444" cy="720017"/>
            <a:chOff x="1085854" y="4549698"/>
            <a:chExt cx="10458444" cy="720017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93A0A23-3FEC-4F31-AE41-8D2D71EF4A51}"/>
                </a:ext>
              </a:extLst>
            </p:cNvPr>
            <p:cNvSpPr/>
            <p:nvPr/>
          </p:nvSpPr>
          <p:spPr>
            <a:xfrm>
              <a:off x="4105278" y="4549698"/>
              <a:ext cx="914400" cy="720000"/>
            </a:xfrm>
            <a:prstGeom prst="rect">
              <a:avLst/>
            </a:prstGeom>
            <a:solidFill>
              <a:srgbClr val="66CCFF"/>
            </a:solidFill>
            <a:ln>
              <a:solidFill>
                <a:srgbClr val="66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0AB1223-5C23-4B03-BDE7-C4DC57007D12}"/>
                </a:ext>
              </a:extLst>
            </p:cNvPr>
            <p:cNvSpPr/>
            <p:nvPr/>
          </p:nvSpPr>
          <p:spPr>
            <a:xfrm>
              <a:off x="7753359" y="4549714"/>
              <a:ext cx="914400" cy="720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Arrow: Pentagon 29">
              <a:extLst>
                <a:ext uri="{FF2B5EF4-FFF2-40B4-BE49-F238E27FC236}">
                  <a16:creationId xmlns:a16="http://schemas.microsoft.com/office/drawing/2014/main" id="{AA0DA784-9F70-47D3-9F78-9CC35F170FD6}"/>
                </a:ext>
              </a:extLst>
            </p:cNvPr>
            <p:cNvSpPr/>
            <p:nvPr/>
          </p:nvSpPr>
          <p:spPr>
            <a:xfrm flipH="1">
              <a:off x="4448180" y="4549714"/>
              <a:ext cx="3590922" cy="720000"/>
            </a:xfrm>
            <a:prstGeom prst="homePlate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>
                  <a:solidFill>
                    <a:schemeClr val="bg1"/>
                  </a:solidFill>
                </a:rPr>
                <a:t>Word embeddings</a:t>
              </a:r>
              <a:endParaRPr lang="en-US" sz="2400">
                <a:solidFill>
                  <a:schemeClr val="bg1"/>
                </a:solidFill>
              </a:endParaRPr>
            </a:p>
          </p:txBody>
        </p:sp>
        <p:sp>
          <p:nvSpPr>
            <p:cNvPr id="31" name="Arrow: Pentagon 30">
              <a:extLst>
                <a:ext uri="{FF2B5EF4-FFF2-40B4-BE49-F238E27FC236}">
                  <a16:creationId xmlns:a16="http://schemas.microsoft.com/office/drawing/2014/main" id="{472E70B5-EFE1-4931-B39E-6D9E6C84CA8B}"/>
                </a:ext>
              </a:extLst>
            </p:cNvPr>
            <p:cNvSpPr/>
            <p:nvPr/>
          </p:nvSpPr>
          <p:spPr>
            <a:xfrm flipH="1">
              <a:off x="1085854" y="4549714"/>
              <a:ext cx="3276603" cy="720000"/>
            </a:xfrm>
            <a:prstGeom prst="homePlate">
              <a:avLst/>
            </a:prstGeom>
            <a:solidFill>
              <a:srgbClr val="66CCFF"/>
            </a:solidFill>
            <a:ln>
              <a:solidFill>
                <a:srgbClr val="66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 b="1">
                  <a:solidFill>
                    <a:schemeClr val="bg1"/>
                  </a:solidFill>
                </a:rPr>
                <a:t>Sentiment analysis</a:t>
              </a:r>
              <a:endParaRPr lang="en-US" sz="2400" b="1">
                <a:solidFill>
                  <a:schemeClr val="bg1"/>
                </a:solidFill>
              </a:endParaRPr>
            </a:p>
          </p:txBody>
        </p:sp>
        <p:sp>
          <p:nvSpPr>
            <p:cNvPr id="34" name="Arrow: Pentagon 33">
              <a:extLst>
                <a:ext uri="{FF2B5EF4-FFF2-40B4-BE49-F238E27FC236}">
                  <a16:creationId xmlns:a16="http://schemas.microsoft.com/office/drawing/2014/main" id="{A49C2862-BDE1-4735-9C57-5F47FBA0D2EB}"/>
                </a:ext>
              </a:extLst>
            </p:cNvPr>
            <p:cNvSpPr/>
            <p:nvPr/>
          </p:nvSpPr>
          <p:spPr>
            <a:xfrm flipH="1">
              <a:off x="7953378" y="4549715"/>
              <a:ext cx="3590920" cy="720000"/>
            </a:xfrm>
            <a:prstGeom prst="homePlat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>
                  <a:solidFill>
                    <a:schemeClr val="bg1"/>
                  </a:solidFill>
                </a:rPr>
                <a:t>Topic modeling</a:t>
              </a:r>
              <a:endParaRPr lang="en-US" sz="2400">
                <a:solidFill>
                  <a:schemeClr val="bg1"/>
                </a:solidFill>
              </a:endParaRPr>
            </a:p>
          </p:txBody>
        </p:sp>
      </p:grpSp>
      <p:sp>
        <p:nvSpPr>
          <p:cNvPr id="35" name="Arrow: Pentagon 34">
            <a:extLst>
              <a:ext uri="{FF2B5EF4-FFF2-40B4-BE49-F238E27FC236}">
                <a16:creationId xmlns:a16="http://schemas.microsoft.com/office/drawing/2014/main" id="{07C12E8E-0BDB-4F13-A6D0-FBB531D6E2E7}"/>
              </a:ext>
            </a:extLst>
          </p:cNvPr>
          <p:cNvSpPr/>
          <p:nvPr/>
        </p:nvSpPr>
        <p:spPr>
          <a:xfrm flipH="1">
            <a:off x="11156071" y="4549683"/>
            <a:ext cx="776294" cy="720000"/>
          </a:xfrm>
          <a:prstGeom prst="homePlat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Speech Bubble: Rectangle 35">
            <a:extLst>
              <a:ext uri="{FF2B5EF4-FFF2-40B4-BE49-F238E27FC236}">
                <a16:creationId xmlns:a16="http://schemas.microsoft.com/office/drawing/2014/main" id="{D2D93D2B-8828-4304-AE76-5617A1264F42}"/>
              </a:ext>
            </a:extLst>
          </p:cNvPr>
          <p:cNvSpPr/>
          <p:nvPr/>
        </p:nvSpPr>
        <p:spPr>
          <a:xfrm>
            <a:off x="6960767" y="5804590"/>
            <a:ext cx="2381247" cy="444501"/>
          </a:xfrm>
          <a:prstGeom prst="wedgeRectCallout">
            <a:avLst>
              <a:gd name="adj1" fmla="val -60500"/>
              <a:gd name="adj2" fmla="val -7955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i="1">
                <a:solidFill>
                  <a:schemeClr val="tx1"/>
                </a:solidFill>
              </a:rPr>
              <a:t>Dynamic features</a:t>
            </a:r>
            <a:endParaRPr lang="en-US" sz="2400" i="1">
              <a:solidFill>
                <a:schemeClr val="tx1"/>
              </a:solidFill>
            </a:endParaRPr>
          </a:p>
        </p:txBody>
      </p:sp>
      <p:sp>
        <p:nvSpPr>
          <p:cNvPr id="37" name="Right Brace 36">
            <a:extLst>
              <a:ext uri="{FF2B5EF4-FFF2-40B4-BE49-F238E27FC236}">
                <a16:creationId xmlns:a16="http://schemas.microsoft.com/office/drawing/2014/main" id="{8615D22F-21EB-429A-B7E7-BDBDBF12B720}"/>
              </a:ext>
            </a:extLst>
          </p:cNvPr>
          <p:cNvSpPr/>
          <p:nvPr/>
        </p:nvSpPr>
        <p:spPr>
          <a:xfrm rot="5400000">
            <a:off x="8035713" y="2288012"/>
            <a:ext cx="231356" cy="6587281"/>
          </a:xfrm>
          <a:prstGeom prst="rightBrace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1882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25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ML Pipeline  </a:t>
            </a:r>
            <a:r>
              <a:rPr lang="en-US" b="1"/>
              <a:t>Static vs Dynamic features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7443131-1CA9-405F-8B23-66FD98AB3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1990724"/>
            <a:ext cx="10086977" cy="4867275"/>
          </a:xfrm>
        </p:spPr>
        <p:txBody>
          <a:bodyPr>
            <a:normAutofit/>
          </a:bodyPr>
          <a:lstStyle/>
          <a:p>
            <a:r>
              <a:rPr lang="en-US"/>
              <a:t>Fundamental principle in machine learning: </a:t>
            </a:r>
            <a:br>
              <a:rPr lang="en-US"/>
            </a:br>
            <a:r>
              <a:rPr lang="en-US"/>
              <a:t>dichotomy between </a:t>
            </a:r>
            <a:r>
              <a:rPr lang="en-US" b="1"/>
              <a:t>training and test sphere</a:t>
            </a:r>
            <a:br>
              <a:rPr lang="en-US"/>
            </a:br>
            <a:r>
              <a:rPr lang="en-US">
                <a:sym typeface="Symbol" panose="05050102010706020507" pitchFamily="18" charset="2"/>
              </a:rPr>
              <a:t> Avoid </a:t>
            </a:r>
            <a:r>
              <a:rPr lang="en-US" b="1">
                <a:sym typeface="Symbol" panose="05050102010706020507" pitchFamily="18" charset="2"/>
              </a:rPr>
              <a:t>bias</a:t>
            </a:r>
            <a:r>
              <a:rPr lang="en-US">
                <a:sym typeface="Symbol" panose="05050102010706020507" pitchFamily="18" charset="2"/>
              </a:rPr>
              <a:t> in performance estimation</a:t>
            </a:r>
            <a:br>
              <a:rPr lang="en-US">
                <a:sym typeface="Symbol" panose="05050102010706020507" pitchFamily="18" charset="2"/>
              </a:rPr>
            </a:br>
            <a:endParaRPr lang="en-US">
              <a:sym typeface="Symbol" panose="05050102010706020507" pitchFamily="18" charset="2"/>
            </a:endParaRPr>
          </a:p>
          <a:p>
            <a:r>
              <a:rPr lang="en-US" b="1">
                <a:sym typeface="Symbol" panose="05050102010706020507" pitchFamily="18" charset="2"/>
              </a:rPr>
              <a:t>Static</a:t>
            </a:r>
            <a:r>
              <a:rPr lang="en-US">
                <a:sym typeface="Symbol" panose="05050102010706020507" pitchFamily="18" charset="2"/>
              </a:rPr>
              <a:t> features</a:t>
            </a:r>
          </a:p>
          <a:p>
            <a:pPr lvl="1"/>
            <a:r>
              <a:rPr lang="en-US">
                <a:sym typeface="Symbol" panose="05050102010706020507" pitchFamily="18" charset="2"/>
              </a:rPr>
              <a:t>Solely determined on single-observation level</a:t>
            </a:r>
          </a:p>
          <a:p>
            <a:pPr lvl="1"/>
            <a:r>
              <a:rPr lang="en-US">
                <a:sym typeface="Symbol" panose="05050102010706020507" pitchFamily="18" charset="2"/>
              </a:rPr>
              <a:t>E.g., POS tags</a:t>
            </a:r>
          </a:p>
          <a:p>
            <a:r>
              <a:rPr lang="en-US" b="1">
                <a:sym typeface="Symbol" panose="05050102010706020507" pitchFamily="18" charset="2"/>
              </a:rPr>
              <a:t>Dynamic</a:t>
            </a:r>
            <a:r>
              <a:rPr lang="en-US">
                <a:sym typeface="Symbol" panose="05050102010706020507" pitchFamily="18" charset="2"/>
              </a:rPr>
              <a:t> features</a:t>
            </a:r>
          </a:p>
          <a:p>
            <a:pPr lvl="1"/>
            <a:r>
              <a:rPr lang="en-US">
                <a:sym typeface="Symbol" panose="05050102010706020507" pitchFamily="18" charset="2"/>
              </a:rPr>
              <a:t>Affected by surrounding observations</a:t>
            </a:r>
          </a:p>
          <a:p>
            <a:pPr lvl="1"/>
            <a:r>
              <a:rPr lang="en-US">
                <a:sym typeface="Symbol" panose="05050102010706020507" pitchFamily="18" charset="2"/>
              </a:rPr>
              <a:t>E.g., topic labels</a:t>
            </a:r>
            <a:br>
              <a:rPr lang="en-US"/>
            </a:br>
            <a:endParaRPr lang="en-US"/>
          </a:p>
        </p:txBody>
      </p:sp>
      <p:pic>
        <p:nvPicPr>
          <p:cNvPr id="11" name="Graphic 10" descr="Database with solid fill">
            <a:extLst>
              <a:ext uri="{FF2B5EF4-FFF2-40B4-BE49-F238E27FC236}">
                <a16:creationId xmlns:a16="http://schemas.microsoft.com/office/drawing/2014/main" id="{41AE8F8D-445E-4B3A-9BF1-E162EEFF1C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84155" y="1990724"/>
            <a:ext cx="1015308" cy="955755"/>
          </a:xfrm>
          <a:prstGeom prst="rect">
            <a:avLst/>
          </a:prstGeom>
        </p:spPr>
      </p:pic>
      <p:pic>
        <p:nvPicPr>
          <p:cNvPr id="12" name="Graphic 11" descr="Database outline">
            <a:extLst>
              <a:ext uri="{FF2B5EF4-FFF2-40B4-BE49-F238E27FC236}">
                <a16:creationId xmlns:a16="http://schemas.microsoft.com/office/drawing/2014/main" id="{1FABE8F4-A5C3-40F6-9EF5-C878BCBC2F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646316" y="1987182"/>
            <a:ext cx="1015308" cy="955755"/>
          </a:xfrm>
          <a:prstGeom prst="rect">
            <a:avLst/>
          </a:prstGeom>
        </p:spPr>
      </p:pic>
      <p:sp>
        <p:nvSpPr>
          <p:cNvPr id="16" name="Speech Bubble: Rectangle 15">
            <a:extLst>
              <a:ext uri="{FF2B5EF4-FFF2-40B4-BE49-F238E27FC236}">
                <a16:creationId xmlns:a16="http://schemas.microsoft.com/office/drawing/2014/main" id="{D779B514-03F0-4C1B-9F21-90C3E7FA0EEE}"/>
              </a:ext>
            </a:extLst>
          </p:cNvPr>
          <p:cNvSpPr/>
          <p:nvPr/>
        </p:nvSpPr>
        <p:spPr>
          <a:xfrm>
            <a:off x="8324850" y="4046457"/>
            <a:ext cx="3028950" cy="444501"/>
          </a:xfrm>
          <a:prstGeom prst="wedgeRectCallout">
            <a:avLst>
              <a:gd name="adj1" fmla="val -60500"/>
              <a:gd name="adj2" fmla="val -7955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400" i="1">
                <a:solidFill>
                  <a:schemeClr val="tx1"/>
                </a:solidFill>
              </a:rPr>
              <a:t>may be computed before training</a:t>
            </a:r>
            <a:endParaRPr lang="en-US" sz="2400" i="1">
              <a:solidFill>
                <a:schemeClr val="tx1"/>
              </a:solidFill>
            </a:endParaRPr>
          </a:p>
        </p:txBody>
      </p:sp>
      <p:sp>
        <p:nvSpPr>
          <p:cNvPr id="17" name="Speech Bubble: Rectangle 16">
            <a:extLst>
              <a:ext uri="{FF2B5EF4-FFF2-40B4-BE49-F238E27FC236}">
                <a16:creationId xmlns:a16="http://schemas.microsoft.com/office/drawing/2014/main" id="{037D7C22-CB57-42C4-9016-1999B5347AAC}"/>
              </a:ext>
            </a:extLst>
          </p:cNvPr>
          <p:cNvSpPr/>
          <p:nvPr/>
        </p:nvSpPr>
        <p:spPr>
          <a:xfrm>
            <a:off x="8324850" y="5369423"/>
            <a:ext cx="3028950" cy="444501"/>
          </a:xfrm>
          <a:prstGeom prst="wedgeRectCallout">
            <a:avLst>
              <a:gd name="adj1" fmla="val -60500"/>
              <a:gd name="adj2" fmla="val -7955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400" i="1">
                <a:solidFill>
                  <a:schemeClr val="tx1"/>
                </a:solidFill>
              </a:rPr>
              <a:t>must be computed during training</a:t>
            </a:r>
            <a:endParaRPr lang="en-US" sz="2400" i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25192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26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Quanteda Universe  </a:t>
            </a:r>
            <a:r>
              <a:rPr lang="en-US" b="1"/>
              <a:t>Package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7443131-1CA9-405F-8B23-66FD98AB3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1990724"/>
            <a:ext cx="10544177" cy="4867275"/>
          </a:xfrm>
        </p:spPr>
        <p:txBody>
          <a:bodyPr>
            <a:normAutofit/>
          </a:bodyPr>
          <a:lstStyle/>
          <a:p>
            <a:r>
              <a:rPr lang="en-US"/>
              <a:t>Benoit et al. (2018)</a:t>
            </a:r>
          </a:p>
          <a:p>
            <a:r>
              <a:rPr lang="en-US"/>
              <a:t>Convenient text handling in R</a:t>
            </a:r>
          </a:p>
          <a:p>
            <a:pPr lvl="1"/>
            <a:r>
              <a:rPr lang="en-US"/>
              <a:t>Designated </a:t>
            </a:r>
            <a:r>
              <a:rPr lang="en-US" b="1"/>
              <a:t>classes</a:t>
            </a:r>
            <a:r>
              <a:rPr lang="en-US"/>
              <a:t> for textual data (with easy conversion to and from </a:t>
            </a:r>
            <a:r>
              <a:rPr lang="en-US">
                <a:latin typeface="Consolas" panose="020B0609020204030204" pitchFamily="49" charset="0"/>
              </a:rPr>
              <a:t>data.frame </a:t>
            </a:r>
            <a:r>
              <a:rPr lang="en-US"/>
              <a:t>&amp; friends)</a:t>
            </a:r>
          </a:p>
          <a:p>
            <a:pPr lvl="1"/>
            <a:r>
              <a:rPr lang="en-US" b="1"/>
              <a:t>User-friendly</a:t>
            </a:r>
            <a:r>
              <a:rPr lang="en-US"/>
              <a:t> syntax</a:t>
            </a:r>
          </a:p>
          <a:p>
            <a:pPr lvl="1"/>
            <a:r>
              <a:rPr lang="en-US" b="1"/>
              <a:t>Fast</a:t>
            </a:r>
            <a:r>
              <a:rPr lang="en-US"/>
              <a:t> computation</a:t>
            </a:r>
          </a:p>
          <a:p>
            <a:pPr lvl="1"/>
            <a:r>
              <a:rPr lang="en-US"/>
              <a:t>Compatibility with </a:t>
            </a:r>
            <a:r>
              <a:rPr lang="en-US">
                <a:latin typeface="Consolas" panose="020B0609020204030204" pitchFamily="49" charset="0"/>
              </a:rPr>
              <a:t>spacyr</a:t>
            </a:r>
            <a:r>
              <a:rPr lang="en-US"/>
              <a:t> package (Benoit et al., 2020)</a:t>
            </a:r>
            <a:br>
              <a:rPr lang="en-US"/>
            </a:br>
            <a:r>
              <a:rPr lang="en-US">
                <a:sym typeface="Symbol" panose="05050102010706020507" pitchFamily="18" charset="2"/>
              </a:rPr>
              <a:t> Wrapper for Python’s popular </a:t>
            </a:r>
            <a:r>
              <a:rPr lang="en-US">
                <a:latin typeface="Consolas" panose="020B0609020204030204" pitchFamily="49" charset="0"/>
                <a:sym typeface="Symbol" panose="05050102010706020507" pitchFamily="18" charset="2"/>
              </a:rPr>
              <a:t>spaCy</a:t>
            </a:r>
            <a:r>
              <a:rPr lang="en-US">
                <a:sym typeface="Symbol" panose="05050102010706020507" pitchFamily="18" charset="2"/>
              </a:rPr>
              <a:t> package used for, i.a., </a:t>
            </a:r>
            <a:r>
              <a:rPr lang="en-US" b="1">
                <a:sym typeface="Symbol" panose="05050102010706020507" pitchFamily="18" charset="2"/>
              </a:rPr>
              <a:t>POS tagging</a:t>
            </a:r>
            <a:endParaRPr lang="en-US" b="1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ABC4387-6D4C-4C45-88DC-C51F207F6950}"/>
              </a:ext>
            </a:extLst>
          </p:cNvPr>
          <p:cNvSpPr txBox="1"/>
          <p:nvPr/>
        </p:nvSpPr>
        <p:spPr>
          <a:xfrm>
            <a:off x="2484540" y="5708252"/>
            <a:ext cx="864066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i="1"/>
              <a:t>tutorials for getting started on </a:t>
            </a:r>
            <a:r>
              <a:rPr lang="en-US" sz="2400" i="1">
                <a:hlinkClick r:id="rId3"/>
              </a:rPr>
              <a:t>https://tutorials.quanteda.io/</a:t>
            </a:r>
            <a:r>
              <a:rPr lang="en-US" sz="2400" i="1"/>
              <a:t> </a:t>
            </a:r>
          </a:p>
        </p:txBody>
      </p:sp>
      <p:pic>
        <p:nvPicPr>
          <p:cNvPr id="14" name="Graphic 13" descr="Game controller with solid fill">
            <a:extLst>
              <a:ext uri="{FF2B5EF4-FFF2-40B4-BE49-F238E27FC236}">
                <a16:creationId xmlns:a16="http://schemas.microsoft.com/office/drawing/2014/main" id="{BECCD8FC-DC7F-4367-B889-8E6EF20F5C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66798" y="5581694"/>
            <a:ext cx="714378" cy="714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6978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27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Quanteda Universe  </a:t>
            </a:r>
            <a:r>
              <a:rPr lang="en-US" b="1"/>
              <a:t>Basic Classes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7443131-1CA9-405F-8B23-66FD98AB3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1990724"/>
            <a:ext cx="10544177" cy="48672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[Word = smallest entity of text </a:t>
            </a:r>
            <a:r>
              <a:rPr lang="en-US">
                <a:sym typeface="Symbol" panose="05050102010706020507" pitchFamily="18" charset="2"/>
              </a:rPr>
              <a:t> </a:t>
            </a:r>
            <a:r>
              <a:rPr lang="en-US">
                <a:solidFill>
                  <a:srgbClr val="66CCFF"/>
                </a:solidFill>
                <a:sym typeface="Symbol" panose="05050102010706020507" pitchFamily="18" charset="2"/>
              </a:rPr>
              <a:t>words</a:t>
            </a:r>
            <a:r>
              <a:rPr lang="en-US">
                <a:sym typeface="Symbol" panose="05050102010706020507" pitchFamily="18" charset="2"/>
              </a:rPr>
              <a:t>]</a:t>
            </a:r>
            <a:br>
              <a:rPr lang="en-US">
                <a:sym typeface="Symbol" panose="05050102010706020507" pitchFamily="18" charset="2"/>
              </a:rPr>
            </a:br>
            <a:r>
              <a:rPr lang="en-US"/>
              <a:t>[Sentence = sequence of </a:t>
            </a:r>
            <a:r>
              <a:rPr lang="en-US" i="1"/>
              <a:t>w</a:t>
            </a:r>
            <a:r>
              <a:rPr lang="en-US"/>
              <a:t> words </a:t>
            </a:r>
            <a:r>
              <a:rPr lang="en-US">
                <a:sym typeface="Symbol" panose="05050102010706020507" pitchFamily="18" charset="2"/>
              </a:rPr>
              <a:t> </a:t>
            </a:r>
            <a:r>
              <a:rPr lang="en-US">
                <a:solidFill>
                  <a:srgbClr val="66CCFF"/>
                </a:solidFill>
                <a:sym typeface="Symbol" panose="05050102010706020507" pitchFamily="18" charset="2"/>
              </a:rPr>
              <a:t>sentences</a:t>
            </a:r>
            <a:r>
              <a:rPr lang="en-US">
                <a:sym typeface="Symbol" panose="05050102010706020507" pitchFamily="18" charset="2"/>
              </a:rPr>
              <a:t>]</a:t>
            </a:r>
            <a:br>
              <a:rPr lang="en-US">
                <a:sym typeface="Symbol" panose="05050102010706020507" pitchFamily="18" charset="2"/>
              </a:rPr>
            </a:br>
            <a:r>
              <a:rPr lang="en-US"/>
              <a:t>[Paragraph = sequence of </a:t>
            </a:r>
            <a:r>
              <a:rPr lang="en-US" i="1"/>
              <a:t>s</a:t>
            </a:r>
            <a:r>
              <a:rPr lang="en-US"/>
              <a:t> sentences </a:t>
            </a:r>
            <a:r>
              <a:rPr lang="en-US">
                <a:sym typeface="Symbol" panose="05050102010706020507" pitchFamily="18" charset="2"/>
              </a:rPr>
              <a:t> </a:t>
            </a:r>
            <a:r>
              <a:rPr lang="en-US">
                <a:solidFill>
                  <a:srgbClr val="66CCFF"/>
                </a:solidFill>
                <a:sym typeface="Symbol" panose="05050102010706020507" pitchFamily="18" charset="2"/>
              </a:rPr>
              <a:t>not relevant</a:t>
            </a:r>
            <a:r>
              <a:rPr lang="en-US">
                <a:sym typeface="Symbol" panose="05050102010706020507" pitchFamily="18" charset="2"/>
              </a:rPr>
              <a:t>]</a:t>
            </a:r>
            <a:br>
              <a:rPr lang="en-US">
                <a:sym typeface="Symbol" panose="05050102010706020507" pitchFamily="18" charset="2"/>
              </a:rPr>
            </a:br>
            <a:r>
              <a:rPr lang="en-US"/>
              <a:t>[Document = sequence of </a:t>
            </a:r>
            <a:r>
              <a:rPr lang="en-US" i="1"/>
              <a:t>p</a:t>
            </a:r>
            <a:r>
              <a:rPr lang="en-US"/>
              <a:t> paragraphs </a:t>
            </a:r>
            <a:r>
              <a:rPr lang="en-US">
                <a:sym typeface="Symbol" panose="05050102010706020507" pitchFamily="18" charset="2"/>
              </a:rPr>
              <a:t> </a:t>
            </a:r>
            <a:r>
              <a:rPr lang="en-US">
                <a:solidFill>
                  <a:srgbClr val="66CCFF"/>
                </a:solidFill>
                <a:sym typeface="Symbol" panose="05050102010706020507" pitchFamily="18" charset="2"/>
              </a:rPr>
              <a:t>tweets</a:t>
            </a:r>
            <a:r>
              <a:rPr lang="en-US">
                <a:sym typeface="Symbol" panose="05050102010706020507" pitchFamily="18" charset="2"/>
              </a:rPr>
              <a:t>]</a:t>
            </a:r>
            <a:br>
              <a:rPr lang="en-US">
                <a:sym typeface="Symbol" panose="05050102010706020507" pitchFamily="18" charset="2"/>
              </a:rPr>
            </a:br>
            <a:endParaRPr lang="en-US">
              <a:sym typeface="Symbol" panose="05050102010706020507" pitchFamily="18" charset="2"/>
            </a:endParaRPr>
          </a:p>
          <a:p>
            <a:r>
              <a:rPr lang="en-US">
                <a:highlight>
                  <a:srgbClr val="C0C0C0"/>
                </a:highlight>
                <a:latin typeface="Consolas" panose="020B0609020204030204" pitchFamily="49" charset="0"/>
                <a:sym typeface="Symbol" panose="05050102010706020507" pitchFamily="18" charset="2"/>
              </a:rPr>
              <a:t>corpus</a:t>
            </a:r>
          </a:p>
          <a:p>
            <a:pPr lvl="1"/>
            <a:r>
              <a:rPr lang="en-US">
                <a:sym typeface="Symbol" panose="05050102010706020507" pitchFamily="18" charset="2"/>
              </a:rPr>
              <a:t>Most basic class to handle text data</a:t>
            </a:r>
          </a:p>
          <a:p>
            <a:pPr lvl="1"/>
            <a:r>
              <a:rPr lang="en-US">
                <a:sym typeface="Symbol" panose="05050102010706020507" pitchFamily="18" charset="2"/>
              </a:rPr>
              <a:t>Collection of documents + document-level variables  </a:t>
            </a:r>
            <a:r>
              <a:rPr lang="en-US">
                <a:solidFill>
                  <a:srgbClr val="66CCFF"/>
                </a:solidFill>
                <a:sym typeface="Symbol" panose="05050102010706020507" pitchFamily="18" charset="2"/>
              </a:rPr>
              <a:t>tweets + meta data</a:t>
            </a:r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B5E65BF6-2ACD-4EC9-88EC-4267B0FFDE56}"/>
              </a:ext>
            </a:extLst>
          </p:cNvPr>
          <p:cNvSpPr/>
          <p:nvPr/>
        </p:nvSpPr>
        <p:spPr>
          <a:xfrm>
            <a:off x="2590800" y="5660951"/>
            <a:ext cx="8763000" cy="444501"/>
          </a:xfrm>
          <a:prstGeom prst="wedgeRectCallout">
            <a:avLst>
              <a:gd name="adj1" fmla="val -60500"/>
              <a:gd name="adj2" fmla="val -7955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400" i="1">
                <a:solidFill>
                  <a:schemeClr val="tx1"/>
                </a:solidFill>
              </a:rPr>
              <a:t>lower-level corpora, e.g., as collections of paragraphs, also possible</a:t>
            </a:r>
            <a:endParaRPr lang="en-US" sz="2400" i="1">
              <a:solidFill>
                <a:schemeClr val="tx1"/>
              </a:solidFill>
            </a:endParaRPr>
          </a:p>
        </p:txBody>
      </p:sp>
      <p:pic>
        <p:nvPicPr>
          <p:cNvPr id="8" name="Graphic 7" descr="Back with solid fill">
            <a:extLst>
              <a:ext uri="{FF2B5EF4-FFF2-40B4-BE49-F238E27FC236}">
                <a16:creationId xmlns:a16="http://schemas.microsoft.com/office/drawing/2014/main" id="{0D1544E0-05F2-4A84-A92D-65D379A713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 flipV="1">
            <a:off x="1833171" y="5350180"/>
            <a:ext cx="757629" cy="946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8704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28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Quanteda Universe  </a:t>
            </a:r>
            <a:r>
              <a:rPr lang="en-US" b="1"/>
              <a:t>Basic Classes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7443131-1CA9-405F-8B23-66FD98AB3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1990724"/>
            <a:ext cx="10544177" cy="4867275"/>
          </a:xfrm>
        </p:spPr>
        <p:txBody>
          <a:bodyPr>
            <a:normAutofit/>
          </a:bodyPr>
          <a:lstStyle/>
          <a:p>
            <a:r>
              <a:rPr lang="en-US">
                <a:highlight>
                  <a:srgbClr val="C0C0C0"/>
                </a:highlight>
                <a:latin typeface="Consolas" panose="020B0609020204030204" pitchFamily="49" charset="0"/>
                <a:sym typeface="Symbol" panose="05050102010706020507" pitchFamily="18" charset="2"/>
              </a:rPr>
              <a:t>tokens</a:t>
            </a:r>
          </a:p>
          <a:p>
            <a:pPr lvl="1"/>
            <a:r>
              <a:rPr lang="en-US">
                <a:sym typeface="Symbol" panose="05050102010706020507" pitchFamily="18" charset="2"/>
              </a:rPr>
              <a:t>Representing documents as a collection of tokens </a:t>
            </a:r>
            <a:br>
              <a:rPr lang="en-US">
                <a:sym typeface="Symbol" panose="05050102010706020507" pitchFamily="18" charset="2"/>
              </a:rPr>
            </a:br>
            <a:r>
              <a:rPr lang="en-US">
                <a:sym typeface="Symbol" panose="05050102010706020507" pitchFamily="18" charset="2"/>
              </a:rPr>
              <a:t> </a:t>
            </a:r>
            <a:r>
              <a:rPr lang="en-US">
                <a:solidFill>
                  <a:srgbClr val="66CCFF"/>
                </a:solidFill>
                <a:sym typeface="Symbol" panose="05050102010706020507" pitchFamily="18" charset="2"/>
              </a:rPr>
              <a:t>tokens per tweet + meta data</a:t>
            </a:r>
            <a:endParaRPr lang="en-US">
              <a:sym typeface="Symbol" panose="05050102010706020507" pitchFamily="18" charset="2"/>
            </a:endParaRPr>
          </a:p>
          <a:p>
            <a:pPr lvl="1"/>
            <a:r>
              <a:rPr lang="en-US" b="1">
                <a:sym typeface="Symbol" panose="05050102010706020507" pitchFamily="18" charset="2"/>
              </a:rPr>
              <a:t>Token</a:t>
            </a:r>
            <a:r>
              <a:rPr lang="en-US">
                <a:sym typeface="Symbol" panose="05050102010706020507" pitchFamily="18" charset="2"/>
              </a:rPr>
              <a:t>: sequence of characters grouped together as a useful semantic unit</a:t>
            </a:r>
            <a:br>
              <a:rPr lang="en-US">
                <a:sym typeface="Symbol" panose="05050102010706020507" pitchFamily="18" charset="2"/>
              </a:rPr>
            </a:br>
            <a:r>
              <a:rPr lang="en-US">
                <a:sym typeface="Symbol" panose="05050102010706020507" pitchFamily="18" charset="2"/>
              </a:rPr>
              <a:t> Single words, n-grams, ...</a:t>
            </a:r>
          </a:p>
          <a:p>
            <a:pPr lvl="1"/>
            <a:r>
              <a:rPr lang="en-US">
                <a:sym typeface="Symbol" panose="05050102010706020507" pitchFamily="18" charset="2"/>
              </a:rPr>
              <a:t>During tokenization, we will often</a:t>
            </a:r>
          </a:p>
          <a:p>
            <a:pPr lvl="2"/>
            <a:r>
              <a:rPr lang="en-US">
                <a:sym typeface="Symbol" panose="05050102010706020507" pitchFamily="18" charset="2"/>
              </a:rPr>
              <a:t>Remove punctuation</a:t>
            </a:r>
          </a:p>
          <a:p>
            <a:pPr lvl="2"/>
            <a:r>
              <a:rPr lang="en-US">
                <a:sym typeface="Symbol" panose="05050102010706020507" pitchFamily="18" charset="2"/>
              </a:rPr>
              <a:t>Remove stopwords</a:t>
            </a:r>
          </a:p>
          <a:p>
            <a:pPr lvl="2"/>
            <a:r>
              <a:rPr lang="en-US">
                <a:sym typeface="Symbol" panose="05050102010706020507" pitchFamily="18" charset="2"/>
              </a:rPr>
              <a:t>Omit  cases (e.g., lowercase everything)</a:t>
            </a:r>
          </a:p>
          <a:p>
            <a:pPr lvl="2"/>
            <a:r>
              <a:rPr lang="en-US">
                <a:sym typeface="Symbol" panose="05050102010706020507" pitchFamily="18" charset="2"/>
              </a:rPr>
              <a:t>Perform stemming / lemmatization</a:t>
            </a:r>
          </a:p>
          <a:p>
            <a:pPr lvl="1"/>
            <a:r>
              <a:rPr lang="en-US" b="1">
                <a:sym typeface="Symbol" panose="05050102010706020507" pitchFamily="18" charset="2"/>
              </a:rPr>
              <a:t>Goal</a:t>
            </a:r>
            <a:r>
              <a:rPr lang="en-US">
                <a:sym typeface="Symbol" panose="05050102010706020507" pitchFamily="18" charset="2"/>
              </a:rPr>
              <a:t>: representation of texts by tokens that co-occur across documents</a:t>
            </a:r>
          </a:p>
        </p:txBody>
      </p:sp>
    </p:spTree>
    <p:extLst>
      <p:ext uri="{BB962C8B-B14F-4D97-AF65-F5344CB8AC3E}">
        <p14:creationId xmlns:p14="http://schemas.microsoft.com/office/powerpoint/2010/main" val="2186644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29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Quanteda Universe  </a:t>
            </a:r>
            <a:r>
              <a:rPr lang="en-US" b="1"/>
              <a:t>Basic Classes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E96A1B5-C978-4E85-BA86-E04BC37800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799" y="1996046"/>
            <a:ext cx="10287000" cy="94629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347A53E-6EA9-4D10-A862-71B9EF71F8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6486" y="3008975"/>
            <a:ext cx="5570239" cy="152518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D3BB544-05A9-426D-BB39-4089E40D30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2952" y="4600791"/>
            <a:ext cx="6239746" cy="1543265"/>
          </a:xfrm>
          <a:prstGeom prst="rect">
            <a:avLst/>
          </a:prstGeom>
        </p:spPr>
      </p:pic>
      <p:pic>
        <p:nvPicPr>
          <p:cNvPr id="12" name="Graphic 11" descr="Back with solid fill">
            <a:extLst>
              <a:ext uri="{FF2B5EF4-FFF2-40B4-BE49-F238E27FC236}">
                <a16:creationId xmlns:a16="http://schemas.microsoft.com/office/drawing/2014/main" id="{280698BE-89CB-41C5-AA57-2BD90355D0A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 flipV="1">
            <a:off x="1320917" y="3247701"/>
            <a:ext cx="829550" cy="946296"/>
          </a:xfrm>
          <a:prstGeom prst="rect">
            <a:avLst/>
          </a:prstGeom>
        </p:spPr>
      </p:pic>
      <p:pic>
        <p:nvPicPr>
          <p:cNvPr id="14" name="Graphic 13" descr="Back with solid fill">
            <a:extLst>
              <a:ext uri="{FF2B5EF4-FFF2-40B4-BE49-F238E27FC236}">
                <a16:creationId xmlns:a16="http://schemas.microsoft.com/office/drawing/2014/main" id="{951C7968-DFF7-465D-8065-D7CD9ED5A6C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 flipV="1">
            <a:off x="2759192" y="4899275"/>
            <a:ext cx="829550" cy="946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29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57274" y="552450"/>
            <a:ext cx="10296526" cy="1138238"/>
          </a:xfrm>
        </p:spPr>
        <p:txBody>
          <a:bodyPr/>
          <a:lstStyle/>
          <a:p>
            <a:r>
              <a:rPr lang="en-US" b="1"/>
              <a:t>Outline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57274" y="1990725"/>
            <a:ext cx="10296525" cy="4186238"/>
          </a:xfrm>
        </p:spPr>
        <p:txBody>
          <a:bodyPr>
            <a:normAutofit/>
          </a:bodyPr>
          <a:lstStyle/>
          <a:p>
            <a:pPr marL="571500" indent="-571500">
              <a:buFont typeface="+mj-lt"/>
              <a:buAutoNum type="romanLcPeriod"/>
            </a:pPr>
            <a:r>
              <a:rPr lang="en-US"/>
              <a:t>Intro NLP</a:t>
            </a:r>
          </a:p>
          <a:p>
            <a:pPr marL="571500" indent="-571500">
              <a:buFont typeface="+mj-lt"/>
              <a:buAutoNum type="romanLcPeriod"/>
            </a:pPr>
            <a:r>
              <a:rPr lang="en-US"/>
              <a:t>Task at hand</a:t>
            </a:r>
          </a:p>
          <a:p>
            <a:pPr marL="571500" indent="-571500">
              <a:buFont typeface="+mj-lt"/>
              <a:buAutoNum type="romanLcPeriod"/>
            </a:pPr>
            <a:r>
              <a:rPr lang="en-US"/>
              <a:t>Working data</a:t>
            </a:r>
          </a:p>
          <a:p>
            <a:pPr marL="571500" indent="-571500">
              <a:buFont typeface="+mj-lt"/>
              <a:buAutoNum type="romanLcPeriod"/>
            </a:pPr>
            <a:r>
              <a:rPr lang="en-US"/>
              <a:t>Machine learning pipeline</a:t>
            </a:r>
          </a:p>
          <a:p>
            <a:pPr marL="571500" indent="-571500">
              <a:buFont typeface="+mj-lt"/>
              <a:buAutoNum type="romanLcPeriod"/>
            </a:pPr>
            <a:r>
              <a:rPr lang="en-US"/>
              <a:t>Quanteda universe</a:t>
            </a:r>
          </a:p>
          <a:p>
            <a:pPr marL="1028700" lvl="1" indent="-571500">
              <a:buFont typeface="+mj-lt"/>
              <a:buAutoNum type="romanLcPeriod"/>
            </a:pPr>
            <a:endParaRPr lang="en-US"/>
          </a:p>
          <a:p>
            <a:pPr marL="1943100" lvl="3" indent="-571500">
              <a:buFont typeface="+mj-lt"/>
              <a:buAutoNum type="romanLcPeriod"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1563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30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Quanteda Universe  </a:t>
            </a:r>
            <a:r>
              <a:rPr lang="en-US" b="1"/>
              <a:t>Basic Classes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7443131-1CA9-405F-8B23-66FD98AB3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1990724"/>
            <a:ext cx="10544177" cy="4867275"/>
          </a:xfrm>
        </p:spPr>
        <p:txBody>
          <a:bodyPr>
            <a:normAutofit/>
          </a:bodyPr>
          <a:lstStyle/>
          <a:p>
            <a:r>
              <a:rPr lang="en-US">
                <a:highlight>
                  <a:srgbClr val="C0C0C0"/>
                </a:highlight>
                <a:latin typeface="Consolas" panose="020B0609020204030204" pitchFamily="49" charset="0"/>
                <a:sym typeface="Symbol" panose="05050102010706020507" pitchFamily="18" charset="2"/>
              </a:rPr>
              <a:t>dfm</a:t>
            </a:r>
          </a:p>
          <a:p>
            <a:pPr lvl="1"/>
            <a:r>
              <a:rPr lang="en-US" b="1">
                <a:sym typeface="Symbol" panose="05050102010706020507" pitchFamily="18" charset="2"/>
              </a:rPr>
              <a:t>Document-feature matrix</a:t>
            </a:r>
          </a:p>
          <a:p>
            <a:pPr lvl="1"/>
            <a:r>
              <a:rPr lang="en-US">
                <a:sym typeface="Symbol" panose="05050102010706020507" pitchFamily="18" charset="2"/>
              </a:rPr>
              <a:t>Token count per document  </a:t>
            </a:r>
            <a:r>
              <a:rPr lang="en-US">
                <a:solidFill>
                  <a:srgbClr val="66CCFF"/>
                </a:solidFill>
                <a:sym typeface="Symbol" panose="05050102010706020507" pitchFamily="18" charset="2"/>
              </a:rPr>
              <a:t>word occurrence per tweet + meta data</a:t>
            </a:r>
          </a:p>
          <a:p>
            <a:pPr lvl="1"/>
            <a:r>
              <a:rPr lang="en-US">
                <a:sym typeface="Symbol" panose="05050102010706020507" pitchFamily="18" charset="2"/>
              </a:rPr>
              <a:t>Methods</a:t>
            </a:r>
          </a:p>
          <a:p>
            <a:pPr lvl="2"/>
            <a:r>
              <a:rPr lang="en-US" b="1">
                <a:sym typeface="Symbol" panose="05050102010706020507" pitchFamily="18" charset="2"/>
              </a:rPr>
              <a:t>Weighting</a:t>
            </a:r>
            <a:r>
              <a:rPr lang="en-US">
                <a:sym typeface="Symbol" panose="05050102010706020507" pitchFamily="18" charset="2"/>
              </a:rPr>
              <a:t> schemes, such as tf-idf</a:t>
            </a:r>
          </a:p>
          <a:p>
            <a:pPr lvl="2"/>
            <a:r>
              <a:rPr lang="en-US">
                <a:sym typeface="Symbol" panose="05050102010706020507" pitchFamily="18" charset="2"/>
              </a:rPr>
              <a:t>Counting </a:t>
            </a:r>
            <a:r>
              <a:rPr lang="en-US" b="1">
                <a:sym typeface="Symbol" panose="05050102010706020507" pitchFamily="18" charset="2"/>
              </a:rPr>
              <a:t>matches</a:t>
            </a:r>
            <a:r>
              <a:rPr lang="en-US">
                <a:sym typeface="Symbol" panose="05050102010706020507" pitchFamily="18" charset="2"/>
              </a:rPr>
              <a:t> with a list of words</a:t>
            </a:r>
          </a:p>
          <a:p>
            <a:pPr lvl="2"/>
            <a:r>
              <a:rPr lang="en-US">
                <a:sym typeface="Symbol" panose="05050102010706020507" pitchFamily="18" charset="2"/>
              </a:rPr>
              <a:t>Extracting </a:t>
            </a:r>
            <a:r>
              <a:rPr lang="en-US" b="1">
                <a:sym typeface="Symbol" panose="05050102010706020507" pitchFamily="18" charset="2"/>
              </a:rPr>
              <a:t>top</a:t>
            </a:r>
            <a:r>
              <a:rPr lang="en-US">
                <a:sym typeface="Symbol" panose="05050102010706020507" pitchFamily="18" charset="2"/>
              </a:rPr>
              <a:t> features</a:t>
            </a:r>
          </a:p>
          <a:p>
            <a:pPr lvl="2"/>
            <a:r>
              <a:rPr lang="en-US">
                <a:sym typeface="Symbol" panose="05050102010706020507" pitchFamily="18" charset="2"/>
              </a:rPr>
              <a:t>Performing dictionary </a:t>
            </a:r>
            <a:r>
              <a:rPr lang="en-US" b="1">
                <a:sym typeface="Symbol" panose="05050102010706020507" pitchFamily="18" charset="2"/>
              </a:rPr>
              <a:t>look-ups</a:t>
            </a:r>
            <a:endParaRPr lang="en-US">
              <a:sym typeface="Symbol" panose="05050102010706020507" pitchFamily="18" charset="2"/>
            </a:endParaRPr>
          </a:p>
          <a:p>
            <a:pPr lvl="2"/>
            <a:endParaRPr lang="en-US">
              <a:sym typeface="Symbol" panose="05050102010706020507" pitchFamily="18" charset="2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76B280-901B-42D7-80EC-223EE66FE4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748" y="5129987"/>
            <a:ext cx="7934327" cy="1166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172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31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Quanteda Universe  </a:t>
            </a:r>
            <a:r>
              <a:rPr lang="en-US" b="1"/>
              <a:t>Basic Classes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7443131-1CA9-405F-8B23-66FD98AB3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1990724"/>
            <a:ext cx="10544177" cy="4867275"/>
          </a:xfrm>
        </p:spPr>
        <p:txBody>
          <a:bodyPr>
            <a:normAutofit/>
          </a:bodyPr>
          <a:lstStyle/>
          <a:p>
            <a:r>
              <a:rPr lang="en-US">
                <a:highlight>
                  <a:srgbClr val="C0C0C0"/>
                </a:highlight>
                <a:latin typeface="Consolas" panose="020B0609020204030204" pitchFamily="49" charset="0"/>
                <a:sym typeface="Symbol" panose="05050102010706020507" pitchFamily="18" charset="2"/>
              </a:rPr>
              <a:t>fcm</a:t>
            </a:r>
          </a:p>
          <a:p>
            <a:pPr lvl="1"/>
            <a:r>
              <a:rPr lang="en-US" b="1">
                <a:sym typeface="Symbol" panose="05050102010706020507" pitchFamily="18" charset="2"/>
              </a:rPr>
              <a:t>Feature co-occurrence matrix</a:t>
            </a:r>
          </a:p>
          <a:p>
            <a:pPr lvl="1"/>
            <a:r>
              <a:rPr lang="en-US">
                <a:sym typeface="Symbol" panose="05050102010706020507" pitchFamily="18" charset="2"/>
              </a:rPr>
              <a:t>Tokens co-occurrence count across corpus  c</a:t>
            </a:r>
            <a:r>
              <a:rPr lang="en-US">
                <a:solidFill>
                  <a:srgbClr val="66CCFF"/>
                </a:solidFill>
                <a:sym typeface="Symbol" panose="05050102010706020507" pitchFamily="18" charset="2"/>
              </a:rPr>
              <a:t>o-occurrence across tweets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60AEF3-07E5-47D8-8C2F-E5CDE7B660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2877" y="3429001"/>
            <a:ext cx="9950923" cy="2568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5784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32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Quanteda Universe  </a:t>
            </a:r>
            <a:r>
              <a:rPr lang="en-US" b="1"/>
              <a:t>Basic Classes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7443131-1CA9-405F-8B23-66FD98AB3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1990724"/>
            <a:ext cx="10544177" cy="4867275"/>
          </a:xfrm>
        </p:spPr>
        <p:txBody>
          <a:bodyPr>
            <a:normAutofit/>
          </a:bodyPr>
          <a:lstStyle/>
          <a:p>
            <a:r>
              <a:rPr lang="en-US">
                <a:highlight>
                  <a:srgbClr val="C0C0C0"/>
                </a:highlight>
                <a:latin typeface="Consolas" panose="020B0609020204030204" pitchFamily="49" charset="0"/>
                <a:sym typeface="Symbol" panose="05050102010706020507" pitchFamily="18" charset="2"/>
              </a:rPr>
              <a:t>dictionary</a:t>
            </a:r>
          </a:p>
          <a:p>
            <a:pPr lvl="1"/>
            <a:r>
              <a:rPr lang="en-US">
                <a:sym typeface="Symbol" panose="05050102010706020507" pitchFamily="18" charset="2"/>
              </a:rPr>
              <a:t>Essentially, named list </a:t>
            </a:r>
          </a:p>
          <a:p>
            <a:pPr lvl="1"/>
            <a:r>
              <a:rPr lang="en-US">
                <a:sym typeface="Symbol" panose="05050102010706020507" pitchFamily="18" charset="2"/>
              </a:rPr>
              <a:t>Specifying dimensions with associated items</a:t>
            </a:r>
          </a:p>
          <a:p>
            <a:pPr lvl="1"/>
            <a:r>
              <a:rPr lang="en-US">
                <a:sym typeface="Symbol" panose="05050102010706020507" pitchFamily="18" charset="2"/>
              </a:rPr>
              <a:t>Look-up on document level  </a:t>
            </a:r>
            <a:r>
              <a:rPr lang="en-US">
                <a:solidFill>
                  <a:srgbClr val="66CCFF"/>
                </a:solidFill>
                <a:sym typeface="Symbol" panose="05050102010706020507" pitchFamily="18" charset="2"/>
              </a:rPr>
              <a:t>dictionary item count per tweet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BF5188-E596-4EC4-8877-4ED7B2129B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1189" y="3915574"/>
            <a:ext cx="3688534" cy="98360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B44801F-70C1-4909-9F6B-3CC93B47F1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4808" y="5102562"/>
            <a:ext cx="8368991" cy="1193914"/>
          </a:xfrm>
          <a:prstGeom prst="rect">
            <a:avLst/>
          </a:prstGeom>
        </p:spPr>
      </p:pic>
      <p:pic>
        <p:nvPicPr>
          <p:cNvPr id="12" name="Graphic 11" descr="Back with solid fill">
            <a:extLst>
              <a:ext uri="{FF2B5EF4-FFF2-40B4-BE49-F238E27FC236}">
                <a16:creationId xmlns:a16="http://schemas.microsoft.com/office/drawing/2014/main" id="{FC22397C-DAA5-4A67-8F6A-3BC709DA34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 flipV="1">
            <a:off x="1755482" y="5199219"/>
            <a:ext cx="829550" cy="946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2825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33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Quanteda Universe  </a:t>
            </a:r>
            <a:r>
              <a:rPr lang="en-US" b="1"/>
              <a:t>Scope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7443131-1CA9-405F-8B23-66FD98AB3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1990724"/>
            <a:ext cx="10544177" cy="4867275"/>
          </a:xfrm>
        </p:spPr>
        <p:txBody>
          <a:bodyPr>
            <a:normAutofit/>
          </a:bodyPr>
          <a:lstStyle/>
          <a:p>
            <a:r>
              <a:rPr lang="en-US"/>
              <a:t>Purpose of </a:t>
            </a:r>
            <a:r>
              <a:rPr lang="en-US">
                <a:latin typeface="Consolas" panose="020B0609020204030204" pitchFamily="49" charset="0"/>
              </a:rPr>
              <a:t>quanteda</a:t>
            </a:r>
            <a:r>
              <a:rPr lang="en-US"/>
              <a:t>: handling text corpora and performing basic analysis of their components</a:t>
            </a:r>
            <a:br>
              <a:rPr lang="en-US"/>
            </a:br>
            <a:endParaRPr lang="en-US"/>
          </a:p>
          <a:p>
            <a:r>
              <a:rPr lang="en-US" b="1"/>
              <a:t>Within scope</a:t>
            </a:r>
          </a:p>
          <a:p>
            <a:pPr lvl="1"/>
            <a:r>
              <a:rPr lang="en-US"/>
              <a:t>Organizing text documents</a:t>
            </a:r>
          </a:p>
          <a:p>
            <a:pPr lvl="1"/>
            <a:r>
              <a:rPr lang="en-US"/>
              <a:t>Tokenization</a:t>
            </a:r>
          </a:p>
          <a:p>
            <a:pPr lvl="1"/>
            <a:r>
              <a:rPr lang="en-US"/>
              <a:t>Descriptive analyses</a:t>
            </a:r>
          </a:p>
          <a:p>
            <a:r>
              <a:rPr lang="en-US" b="1"/>
              <a:t>Out of scope</a:t>
            </a:r>
          </a:p>
          <a:p>
            <a:pPr lvl="1"/>
            <a:r>
              <a:rPr lang="en-US"/>
              <a:t>Higher-level text analysis such as </a:t>
            </a:r>
            <a:br>
              <a:rPr lang="en-US"/>
            </a:br>
            <a:r>
              <a:rPr lang="en-US"/>
              <a:t>topic modeling or sentiment analysis</a:t>
            </a: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C71EA391-3186-44F9-8589-62D586469312}"/>
              </a:ext>
            </a:extLst>
          </p:cNvPr>
          <p:cNvSpPr/>
          <p:nvPr/>
        </p:nvSpPr>
        <p:spPr>
          <a:xfrm>
            <a:off x="6829308" y="3408948"/>
            <a:ext cx="175861" cy="1391652"/>
          </a:xfrm>
          <a:prstGeom prst="rightBrace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E6C20934-DBBB-42EB-B978-015A0D06BFB7}"/>
              </a:ext>
            </a:extLst>
          </p:cNvPr>
          <p:cNvSpPr/>
          <p:nvPr/>
        </p:nvSpPr>
        <p:spPr>
          <a:xfrm>
            <a:off x="6828769" y="5100636"/>
            <a:ext cx="176400" cy="973869"/>
          </a:xfrm>
          <a:prstGeom prst="rightBrace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peech Bubble: Rectangle 13">
            <a:extLst>
              <a:ext uri="{FF2B5EF4-FFF2-40B4-BE49-F238E27FC236}">
                <a16:creationId xmlns:a16="http://schemas.microsoft.com/office/drawing/2014/main" id="{5EB5DD5D-A1BC-4713-8B87-C2AFB35E5BD9}"/>
              </a:ext>
            </a:extLst>
          </p:cNvPr>
          <p:cNvSpPr/>
          <p:nvPr/>
        </p:nvSpPr>
        <p:spPr>
          <a:xfrm>
            <a:off x="7520756" y="3882523"/>
            <a:ext cx="3493317" cy="444501"/>
          </a:xfrm>
          <a:prstGeom prst="wedgeRectCallout">
            <a:avLst>
              <a:gd name="adj1" fmla="val -60500"/>
              <a:gd name="adj2" fmla="val -7955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400" i="1">
                <a:solidFill>
                  <a:schemeClr val="tx1"/>
                </a:solidFill>
              </a:rPr>
              <a:t>pre-processing with </a:t>
            </a:r>
            <a:r>
              <a:rPr lang="de-DE" sz="2400">
                <a:solidFill>
                  <a:schemeClr val="tx1"/>
                </a:solidFill>
                <a:latin typeface="Consolas" panose="020B0609020204030204" pitchFamily="49" charset="0"/>
              </a:rPr>
              <a:t>quanteda</a:t>
            </a:r>
            <a:endParaRPr 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Speech Bubble: Rectangle 14">
            <a:extLst>
              <a:ext uri="{FF2B5EF4-FFF2-40B4-BE49-F238E27FC236}">
                <a16:creationId xmlns:a16="http://schemas.microsoft.com/office/drawing/2014/main" id="{27B4DC97-AF99-42ED-B8C6-E1496EB97E01}"/>
              </a:ext>
            </a:extLst>
          </p:cNvPr>
          <p:cNvSpPr/>
          <p:nvPr/>
        </p:nvSpPr>
        <p:spPr>
          <a:xfrm>
            <a:off x="7520756" y="5391628"/>
            <a:ext cx="3095539" cy="444501"/>
          </a:xfrm>
          <a:prstGeom prst="wedgeRectCallout">
            <a:avLst>
              <a:gd name="adj1" fmla="val -60500"/>
              <a:gd name="adj2" fmla="val -7955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400" i="1">
                <a:solidFill>
                  <a:schemeClr val="tx1"/>
                </a:solidFill>
              </a:rPr>
              <a:t>downstream analyses with other tools</a:t>
            </a:r>
            <a:endParaRPr 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pic>
        <p:nvPicPr>
          <p:cNvPr id="16" name="Graphic 15" descr="End with solid fill">
            <a:extLst>
              <a:ext uri="{FF2B5EF4-FFF2-40B4-BE49-F238E27FC236}">
                <a16:creationId xmlns:a16="http://schemas.microsoft.com/office/drawing/2014/main" id="{6397EBB0-5D98-426C-A7BE-3A6EA3D730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74349" y="5274154"/>
            <a:ext cx="679451" cy="679451"/>
          </a:xfrm>
          <a:prstGeom prst="rect">
            <a:avLst/>
          </a:prstGeom>
        </p:spPr>
      </p:pic>
      <p:pic>
        <p:nvPicPr>
          <p:cNvPr id="17" name="Graphic 16" descr="Play with solid fill">
            <a:extLst>
              <a:ext uri="{FF2B5EF4-FFF2-40B4-BE49-F238E27FC236}">
                <a16:creationId xmlns:a16="http://schemas.microsoft.com/office/drawing/2014/main" id="{D51000BD-EE7E-4CA2-A731-BBF01F23B4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674349" y="3781413"/>
            <a:ext cx="679451" cy="679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7156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47750" y="1990724"/>
            <a:ext cx="10299700" cy="2886075"/>
          </a:xfrm>
        </p:spPr>
        <p:txBody>
          <a:bodyPr/>
          <a:lstStyle/>
          <a:p>
            <a:r>
              <a:rPr lang="en-GB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 I: Intro NLP &amp; Task at Hand</a:t>
            </a:r>
            <a:endParaRPr 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47748" y="4876799"/>
            <a:ext cx="10299701" cy="1212851"/>
          </a:xfrm>
        </p:spPr>
        <p:txBody>
          <a:bodyPr/>
          <a:lstStyle/>
          <a:p>
            <a: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Literature and References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8726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57274" y="552449"/>
            <a:ext cx="10296525" cy="6169026"/>
          </a:xfrm>
        </p:spPr>
        <p:txBody>
          <a:bodyPr>
            <a:normAutofit/>
          </a:bodyPr>
          <a:lstStyle/>
          <a:p>
            <a:r>
              <a:rPr lang="en-US" sz="2400">
                <a:solidFill>
                  <a:srgbClr val="FF0000"/>
                </a:solidFill>
              </a:rPr>
              <a:t>Jacob Eisenstein (2019): Introduction to Natural Language Processing, MIT Press</a:t>
            </a:r>
          </a:p>
          <a:p>
            <a:r>
              <a:rPr lang="en-US" sz="2400">
                <a:solidFill>
                  <a:srgbClr val="FF0000"/>
                </a:solidFill>
              </a:rPr>
              <a:t>Liddy, E.D. 2001. Natural Language Processing. In Encyclopedia of Library and Information Science, 2</a:t>
            </a:r>
            <a:r>
              <a:rPr lang="en-US" sz="2400" baseline="30000">
                <a:solidFill>
                  <a:srgbClr val="FF0000"/>
                </a:solidFill>
              </a:rPr>
              <a:t>nd</a:t>
            </a:r>
            <a:r>
              <a:rPr lang="en-US" sz="2400">
                <a:solidFill>
                  <a:srgbClr val="FF0000"/>
                </a:solidFill>
              </a:rPr>
              <a:t> Ed. NY. Marcel Decker, Inc.</a:t>
            </a:r>
          </a:p>
          <a:p>
            <a:r>
              <a:rPr lang="en-US" sz="2400">
                <a:solidFill>
                  <a:srgbClr val="FF0000"/>
                </a:solidFill>
              </a:rPr>
              <a:t>Prakash M Nadkarni, Lucila Ohno-Machado, Wendy W Chapman, Natural language processing: an introduction, Journal of the American Medical Informatics Association, Volume 18, Issue 5, September 2011, Pages 544–551, </a:t>
            </a:r>
            <a:r>
              <a:rPr lang="en-US" sz="2400">
                <a:solidFill>
                  <a:srgbClr val="FF0000"/>
                </a:solidFill>
                <a:hlinkClick r:id="rId2"/>
              </a:rPr>
              <a:t>https://doi.org/10.1136/amiajnl-2011-000464</a:t>
            </a:r>
            <a:endParaRPr lang="en-US" sz="2400">
              <a:solidFill>
                <a:srgbClr val="FF0000"/>
              </a:solidFill>
            </a:endParaRPr>
          </a:p>
          <a:p>
            <a:r>
              <a:rPr lang="en-US" sz="2400">
                <a:solidFill>
                  <a:srgbClr val="FF0000"/>
                </a:solidFill>
              </a:rPr>
              <a:t>I. Vayansky and S.A.P. Kumar, A review of topic modeling methods, Information Systems (2020), doi: </a:t>
            </a:r>
            <a:r>
              <a:rPr lang="en-US" sz="2400">
                <a:solidFill>
                  <a:srgbClr val="FF0000"/>
                </a:solidFill>
                <a:hlinkClick r:id="rId3"/>
              </a:rPr>
              <a:t>https://doi.org/10.1016/j.is.2020.101582</a:t>
            </a:r>
            <a:r>
              <a:rPr lang="en-US" sz="2400">
                <a:solidFill>
                  <a:srgbClr val="FF0000"/>
                </a:solidFill>
              </a:rPr>
              <a:t>.</a:t>
            </a:r>
          </a:p>
          <a:p>
            <a:r>
              <a:rPr lang="en-US" sz="2400">
                <a:solidFill>
                  <a:srgbClr val="FF0000"/>
                </a:solidFill>
              </a:rPr>
              <a:t>Benoit, Kenneth, Kohei Watanabe, Haiyan Wang, Paul Nulty, Adam Obeng, Stefan Müller, and Akitaka Matsuo. (2018) “quanteda: An R package for the quantitative analysis of textual data”. Journal of Open Source Software. 3(30), 774. https://doi.org/10.21105/joss.00774.</a:t>
            </a:r>
          </a:p>
          <a:p>
            <a:endParaRPr lang="en-US" sz="2400">
              <a:solidFill>
                <a:srgbClr val="FF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037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Intro NLP  </a:t>
            </a:r>
            <a:r>
              <a:rPr lang="en-US" b="1"/>
              <a:t>What is NLP?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4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87230F4-BACB-4187-8322-40DCF056CFF0}"/>
              </a:ext>
            </a:extLst>
          </p:cNvPr>
          <p:cNvSpPr/>
          <p:nvPr/>
        </p:nvSpPr>
        <p:spPr>
          <a:xfrm>
            <a:off x="2495550" y="2004786"/>
            <a:ext cx="8858249" cy="2872013"/>
          </a:xfrm>
          <a:prstGeom prst="rect">
            <a:avLst/>
          </a:prstGeom>
          <a:solidFill>
            <a:schemeClr val="bg2"/>
          </a:solidFill>
          <a:ln w="19050"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b="1">
                <a:solidFill>
                  <a:schemeClr val="tx1"/>
                </a:solidFill>
              </a:rPr>
              <a:t>Natural Language Processing (NLP) </a:t>
            </a:r>
            <a:r>
              <a:rPr lang="en-US" sz="2800">
                <a:solidFill>
                  <a:schemeClr val="tx1"/>
                </a:solidFill>
              </a:rPr>
              <a:t>is a theoretically motivated range of </a:t>
            </a:r>
            <a:r>
              <a:rPr lang="en-US" sz="2800" i="1">
                <a:solidFill>
                  <a:schemeClr val="tx1"/>
                </a:solidFill>
              </a:rPr>
              <a:t>computational techniques</a:t>
            </a:r>
            <a:r>
              <a:rPr lang="en-US" sz="2800">
                <a:solidFill>
                  <a:schemeClr val="tx1"/>
                </a:solidFill>
              </a:rPr>
              <a:t> for analyzing and representing </a:t>
            </a:r>
            <a:r>
              <a:rPr lang="en-US" sz="2800" i="1">
                <a:solidFill>
                  <a:schemeClr val="tx1"/>
                </a:solidFill>
              </a:rPr>
              <a:t>naturally occurring texts </a:t>
            </a:r>
            <a:r>
              <a:rPr lang="en-US" sz="2800">
                <a:solidFill>
                  <a:schemeClr val="tx1"/>
                </a:solidFill>
              </a:rPr>
              <a:t>at one or more </a:t>
            </a:r>
            <a:r>
              <a:rPr lang="en-US" sz="2800" i="1">
                <a:solidFill>
                  <a:schemeClr val="tx1"/>
                </a:solidFill>
              </a:rPr>
              <a:t>levels of linguistic analysis </a:t>
            </a:r>
            <a:r>
              <a:rPr lang="en-US" sz="2800">
                <a:solidFill>
                  <a:schemeClr val="tx1"/>
                </a:solidFill>
              </a:rPr>
              <a:t>for the purpose of achieving </a:t>
            </a:r>
            <a:r>
              <a:rPr lang="en-US" sz="2800" i="1">
                <a:solidFill>
                  <a:schemeClr val="tx1"/>
                </a:solidFill>
              </a:rPr>
              <a:t>human-like language processing </a:t>
            </a:r>
            <a:r>
              <a:rPr lang="en-US" sz="2800">
                <a:solidFill>
                  <a:schemeClr val="tx1"/>
                </a:solidFill>
              </a:rPr>
              <a:t>for a </a:t>
            </a:r>
            <a:r>
              <a:rPr lang="en-US" sz="2800" i="1">
                <a:solidFill>
                  <a:schemeClr val="tx1"/>
                </a:solidFill>
              </a:rPr>
              <a:t>range of tasks or applications </a:t>
            </a:r>
            <a:r>
              <a:rPr lang="en-US" sz="2800">
                <a:solidFill>
                  <a:schemeClr val="tx1"/>
                </a:solidFill>
              </a:rPr>
              <a:t>(Liddy, 2001).</a:t>
            </a:r>
          </a:p>
        </p:txBody>
      </p:sp>
      <p:pic>
        <p:nvPicPr>
          <p:cNvPr id="8" name="Graphic 7" descr="Quotes with solid fill">
            <a:extLst>
              <a:ext uri="{FF2B5EF4-FFF2-40B4-BE49-F238E27FC236}">
                <a16:creationId xmlns:a16="http://schemas.microsoft.com/office/drawing/2014/main" id="{C28FF1A4-7700-40B4-9304-B687C29BA9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6800" y="2004787"/>
            <a:ext cx="142875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787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5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103F23C-B021-4F14-8084-0CDDB42050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1990725"/>
            <a:ext cx="10287001" cy="4186238"/>
          </a:xfrm>
        </p:spPr>
        <p:txBody>
          <a:bodyPr/>
          <a:lstStyle/>
          <a:p>
            <a:r>
              <a:rPr lang="en-US"/>
              <a:t>How to make human language comprehensible to machines?</a:t>
            </a:r>
          </a:p>
          <a:p>
            <a:pPr lvl="1"/>
            <a:r>
              <a:rPr lang="en-US"/>
              <a:t>Numerical </a:t>
            </a:r>
            <a:r>
              <a:rPr lang="en-US" b="1"/>
              <a:t>vector</a:t>
            </a:r>
            <a:r>
              <a:rPr lang="en-US"/>
              <a:t> representation</a:t>
            </a:r>
          </a:p>
          <a:p>
            <a:pPr lvl="1"/>
            <a:r>
              <a:rPr lang="en-US"/>
              <a:t>Characterization by </a:t>
            </a:r>
            <a:r>
              <a:rPr lang="en-US" b="1"/>
              <a:t>probabilities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7787009-7D66-48CC-9116-3B84CA75BB2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833358" y="4152900"/>
            <a:ext cx="2939488" cy="1428750"/>
          </a:xfrm>
          <a:prstGeom prst="rect">
            <a:avLst/>
          </a:prstGeom>
        </p:spPr>
      </p:pic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89BADBDE-B86E-4EE1-8B27-5E938C636FFB}"/>
              </a:ext>
            </a:extLst>
          </p:cNvPr>
          <p:cNvSpPr/>
          <p:nvPr/>
        </p:nvSpPr>
        <p:spPr>
          <a:xfrm>
            <a:off x="1762125" y="4152900"/>
            <a:ext cx="2920353" cy="1428750"/>
          </a:xfrm>
          <a:prstGeom prst="wedgeRectCallout">
            <a:avLst>
              <a:gd name="adj1" fmla="val -32978"/>
              <a:gd name="adj2" fmla="val 83475"/>
            </a:avLst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600" b="1">
                <a:solidFill>
                  <a:schemeClr val="tx1"/>
                </a:solidFill>
              </a:rPr>
              <a:t>...</a:t>
            </a:r>
            <a:endParaRPr lang="en-US" sz="9600" b="1">
              <a:solidFill>
                <a:schemeClr val="tx1"/>
              </a:solidFill>
            </a:endParaRPr>
          </a:p>
        </p:txBody>
      </p:sp>
      <p:sp>
        <p:nvSpPr>
          <p:cNvPr id="13" name="Half Frame 12">
            <a:extLst>
              <a:ext uri="{FF2B5EF4-FFF2-40B4-BE49-F238E27FC236}">
                <a16:creationId xmlns:a16="http://schemas.microsoft.com/office/drawing/2014/main" id="{B0D76C45-646E-4B43-93B7-023D02CA1265}"/>
              </a:ext>
            </a:extLst>
          </p:cNvPr>
          <p:cNvSpPr/>
          <p:nvPr/>
        </p:nvSpPr>
        <p:spPr>
          <a:xfrm rot="8059677">
            <a:off x="4885418" y="4368303"/>
            <a:ext cx="1022464" cy="997944"/>
          </a:xfrm>
          <a:prstGeom prst="halfFrame">
            <a:avLst>
              <a:gd name="adj1" fmla="val 6022"/>
              <a:gd name="adj2" fmla="val 6672"/>
            </a:avLst>
          </a:prstGeom>
          <a:solidFill>
            <a:srgbClr val="66CCFF"/>
          </a:solidFill>
          <a:ln>
            <a:solidFill>
              <a:srgbClr val="66CCF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Titel 1">
            <a:extLst>
              <a:ext uri="{FF2B5EF4-FFF2-40B4-BE49-F238E27FC236}">
                <a16:creationId xmlns:a16="http://schemas.microsoft.com/office/drawing/2014/main" id="{478EA67A-3C39-4D0A-996A-C363F30A1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Intro NLP  </a:t>
            </a:r>
            <a:r>
              <a:rPr lang="en-US" b="1"/>
              <a:t>Human-like Language Processing</a:t>
            </a:r>
          </a:p>
        </p:txBody>
      </p:sp>
    </p:spTree>
    <p:extLst>
      <p:ext uri="{BB962C8B-B14F-4D97-AF65-F5344CB8AC3E}">
        <p14:creationId xmlns:p14="http://schemas.microsoft.com/office/powerpoint/2010/main" val="1891248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6</a:t>
            </a:fld>
            <a:endParaRPr lang="en-US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DFD17A34-9106-40ED-A9DF-891BA0E67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Intro NLP  </a:t>
            </a:r>
            <a:r>
              <a:rPr lang="en-US" b="1"/>
              <a:t>Naturally Occurring Texts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92DBD2C-6498-4CD3-BD7A-B27915CB99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1990725"/>
            <a:ext cx="10287001" cy="4186238"/>
          </a:xfrm>
        </p:spPr>
        <p:txBody>
          <a:bodyPr/>
          <a:lstStyle/>
          <a:p>
            <a:r>
              <a:rPr lang="en-US"/>
              <a:t>Basically, any form of human communication</a:t>
            </a:r>
          </a:p>
          <a:p>
            <a:pPr lvl="1"/>
            <a:r>
              <a:rPr lang="en-US"/>
              <a:t>Written text</a:t>
            </a:r>
          </a:p>
          <a:p>
            <a:pPr lvl="1"/>
            <a:r>
              <a:rPr lang="en-US"/>
              <a:t>Speech</a:t>
            </a:r>
          </a:p>
          <a:p>
            <a:r>
              <a:rPr lang="en-US"/>
              <a:t>Different types in different levels of formality</a:t>
            </a:r>
          </a:p>
          <a:p>
            <a:pPr lvl="1"/>
            <a:r>
              <a:rPr lang="en-US"/>
              <a:t>News articles</a:t>
            </a:r>
          </a:p>
          <a:p>
            <a:pPr lvl="1"/>
            <a:r>
              <a:rPr lang="en-US"/>
              <a:t>Customer reviews</a:t>
            </a:r>
          </a:p>
          <a:p>
            <a:pPr lvl="1"/>
            <a:r>
              <a:rPr lang="en-US"/>
              <a:t>Social media posts</a:t>
            </a:r>
          </a:p>
          <a:p>
            <a:pPr lvl="1"/>
            <a:r>
              <a:rPr lang="en-US"/>
              <a:t>...</a:t>
            </a:r>
          </a:p>
          <a:p>
            <a:r>
              <a:rPr lang="en-US"/>
              <a:t>Different languages</a:t>
            </a:r>
          </a:p>
        </p:txBody>
      </p:sp>
    </p:spTree>
    <p:extLst>
      <p:ext uri="{BB962C8B-B14F-4D97-AF65-F5344CB8AC3E}">
        <p14:creationId xmlns:p14="http://schemas.microsoft.com/office/powerpoint/2010/main" val="2104268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7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Intro NLP  </a:t>
            </a:r>
            <a:r>
              <a:rPr lang="en-US" b="1"/>
              <a:t>Levels of Linguistic Analysis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7443131-1CA9-405F-8B23-66FD98AB3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1990725"/>
            <a:ext cx="10287001" cy="4186238"/>
          </a:xfrm>
        </p:spPr>
        <p:txBody>
          <a:bodyPr/>
          <a:lstStyle/>
          <a:p>
            <a:r>
              <a:rPr lang="en-US" b="1"/>
              <a:t>Morphological</a:t>
            </a:r>
            <a:r>
              <a:rPr lang="en-US"/>
              <a:t> – how are words composed?</a:t>
            </a:r>
          </a:p>
          <a:p>
            <a:r>
              <a:rPr lang="en-US" b="1"/>
              <a:t>Lexical</a:t>
            </a:r>
            <a:r>
              <a:rPr lang="en-US"/>
              <a:t> – what do single words mean?</a:t>
            </a:r>
          </a:p>
          <a:p>
            <a:r>
              <a:rPr lang="en-US" b="1"/>
              <a:t>Syntactic</a:t>
            </a:r>
            <a:r>
              <a:rPr lang="en-US"/>
              <a:t> – what is the grammatical structure of a sentence?</a:t>
            </a:r>
          </a:p>
          <a:p>
            <a:r>
              <a:rPr lang="en-US" b="1"/>
              <a:t>Semantic</a:t>
            </a:r>
            <a:r>
              <a:rPr lang="en-US"/>
              <a:t> – what meaning does a sentence convey?</a:t>
            </a:r>
          </a:p>
          <a:p>
            <a:r>
              <a:rPr lang="en-US" b="1"/>
              <a:t>Discourse</a:t>
            </a:r>
            <a:r>
              <a:rPr lang="en-US"/>
              <a:t> – how do sentence interact to form a text?</a:t>
            </a:r>
          </a:p>
          <a:p>
            <a:r>
              <a:rPr lang="en-US" b="1"/>
              <a:t>Pragmatic</a:t>
            </a:r>
            <a:r>
              <a:rPr lang="en-US"/>
              <a:t> – what is there between the lines?</a:t>
            </a:r>
          </a:p>
          <a:p>
            <a:pPr marL="457200" lvl="1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670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8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Intro NLP  </a:t>
            </a:r>
            <a:r>
              <a:rPr lang="en-US" b="1"/>
              <a:t>Tasks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7443131-1CA9-405F-8B23-66FD98AB3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1990725"/>
            <a:ext cx="10287001" cy="4186238"/>
          </a:xfrm>
        </p:spPr>
        <p:txBody>
          <a:bodyPr/>
          <a:lstStyle/>
          <a:p>
            <a:r>
              <a:rPr lang="en-US"/>
              <a:t>High-level tasks</a:t>
            </a:r>
          </a:p>
          <a:p>
            <a:pPr lvl="1"/>
            <a:r>
              <a:rPr lang="en-US"/>
              <a:t>Speech recognition</a:t>
            </a:r>
          </a:p>
          <a:p>
            <a:pPr lvl="1"/>
            <a:r>
              <a:rPr lang="en-US"/>
              <a:t>Word-sense disambiguation (WSD)</a:t>
            </a:r>
          </a:p>
          <a:p>
            <a:pPr lvl="1"/>
            <a:r>
              <a:rPr lang="en-US"/>
              <a:t>Named entity recognition (NER)</a:t>
            </a:r>
          </a:p>
          <a:p>
            <a:pPr lvl="1"/>
            <a:r>
              <a:rPr lang="en-US"/>
              <a:t>Relationship extraction</a:t>
            </a:r>
          </a:p>
          <a:p>
            <a:pPr lvl="1"/>
            <a:r>
              <a:rPr lang="en-US"/>
              <a:t>Error identification and recovery</a:t>
            </a:r>
          </a:p>
          <a:p>
            <a:pPr lvl="1"/>
            <a:r>
              <a:rPr lang="en-US"/>
              <a:t>Automatic summarization</a:t>
            </a:r>
          </a:p>
          <a:p>
            <a:pPr lvl="1"/>
            <a:r>
              <a:rPr lang="en-US"/>
              <a:t>Machine translation</a:t>
            </a:r>
          </a:p>
          <a:p>
            <a:pPr lvl="1"/>
            <a:r>
              <a:rPr lang="en-US" b="1"/>
              <a:t>Topic extraction</a:t>
            </a:r>
          </a:p>
          <a:p>
            <a:pPr lvl="1"/>
            <a:r>
              <a:rPr lang="en-US" b="1"/>
              <a:t>Sentiment analysis	</a:t>
            </a:r>
            <a:r>
              <a:rPr lang="en-US" b="1" i="1"/>
              <a:t>		</a:t>
            </a:r>
            <a:r>
              <a:rPr lang="en-US" sz="2400" i="1"/>
              <a:t>many more</a:t>
            </a:r>
          </a:p>
        </p:txBody>
      </p:sp>
      <p:pic>
        <p:nvPicPr>
          <p:cNvPr id="5" name="Graphic 4" descr="Add with solid fill">
            <a:extLst>
              <a:ext uri="{FF2B5EF4-FFF2-40B4-BE49-F238E27FC236}">
                <a16:creationId xmlns:a16="http://schemas.microsoft.com/office/drawing/2014/main" id="{79DE25FD-E5AE-4211-A31A-FA5CC48F09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19762" y="5424487"/>
            <a:ext cx="752475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9491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9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Intro NLP  </a:t>
            </a:r>
            <a:r>
              <a:rPr lang="en-US" b="1"/>
              <a:t>Tasks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7443131-1CA9-405F-8B23-66FD98AB3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1990725"/>
            <a:ext cx="10287001" cy="4186238"/>
          </a:xfrm>
        </p:spPr>
        <p:txBody>
          <a:bodyPr/>
          <a:lstStyle/>
          <a:p>
            <a:r>
              <a:rPr lang="en-US"/>
              <a:t>Low-level tasks</a:t>
            </a:r>
          </a:p>
          <a:p>
            <a:pPr lvl="1"/>
            <a:r>
              <a:rPr lang="en-US"/>
              <a:t>Sentence boundary detection</a:t>
            </a:r>
          </a:p>
          <a:p>
            <a:pPr lvl="1"/>
            <a:r>
              <a:rPr lang="en-US"/>
              <a:t>Tokenization</a:t>
            </a:r>
          </a:p>
          <a:p>
            <a:pPr lvl="1"/>
            <a:r>
              <a:rPr lang="en-US"/>
              <a:t>Part-of-speech (POS) tagging</a:t>
            </a:r>
          </a:p>
          <a:p>
            <a:pPr lvl="1"/>
            <a:r>
              <a:rPr lang="en-US"/>
              <a:t>Stemming</a:t>
            </a:r>
          </a:p>
          <a:p>
            <a:pPr lvl="1"/>
            <a:r>
              <a:rPr lang="en-US"/>
              <a:t>Lemmatization</a:t>
            </a:r>
          </a:p>
          <a:p>
            <a:pPr lvl="1"/>
            <a:r>
              <a:rPr lang="en-US"/>
              <a:t>Shallow parsing</a:t>
            </a:r>
          </a:p>
          <a:p>
            <a:pPr lvl="1"/>
            <a:r>
              <a:rPr lang="en-US"/>
              <a:t>...</a:t>
            </a:r>
          </a:p>
          <a:p>
            <a:pPr marL="457200" lvl="1" indent="0">
              <a:buNone/>
            </a:pPr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95CA0E2-78A2-4478-97A1-CFDDD994252B}"/>
              </a:ext>
            </a:extLst>
          </p:cNvPr>
          <p:cNvGrpSpPr/>
          <p:nvPr/>
        </p:nvGrpSpPr>
        <p:grpSpPr>
          <a:xfrm>
            <a:off x="8039100" y="1981199"/>
            <a:ext cx="3095626" cy="3019426"/>
            <a:chOff x="8175024" y="1825625"/>
            <a:chExt cx="3178776" cy="3018518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A11C8E05-3C61-4388-9237-FC74CA078C9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grayscl/>
            </a:blip>
            <a:stretch>
              <a:fillRect/>
            </a:stretch>
          </p:blipFill>
          <p:spPr>
            <a:xfrm>
              <a:off x="8227479" y="1825625"/>
              <a:ext cx="3126321" cy="3018518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D990E18-21F4-4EE0-84DD-9F9B3FBD3236}"/>
                </a:ext>
              </a:extLst>
            </p:cNvPr>
            <p:cNvSpPr/>
            <p:nvPr/>
          </p:nvSpPr>
          <p:spPr>
            <a:xfrm>
              <a:off x="8175024" y="4575696"/>
              <a:ext cx="346745" cy="2684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58608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1761</Words>
  <Application>Microsoft Office PowerPoint</Application>
  <PresentationFormat>Widescreen</PresentationFormat>
  <Paragraphs>349</Paragraphs>
  <Slides>35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Calibri</vt:lpstr>
      <vt:lpstr>Calibri Light</vt:lpstr>
      <vt:lpstr>Consolas</vt:lpstr>
      <vt:lpstr>Office</vt:lpstr>
      <vt:lpstr>Part I: Intro NLP &amp; Task at Hand</vt:lpstr>
      <vt:lpstr>Part I: Intro NLP &amp; Task at Hand</vt:lpstr>
      <vt:lpstr>Outline</vt:lpstr>
      <vt:lpstr>Intro NLP  What is NLP?</vt:lpstr>
      <vt:lpstr>Intro NLP  Human-like Language Processing</vt:lpstr>
      <vt:lpstr>Intro NLP  Naturally Occurring Texts</vt:lpstr>
      <vt:lpstr>Intro NLP  Levels of Linguistic Analysis</vt:lpstr>
      <vt:lpstr>Intro NLP  Tasks</vt:lpstr>
      <vt:lpstr>Intro NLP  Tasks</vt:lpstr>
      <vt:lpstr>Intro NLP  Computational Techniques</vt:lpstr>
      <vt:lpstr>Intro NLP  Challenges</vt:lpstr>
      <vt:lpstr>Intro NLP  Challenges</vt:lpstr>
      <vt:lpstr>Intro NLP  Applications</vt:lpstr>
      <vt:lpstr>Part I: Intro NLP &amp; Task at Hand</vt:lpstr>
      <vt:lpstr>Working data  Generation</vt:lpstr>
      <vt:lpstr>Working data  Structure</vt:lpstr>
      <vt:lpstr>Working data  Structure</vt:lpstr>
      <vt:lpstr>Working data  Example</vt:lpstr>
      <vt:lpstr>Working data  Particularities</vt:lpstr>
      <vt:lpstr>Task  Analytical Objective</vt:lpstr>
      <vt:lpstr>Task  Topic Extraction</vt:lpstr>
      <vt:lpstr>Task  Sentiment Analysis</vt:lpstr>
      <vt:lpstr>Task  Topic-Specific Sentiment Analysis</vt:lpstr>
      <vt:lpstr>ML Pipeline  Analytical Sequence</vt:lpstr>
      <vt:lpstr>ML Pipeline  Static vs Dynamic features</vt:lpstr>
      <vt:lpstr>Quanteda Universe  Package</vt:lpstr>
      <vt:lpstr>Quanteda Universe  Basic Classes</vt:lpstr>
      <vt:lpstr>Quanteda Universe  Basic Classes</vt:lpstr>
      <vt:lpstr>Quanteda Universe  Basic Classes</vt:lpstr>
      <vt:lpstr>Quanteda Universe  Basic Classes</vt:lpstr>
      <vt:lpstr>Quanteda Universe  Basic Classes</vt:lpstr>
      <vt:lpstr>Quanteda Universe  Basic Classes</vt:lpstr>
      <vt:lpstr>Quanteda Universe  Scope</vt:lpstr>
      <vt:lpstr>Part I: Intro NLP &amp; Task at Hand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NALMPI</dc:creator>
  <cp:lastModifiedBy>Lisa Wimmer</cp:lastModifiedBy>
  <cp:revision>341</cp:revision>
  <dcterms:created xsi:type="dcterms:W3CDTF">2021-03-26T15:02:43Z</dcterms:created>
  <dcterms:modified xsi:type="dcterms:W3CDTF">2021-04-03T10:07:56Z</dcterms:modified>
</cp:coreProperties>
</file>