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03" r:id="rId2"/>
    <p:sldId id="304" r:id="rId3"/>
    <p:sldId id="305" r:id="rId4"/>
    <p:sldId id="282" r:id="rId5"/>
    <p:sldId id="307" r:id="rId6"/>
    <p:sldId id="308" r:id="rId7"/>
    <p:sldId id="309" r:id="rId8"/>
    <p:sldId id="310" r:id="rId9"/>
    <p:sldId id="311" r:id="rId10"/>
    <p:sldId id="278" r:id="rId11"/>
    <p:sldId id="279" r:id="rId12"/>
    <p:sldId id="280" r:id="rId13"/>
    <p:sldId id="283" r:id="rId14"/>
    <p:sldId id="284" r:id="rId15"/>
    <p:sldId id="286" r:id="rId16"/>
    <p:sldId id="287" r:id="rId17"/>
    <p:sldId id="288" r:id="rId18"/>
    <p:sldId id="272" r:id="rId19"/>
    <p:sldId id="267" r:id="rId20"/>
    <p:sldId id="273"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FFFFFF"/>
    <a:srgbClr val="4171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256" autoAdjust="0"/>
  </p:normalViewPr>
  <p:slideViewPr>
    <p:cSldViewPr snapToGrid="0">
      <p:cViewPr varScale="1">
        <p:scale>
          <a:sx n="100" d="100"/>
          <a:sy n="100" d="100"/>
        </p:scale>
        <p:origin x="954" y="96"/>
      </p:cViewPr>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5B87F2-13FD-4A24-9F19-39B31C60B536}" type="datetimeFigureOut">
              <a:rPr lang="en-US" smtClean="0"/>
              <a:t>4/3/2021</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41429-B750-4047-B563-2878417A70E7}" type="slidenum">
              <a:rPr lang="en-US" smtClean="0"/>
              <a:t>‹#›</a:t>
            </a:fld>
            <a:endParaRPr lang="en-US"/>
          </a:p>
        </p:txBody>
      </p:sp>
    </p:spTree>
    <p:extLst>
      <p:ext uri="{BB962C8B-B14F-4D97-AF65-F5344CB8AC3E}">
        <p14:creationId xmlns:p14="http://schemas.microsoft.com/office/powerpoint/2010/main" val="301767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kurz dazu sagen, dass wir hier keine tiefe theoretische </a:t>
            </a:r>
            <a:r>
              <a:rPr lang="de-DE" err="1"/>
              <a:t>einführung</a:t>
            </a:r>
            <a:r>
              <a:rPr lang="de-DE"/>
              <a:t> machen</a:t>
            </a:r>
            <a:endParaRPr lang="en-US"/>
          </a:p>
        </p:txBody>
      </p:sp>
      <p:sp>
        <p:nvSpPr>
          <p:cNvPr id="4" name="Slide Number Placeholder 3"/>
          <p:cNvSpPr>
            <a:spLocks noGrp="1"/>
          </p:cNvSpPr>
          <p:nvPr>
            <p:ph type="sldNum" sz="quarter" idx="5"/>
          </p:nvPr>
        </p:nvSpPr>
        <p:spPr/>
        <p:txBody>
          <a:bodyPr/>
          <a:lstStyle/>
          <a:p>
            <a:fld id="{20A41429-B750-4047-B563-2878417A70E7}" type="slidenum">
              <a:rPr lang="en-US" smtClean="0"/>
              <a:t>3</a:t>
            </a:fld>
            <a:endParaRPr lang="en-US"/>
          </a:p>
        </p:txBody>
      </p:sp>
    </p:spTree>
    <p:extLst>
      <p:ext uri="{BB962C8B-B14F-4D97-AF65-F5344CB8AC3E}">
        <p14:creationId xmlns:p14="http://schemas.microsoft.com/office/powerpoint/2010/main" val="144190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Ziel ist möglichst gute Suchergebnisse zu liefern</a:t>
            </a:r>
          </a:p>
          <a:p>
            <a:r>
              <a:rPr lang="de-DE" dirty="0"/>
              <a:t>Dafür werden verschiedene Verfahren eingesetzt. </a:t>
            </a:r>
          </a:p>
          <a:p>
            <a:r>
              <a:rPr lang="de-DE" dirty="0" err="1"/>
              <a:t>Stemming</a:t>
            </a:r>
            <a:r>
              <a:rPr lang="de-DE" dirty="0"/>
              <a:t> (Grundformenreduktion) ist ein Verfahren, mit dem verschiedene morphologische Varianten eines Wortes auf ihren gemeinsamen Wortstamm (</a:t>
            </a:r>
            <a:r>
              <a:rPr lang="de-DE" dirty="0" err="1"/>
              <a:t>stem</a:t>
            </a:r>
            <a:r>
              <a:rPr lang="de-DE" dirty="0"/>
              <a:t>) zurückgeführt werden </a:t>
            </a:r>
          </a:p>
          <a:p>
            <a:r>
              <a:rPr lang="de-DE" dirty="0"/>
              <a:t>Die Idee: die eigentliche lexikalische Bedeutung eines Wortes ist in seinem Stamm zu finden</a:t>
            </a:r>
            <a:endParaRPr lang="en-US" dirty="0"/>
          </a:p>
        </p:txBody>
      </p:sp>
      <p:sp>
        <p:nvSpPr>
          <p:cNvPr id="4" name="Foliennummernplatzhalter 3"/>
          <p:cNvSpPr>
            <a:spLocks noGrp="1"/>
          </p:cNvSpPr>
          <p:nvPr>
            <p:ph type="sldNum" sz="quarter" idx="10"/>
          </p:nvPr>
        </p:nvSpPr>
        <p:spPr/>
        <p:txBody>
          <a:bodyPr/>
          <a:lstStyle/>
          <a:p>
            <a:fld id="{20A41429-B750-4047-B563-2878417A70E7}" type="slidenum">
              <a:rPr lang="en-US" smtClean="0"/>
              <a:t>16</a:t>
            </a:fld>
            <a:endParaRPr lang="en-US"/>
          </a:p>
        </p:txBody>
      </p:sp>
    </p:spTree>
    <p:extLst>
      <p:ext uri="{BB962C8B-B14F-4D97-AF65-F5344CB8AC3E}">
        <p14:creationId xmlns:p14="http://schemas.microsoft.com/office/powerpoint/2010/main" val="2576706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Slower </a:t>
            </a:r>
            <a:r>
              <a:rPr lang="en-US" dirty="0" err="1"/>
              <a:t>bc</a:t>
            </a:r>
            <a:r>
              <a:rPr lang="en-US" dirty="0"/>
              <a:t> </a:t>
            </a:r>
            <a:r>
              <a:rPr lang="en-US" sz="1200" b="0" i="0" u="none" strike="noStrike" kern="1200" baseline="0" dirty="0">
                <a:solidFill>
                  <a:schemeClr val="tx1"/>
                </a:solidFill>
                <a:latin typeface="+mn-lt"/>
                <a:ea typeface="+mn-ea"/>
                <a:cs typeface="+mn-cs"/>
              </a:rPr>
              <a:t>an</a:t>
            </a:r>
          </a:p>
          <a:p>
            <a:r>
              <a:rPr lang="en-GB" sz="1200" b="0" i="0" u="none" strike="noStrike" kern="1200" baseline="0" dirty="0">
                <a:solidFill>
                  <a:schemeClr val="tx1"/>
                </a:solidFill>
                <a:latin typeface="+mn-lt"/>
                <a:ea typeface="+mn-ea"/>
                <a:cs typeface="+mn-cs"/>
              </a:rPr>
              <a:t>additional step is involved where the root form or lemma is formed by removing the affix</a:t>
            </a:r>
          </a:p>
          <a:p>
            <a:r>
              <a:rPr lang="en-GB" sz="1200" b="0" i="0" u="none" strike="noStrike" kern="1200" baseline="0" dirty="0">
                <a:solidFill>
                  <a:schemeClr val="tx1"/>
                </a:solidFill>
                <a:latin typeface="+mn-lt"/>
                <a:ea typeface="+mn-ea"/>
                <a:cs typeface="+mn-cs"/>
              </a:rPr>
              <a:t>from the word if and only if the lemma is present in the dictionary</a:t>
            </a:r>
            <a:endParaRPr lang="en-US" dirty="0"/>
          </a:p>
        </p:txBody>
      </p:sp>
      <p:sp>
        <p:nvSpPr>
          <p:cNvPr id="4" name="Foliennummernplatzhalter 3"/>
          <p:cNvSpPr>
            <a:spLocks noGrp="1"/>
          </p:cNvSpPr>
          <p:nvPr>
            <p:ph type="sldNum" sz="quarter" idx="10"/>
          </p:nvPr>
        </p:nvSpPr>
        <p:spPr/>
        <p:txBody>
          <a:bodyPr/>
          <a:lstStyle/>
          <a:p>
            <a:fld id="{20A41429-B750-4047-B563-2878417A70E7}" type="slidenum">
              <a:rPr lang="en-US" smtClean="0"/>
              <a:t>17</a:t>
            </a:fld>
            <a:endParaRPr lang="en-US"/>
          </a:p>
        </p:txBody>
      </p:sp>
    </p:spTree>
    <p:extLst>
      <p:ext uri="{BB962C8B-B14F-4D97-AF65-F5344CB8AC3E}">
        <p14:creationId xmlns:p14="http://schemas.microsoft.com/office/powerpoint/2010/main" val="1660201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4</a:t>
            </a:fld>
            <a:endParaRPr lang="en-US"/>
          </a:p>
        </p:txBody>
      </p:sp>
    </p:spTree>
    <p:extLst>
      <p:ext uri="{BB962C8B-B14F-4D97-AF65-F5344CB8AC3E}">
        <p14:creationId xmlns:p14="http://schemas.microsoft.com/office/powerpoint/2010/main" val="1364743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5</a:t>
            </a:fld>
            <a:endParaRPr lang="en-US"/>
          </a:p>
        </p:txBody>
      </p:sp>
    </p:spTree>
    <p:extLst>
      <p:ext uri="{BB962C8B-B14F-4D97-AF65-F5344CB8AC3E}">
        <p14:creationId xmlns:p14="http://schemas.microsoft.com/office/powerpoint/2010/main" val="3255676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6</a:t>
            </a:fld>
            <a:endParaRPr lang="en-US"/>
          </a:p>
        </p:txBody>
      </p:sp>
    </p:spTree>
    <p:extLst>
      <p:ext uri="{BB962C8B-B14F-4D97-AF65-F5344CB8AC3E}">
        <p14:creationId xmlns:p14="http://schemas.microsoft.com/office/powerpoint/2010/main" val="395262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IMDb: Extract the top rated movies: Title, Year, Rank and Rating information from: </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7</a:t>
            </a:fld>
            <a:endParaRPr lang="en-US"/>
          </a:p>
        </p:txBody>
      </p:sp>
    </p:spTree>
    <p:extLst>
      <p:ext uri="{BB962C8B-B14F-4D97-AF65-F5344CB8AC3E}">
        <p14:creationId xmlns:p14="http://schemas.microsoft.com/office/powerpoint/2010/main" val="3553464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a:solidFill>
                  <a:schemeClr val="tx1"/>
                </a:solidFill>
                <a:effectLst/>
                <a:latin typeface="+mn-lt"/>
                <a:ea typeface="+mn-ea"/>
                <a:cs typeface="+mn-cs"/>
              </a:rPr>
              <a:t>popular feature films of 2016</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8</a:t>
            </a:fld>
            <a:endParaRPr lang="en-US"/>
          </a:p>
        </p:txBody>
      </p:sp>
    </p:spTree>
    <p:extLst>
      <p:ext uri="{BB962C8B-B14F-4D97-AF65-F5344CB8AC3E}">
        <p14:creationId xmlns:p14="http://schemas.microsoft.com/office/powerpoint/2010/main" val="1977142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9</a:t>
            </a:fld>
            <a:endParaRPr lang="en-US"/>
          </a:p>
        </p:txBody>
      </p:sp>
    </p:spTree>
    <p:extLst>
      <p:ext uri="{BB962C8B-B14F-4D97-AF65-F5344CB8AC3E}">
        <p14:creationId xmlns:p14="http://schemas.microsoft.com/office/powerpoint/2010/main" val="4272284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dirty="0">
                <a:solidFill>
                  <a:schemeClr val="tx1"/>
                </a:solidFill>
                <a:effectLst/>
                <a:latin typeface="+mn-lt"/>
                <a:ea typeface="+mn-ea"/>
                <a:cs typeface="+mn-cs"/>
              </a:rPr>
              <a:t>popular feature films of 2016</a:t>
            </a:r>
            <a:endParaRPr lang="en-US" dirty="0"/>
          </a:p>
        </p:txBody>
      </p:sp>
      <p:sp>
        <p:nvSpPr>
          <p:cNvPr id="4" name="Foliennummernplatzhalter 3"/>
          <p:cNvSpPr>
            <a:spLocks noGrp="1"/>
          </p:cNvSpPr>
          <p:nvPr>
            <p:ph type="sldNum" sz="quarter" idx="10"/>
          </p:nvPr>
        </p:nvSpPr>
        <p:spPr/>
        <p:txBody>
          <a:bodyPr/>
          <a:lstStyle/>
          <a:p>
            <a:fld id="{20A41429-B750-4047-B563-2878417A70E7}" type="slidenum">
              <a:rPr lang="en-US" smtClean="0"/>
              <a:t>10</a:t>
            </a:fld>
            <a:endParaRPr lang="en-US"/>
          </a:p>
        </p:txBody>
      </p:sp>
    </p:spTree>
    <p:extLst>
      <p:ext uri="{BB962C8B-B14F-4D97-AF65-F5344CB8AC3E}">
        <p14:creationId xmlns:p14="http://schemas.microsoft.com/office/powerpoint/2010/main" val="3612724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punctuation or special characters do not have much significance when we</a:t>
            </a:r>
          </a:p>
          <a:p>
            <a:r>
              <a:rPr lang="en-GB" sz="1200" b="0" i="0" u="none" strike="noStrike" kern="1200" baseline="0" dirty="0" err="1">
                <a:solidFill>
                  <a:schemeClr val="tx1"/>
                </a:solidFill>
                <a:latin typeface="+mn-lt"/>
                <a:ea typeface="+mn-ea"/>
                <a:cs typeface="+mn-cs"/>
              </a:rPr>
              <a:t>analyze</a:t>
            </a:r>
            <a:r>
              <a:rPr lang="en-GB" sz="1200" b="0" i="0" u="none" strike="noStrike" kern="1200" baseline="0" dirty="0">
                <a:solidFill>
                  <a:schemeClr val="tx1"/>
                </a:solidFill>
                <a:latin typeface="+mn-lt"/>
                <a:ea typeface="+mn-ea"/>
                <a:cs typeface="+mn-cs"/>
              </a:rPr>
              <a:t> the text and utilize it for extracting features or information based on NLP and ML.</a:t>
            </a:r>
            <a:endParaRPr lang="en-US" dirty="0"/>
          </a:p>
        </p:txBody>
      </p:sp>
      <p:sp>
        <p:nvSpPr>
          <p:cNvPr id="4" name="Foliennummernplatzhalter 3"/>
          <p:cNvSpPr>
            <a:spLocks noGrp="1"/>
          </p:cNvSpPr>
          <p:nvPr>
            <p:ph type="sldNum" sz="quarter" idx="10"/>
          </p:nvPr>
        </p:nvSpPr>
        <p:spPr/>
        <p:txBody>
          <a:bodyPr/>
          <a:lstStyle/>
          <a:p>
            <a:fld id="{20A41429-B750-4047-B563-2878417A70E7}" type="slidenum">
              <a:rPr lang="en-US" smtClean="0"/>
              <a:t>15</a:t>
            </a:fld>
            <a:endParaRPr lang="en-US"/>
          </a:p>
        </p:txBody>
      </p:sp>
    </p:spTree>
    <p:extLst>
      <p:ext uri="{BB962C8B-B14F-4D97-AF65-F5344CB8AC3E}">
        <p14:creationId xmlns:p14="http://schemas.microsoft.com/office/powerpoint/2010/main" val="1694319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endParaRPr lang="en-US"/>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a:p>
        </p:txBody>
      </p:sp>
      <p:sp>
        <p:nvSpPr>
          <p:cNvPr id="4" name="Datumsplatzhalter 3"/>
          <p:cNvSpPr>
            <a:spLocks noGrp="1"/>
          </p:cNvSpPr>
          <p:nvPr>
            <p:ph type="dt" sz="half" idx="10"/>
          </p:nvPr>
        </p:nvSpPr>
        <p:spPr/>
        <p:txBody>
          <a:bodyPr/>
          <a:lstStyle/>
          <a:p>
            <a:fld id="{5A1811BA-6AD9-41A7-B7A2-456C8523519C}" type="datetime1">
              <a:rPr lang="en-US" smtClean="0"/>
              <a:t>4/3/2021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454799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B0494441-C196-4BB0-93EE-AF22360207AB}" type="datetime1">
              <a:rPr lang="en-US" smtClean="0"/>
              <a:t>4/3/2021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920911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endParaRPr lang="en-US"/>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D7B9282B-C3CE-4F56-8DD1-5349F982F1D2}" type="datetime1">
              <a:rPr lang="en-US" smtClean="0"/>
              <a:t>4/3/2021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543230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E6E86D6A-786F-4E85-AF3B-385015383ABA}" type="datetime1">
              <a:rPr lang="en-US" smtClean="0"/>
              <a:t>4/3/2021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247961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en-US"/>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051FFEB0-9C80-4A34-A5C7-72D52D52FC7D}" type="datetime1">
              <a:rPr lang="en-US" smtClean="0"/>
              <a:t>4/3/2021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32083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p:cNvSpPr>
            <a:spLocks noGrp="1"/>
          </p:cNvSpPr>
          <p:nvPr>
            <p:ph type="dt" sz="half" idx="10"/>
          </p:nvPr>
        </p:nvSpPr>
        <p:spPr/>
        <p:txBody>
          <a:bodyPr/>
          <a:lstStyle/>
          <a:p>
            <a:fld id="{084267AD-C299-471B-ABA1-D0EA94C7EDCF}" type="datetime1">
              <a:rPr lang="en-US" smtClean="0"/>
              <a:t>4/3/2021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84523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en-US"/>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p:cNvSpPr>
            <a:spLocks noGrp="1"/>
          </p:cNvSpPr>
          <p:nvPr>
            <p:ph type="dt" sz="half" idx="10"/>
          </p:nvPr>
        </p:nvSpPr>
        <p:spPr/>
        <p:txBody>
          <a:bodyPr/>
          <a:lstStyle/>
          <a:p>
            <a:fld id="{6468DBC7-10F8-46A1-8CE1-DBB0A6F0EF3E}" type="datetime1">
              <a:rPr lang="en-US" smtClean="0"/>
              <a:t>4/3/2021</a:t>
            </a:fld>
            <a:endParaRPr lang="en-US"/>
          </a:p>
        </p:txBody>
      </p:sp>
      <p:sp>
        <p:nvSpPr>
          <p:cNvPr id="8" name="Fußzeilenplatzhalter 7"/>
          <p:cNvSpPr>
            <a:spLocks noGrp="1"/>
          </p:cNvSpPr>
          <p:nvPr>
            <p:ph type="ftr" sz="quarter" idx="11"/>
          </p:nvPr>
        </p:nvSpPr>
        <p:spPr/>
        <p:txBody>
          <a:bodyPr/>
          <a:lstStyle/>
          <a:p>
            <a:endParaRPr lang="en-US"/>
          </a:p>
        </p:txBody>
      </p:sp>
      <p:sp>
        <p:nvSpPr>
          <p:cNvPr id="9" name="Foliennummernplatzhalter 8"/>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391046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Datumsplatzhalter 2"/>
          <p:cNvSpPr>
            <a:spLocks noGrp="1"/>
          </p:cNvSpPr>
          <p:nvPr>
            <p:ph type="dt" sz="half" idx="10"/>
          </p:nvPr>
        </p:nvSpPr>
        <p:spPr/>
        <p:txBody>
          <a:bodyPr/>
          <a:lstStyle/>
          <a:p>
            <a:fld id="{0A97ED80-8DDA-43A7-A78F-B0542D691D0E}" type="datetime1">
              <a:rPr lang="en-US" smtClean="0"/>
              <a:t>4/3/2021</a:t>
            </a:fld>
            <a:endParaRPr lang="en-US"/>
          </a:p>
        </p:txBody>
      </p:sp>
      <p:sp>
        <p:nvSpPr>
          <p:cNvPr id="4" name="Fußzeilenplatzhalter 3"/>
          <p:cNvSpPr>
            <a:spLocks noGrp="1"/>
          </p:cNvSpPr>
          <p:nvPr>
            <p:ph type="ftr" sz="quarter" idx="11"/>
          </p:nvPr>
        </p:nvSpPr>
        <p:spPr/>
        <p:txBody>
          <a:bodyPr/>
          <a:lstStyle/>
          <a:p>
            <a:endParaRPr lang="en-US"/>
          </a:p>
        </p:txBody>
      </p:sp>
      <p:sp>
        <p:nvSpPr>
          <p:cNvPr id="5" name="Foliennummernplatzhalter 4"/>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021201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AF827E6-45BA-40D2-98F2-BE4FFF095577}" type="datetime1">
              <a:rPr lang="en-US" smtClean="0"/>
              <a:t>4/3/2021</a:t>
            </a:fld>
            <a:endParaRPr lang="en-US"/>
          </a:p>
        </p:txBody>
      </p:sp>
      <p:sp>
        <p:nvSpPr>
          <p:cNvPr id="3" name="Fußzeilenplatzhalter 2"/>
          <p:cNvSpPr>
            <a:spLocks noGrp="1"/>
          </p:cNvSpPr>
          <p:nvPr>
            <p:ph type="ftr" sz="quarter" idx="11"/>
          </p:nvPr>
        </p:nvSpPr>
        <p:spPr/>
        <p:txBody>
          <a:bodyPr/>
          <a:lstStyle/>
          <a:p>
            <a:endParaRPr lang="en-US"/>
          </a:p>
        </p:txBody>
      </p:sp>
      <p:sp>
        <p:nvSpPr>
          <p:cNvPr id="4" name="Foliennummernplatzhalter 3"/>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183839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42BD114C-22EA-4B1A-A45B-ED6465C7BB4E}" type="datetime1">
              <a:rPr lang="en-US" smtClean="0"/>
              <a:t>4/3/2021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346955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F46F8903-38BE-4FD8-98FC-E4EF771B2D8C}" type="datetime1">
              <a:rPr lang="en-US" smtClean="0"/>
              <a:t>4/3/2021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750090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en-US"/>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AC8C7-9CA9-4E83-8CE3-AD3BE4150B39}" type="datetime1">
              <a:rPr lang="en-US" smtClean="0"/>
              <a:t>4/3/2021</a:t>
            </a:fld>
            <a:endParaRPr lang="en-US"/>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E0B00B-E6DF-4183-A694-3DE28BEFB357}" type="slidenum">
              <a:rPr lang="en-US" smtClean="0"/>
              <a:t>‹#›</a:t>
            </a:fld>
            <a:endParaRPr lang="en-US"/>
          </a:p>
        </p:txBody>
      </p:sp>
    </p:spTree>
    <p:extLst>
      <p:ext uri="{BB962C8B-B14F-4D97-AF65-F5344CB8AC3E}">
        <p14:creationId xmlns:p14="http://schemas.microsoft.com/office/powerpoint/2010/main" val="2403587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twitter.com/signu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developer.twitter.com/en/apply-for-access.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cran.r-project.org/web/packages/rtweet/rtweet.pdf" TargetMode="External"/><Relationship Id="rId2" Type="http://schemas.openxmlformats.org/officeDocument/2006/relationships/hyperlink" Target="https://developer.twitter.com/en/docs/tweets/search/api-reference/get-search-tweets.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hyperlink" Target="https://r4ds.had.co.nz/strings.html" TargetMode="External"/><Relationship Id="rId3" Type="http://schemas.openxmlformats.org/officeDocument/2006/relationships/hyperlink" Target="https://flukeout.github.io/" TargetMode="External"/><Relationship Id="rId7" Type="http://schemas.openxmlformats.org/officeDocument/2006/relationships/hyperlink" Target="https://docs.tweepy.org/en/latest/" TargetMode="External"/><Relationship Id="rId2" Type="http://schemas.openxmlformats.org/officeDocument/2006/relationships/hyperlink" Target="https://www.analyticsvidhya.com/blog/2015/10/beginner-guide-web-scraping-beautiful-soup-python/" TargetMode="External"/><Relationship Id="rId1" Type="http://schemas.openxmlformats.org/officeDocument/2006/relationships/slideLayout" Target="../slideLayouts/slideLayout2.xml"/><Relationship Id="rId6" Type="http://schemas.openxmlformats.org/officeDocument/2006/relationships/hyperlink" Target="https://rtweet-workshop.mikewk.com/#1" TargetMode="External"/><Relationship Id="rId5" Type="http://schemas.openxmlformats.org/officeDocument/2006/relationships/hyperlink" Target="https://cran.r-project.org/web/packages/rtweet/rtweet.pdf" TargetMode="External"/><Relationship Id="rId4" Type="http://schemas.openxmlformats.org/officeDocument/2006/relationships/hyperlink" Target="https://selectorgadget.com/" TargetMode="External"/><Relationship Id="rId9" Type="http://schemas.openxmlformats.org/officeDocument/2006/relationships/hyperlink" Target="https://www.rstudio.com/wp-content/uploads/2016/09/RegExCheatsheet.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practicewebscrapingsite.wordpress.com/example-1/"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practicewebscrapingsite.wordpress.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selectorgadget.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www.imdb.com/chart/top?ref_=nv_mv_250_6" TargetMode="External"/><Relationship Id="rId7" Type="http://schemas.openxmlformats.org/officeDocument/2006/relationships/image" Target="../media/image7.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2FBA02-029D-4A54-8CD7-9868A31BEFFA}"/>
              </a:ext>
            </a:extLst>
          </p:cNvPr>
          <p:cNvSpPr>
            <a:spLocks noGrp="1"/>
          </p:cNvSpPr>
          <p:nvPr>
            <p:ph type="ctrTitle"/>
          </p:nvPr>
        </p:nvSpPr>
        <p:spPr>
          <a:xfrm>
            <a:off x="0" y="1122363"/>
            <a:ext cx="12192000" cy="2387600"/>
          </a:xfrm>
        </p:spPr>
        <p:txBody>
          <a:bodyPr/>
          <a:lstStyle/>
          <a:p>
            <a:r>
              <a:rPr lang="en-US" b="1">
                <a:effectLst>
                  <a:outerShdw blurRad="38100" dist="38100" dir="2700000" algn="tl">
                    <a:srgbClr val="000000">
                      <a:alpha val="43137"/>
                    </a:srgbClr>
                  </a:outerShdw>
                </a:effectLst>
              </a:rPr>
              <a:t>Part II: Scraping &amp; Text Normalization</a:t>
            </a:r>
            <a:endParaRPr lang="en-US"/>
          </a:p>
        </p:txBody>
      </p:sp>
      <p:sp>
        <p:nvSpPr>
          <p:cNvPr id="4" name="Slide Number Placeholder 3">
            <a:extLst>
              <a:ext uri="{FF2B5EF4-FFF2-40B4-BE49-F238E27FC236}">
                <a16:creationId xmlns:a16="http://schemas.microsoft.com/office/drawing/2014/main" id="{1A1DAD36-2C74-4310-9046-1C0823405A0B}"/>
              </a:ext>
            </a:extLst>
          </p:cNvPr>
          <p:cNvSpPr>
            <a:spLocks noGrp="1"/>
          </p:cNvSpPr>
          <p:nvPr>
            <p:ph type="sldNum" sz="quarter" idx="12"/>
          </p:nvPr>
        </p:nvSpPr>
        <p:spPr/>
        <p:txBody>
          <a:bodyPr/>
          <a:lstStyle/>
          <a:p>
            <a:fld id="{C9E0B00B-E6DF-4183-A694-3DE28BEFB357}" type="slidenum">
              <a:rPr lang="en-US" smtClean="0"/>
              <a:t>1</a:t>
            </a:fld>
            <a:endParaRPr lang="en-US"/>
          </a:p>
        </p:txBody>
      </p:sp>
      <p:pic>
        <p:nvPicPr>
          <p:cNvPr id="8" name="Picture 7" descr="Icon&#10;&#10;Description automatically generated">
            <a:extLst>
              <a:ext uri="{FF2B5EF4-FFF2-40B4-BE49-F238E27FC236}">
                <a16:creationId xmlns:a16="http://schemas.microsoft.com/office/drawing/2014/main" id="{720E683A-1C38-4815-B7A2-BD0EE45D8884}"/>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9804" b="89706" l="1481" r="95062">
                        <a14:foregroundMark x1="83951" y1="52941" x2="71111" y2="68627"/>
                        <a14:foregroundMark x1="78765" y1="27451" x2="86173" y2="60784"/>
                        <a14:foregroundMark x1="86173" y1="60784" x2="83951" y2="41176"/>
                        <a14:foregroundMark x1="89136" y1="22549" x2="90370" y2="33824"/>
                        <a14:foregroundMark x1="83951" y1="23529" x2="92099" y2="38235"/>
                        <a14:foregroundMark x1="95062" y1="26471" x2="95062" y2="26471"/>
                        <a14:foregroundMark x1="93827" y1="38725" x2="93827" y2="38725"/>
                        <a14:foregroundMark x1="94568" y1="21078" x2="94568" y2="21078"/>
                        <a14:foregroundMark x1="92346" y1="38235" x2="93580" y2="36765"/>
                        <a14:foregroundMark x1="92346" y1="36765" x2="93086" y2="38235"/>
                        <a14:foregroundMark x1="47654" y1="47059" x2="47654" y2="47059"/>
                        <a14:foregroundMark x1="47654" y1="38725" x2="47654" y2="28431"/>
                        <a14:foregroundMark x1="1481" y1="56863" x2="2963" y2="33333"/>
                        <a14:foregroundMark x1="9136" y1="31373" x2="10123" y2="42647"/>
                        <a14:foregroundMark x1="28395" y1="47549" x2="28889" y2="55392"/>
                        <a14:backgroundMark x1="69383" y1="9804" x2="54321" y2="4902"/>
                        <a14:backgroundMark x1="54321" y1="4902" x2="55802" y2="9314"/>
                        <a14:backgroundMark x1="93528" y1="37546" x2="94568" y2="38725"/>
                      </a14:backgroundRemoval>
                    </a14:imgEffect>
                  </a14:imgLayer>
                </a14:imgProps>
              </a:ext>
              <a:ext uri="{28A0092B-C50C-407E-A947-70E740481C1C}">
                <a14:useLocalDpi xmlns:a14="http://schemas.microsoft.com/office/drawing/2010/main" val="0"/>
              </a:ext>
            </a:extLst>
          </a:blip>
          <a:stretch>
            <a:fillRect/>
          </a:stretch>
        </p:blipFill>
        <p:spPr>
          <a:xfrm>
            <a:off x="4951891" y="3913774"/>
            <a:ext cx="2288218" cy="1153526"/>
          </a:xfrm>
          <a:prstGeom prst="rect">
            <a:avLst/>
          </a:prstGeom>
        </p:spPr>
      </p:pic>
    </p:spTree>
    <p:extLst>
      <p:ext uri="{BB962C8B-B14F-4D97-AF65-F5344CB8AC3E}">
        <p14:creationId xmlns:p14="http://schemas.microsoft.com/office/powerpoint/2010/main" val="1480631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Scraping Twitter Data </a:t>
            </a:r>
            <a:endParaRPr lang="en-US" b="1" dirty="0"/>
          </a:p>
        </p:txBody>
      </p:sp>
      <p:sp>
        <p:nvSpPr>
          <p:cNvPr id="3" name="Inhaltsplatzhalter 2"/>
          <p:cNvSpPr>
            <a:spLocks noGrp="1"/>
          </p:cNvSpPr>
          <p:nvPr>
            <p:ph idx="1"/>
          </p:nvPr>
        </p:nvSpPr>
        <p:spPr>
          <a:xfrm>
            <a:off x="838200" y="1825625"/>
            <a:ext cx="10327105" cy="4895850"/>
          </a:xfrm>
        </p:spPr>
        <p:txBody>
          <a:bodyPr>
            <a:normAutofit/>
          </a:bodyPr>
          <a:lstStyle/>
          <a:p>
            <a:pPr lvl="1"/>
            <a:endParaRPr lang="en-US" dirty="0"/>
          </a:p>
          <a:p>
            <a:pPr lvl="1"/>
            <a:r>
              <a:rPr lang="de-DE" dirty="0" err="1"/>
              <a:t>Install</a:t>
            </a:r>
            <a:r>
              <a:rPr lang="de-DE" dirty="0"/>
              <a:t> „</a:t>
            </a:r>
            <a:r>
              <a:rPr lang="de-DE" dirty="0" err="1"/>
              <a:t>rtweet</a:t>
            </a:r>
            <a:r>
              <a:rPr lang="de-DE" dirty="0"/>
              <a:t>“ </a:t>
            </a:r>
            <a:r>
              <a:rPr lang="de-DE" dirty="0" err="1"/>
              <a:t>package</a:t>
            </a:r>
            <a:endParaRPr lang="de-DE" dirty="0"/>
          </a:p>
          <a:p>
            <a:pPr lvl="1"/>
            <a:r>
              <a:rPr lang="de-DE" dirty="0"/>
              <a:t>Setup </a:t>
            </a:r>
            <a:r>
              <a:rPr lang="de-DE" dirty="0" err="1"/>
              <a:t>twitter</a:t>
            </a:r>
            <a:r>
              <a:rPr lang="de-DE" dirty="0"/>
              <a:t> </a:t>
            </a:r>
            <a:r>
              <a:rPr lang="de-DE" dirty="0" err="1"/>
              <a:t>account</a:t>
            </a:r>
            <a:r>
              <a:rPr lang="de-DE" dirty="0"/>
              <a:t>:</a:t>
            </a:r>
          </a:p>
          <a:p>
            <a:pPr marL="457200" lvl="1" indent="0">
              <a:buNone/>
            </a:pPr>
            <a:r>
              <a:rPr lang="de-DE" dirty="0"/>
              <a:t>	1) Create a </a:t>
            </a:r>
            <a:r>
              <a:rPr lang="de-DE" dirty="0" err="1"/>
              <a:t>twitter</a:t>
            </a:r>
            <a:r>
              <a:rPr lang="de-DE" dirty="0"/>
              <a:t> </a:t>
            </a:r>
            <a:r>
              <a:rPr lang="de-DE" dirty="0" err="1"/>
              <a:t>account</a:t>
            </a:r>
            <a:r>
              <a:rPr lang="de-DE" dirty="0"/>
              <a:t>: </a:t>
            </a:r>
            <a:r>
              <a:rPr lang="en-GB" dirty="0">
                <a:hlinkClick r:id="rId3"/>
              </a:rPr>
              <a:t>http://twitter.com/signup</a:t>
            </a:r>
            <a:r>
              <a:rPr lang="de-DE" dirty="0"/>
              <a:t>	</a:t>
            </a:r>
          </a:p>
          <a:p>
            <a:pPr marL="457200" lvl="1" indent="0">
              <a:buNone/>
            </a:pPr>
            <a:r>
              <a:rPr lang="de-DE" dirty="0"/>
              <a:t>	2) </a:t>
            </a:r>
            <a:r>
              <a:rPr lang="de-DE" dirty="0" err="1"/>
              <a:t>Apply</a:t>
            </a:r>
            <a:r>
              <a:rPr lang="de-DE" dirty="0"/>
              <a:t> </a:t>
            </a:r>
            <a:r>
              <a:rPr lang="de-DE" dirty="0" err="1"/>
              <a:t>for</a:t>
            </a:r>
            <a:r>
              <a:rPr lang="de-DE" dirty="0"/>
              <a:t> a </a:t>
            </a:r>
            <a:r>
              <a:rPr lang="de-DE" dirty="0" err="1"/>
              <a:t>developer</a:t>
            </a:r>
            <a:r>
              <a:rPr lang="de-DE" dirty="0"/>
              <a:t> </a:t>
            </a:r>
            <a:r>
              <a:rPr lang="de-DE" dirty="0" err="1"/>
              <a:t>account</a:t>
            </a:r>
            <a:r>
              <a:rPr lang="de-DE" dirty="0"/>
              <a:t> </a:t>
            </a:r>
            <a:r>
              <a:rPr lang="de-DE" dirty="0" err="1"/>
              <a:t>by</a:t>
            </a:r>
            <a:r>
              <a:rPr lang="de-DE" dirty="0"/>
              <a:t> </a:t>
            </a:r>
            <a:r>
              <a:rPr lang="de-DE" dirty="0" err="1"/>
              <a:t>filling</a:t>
            </a:r>
            <a:r>
              <a:rPr lang="de-DE" dirty="0"/>
              <a:t> in a </a:t>
            </a:r>
            <a:r>
              <a:rPr lang="de-DE" dirty="0" err="1"/>
              <a:t>shor</a:t>
            </a:r>
            <a:r>
              <a:rPr lang="de-DE" dirty="0"/>
              <a:t> </a:t>
            </a:r>
            <a:r>
              <a:rPr lang="de-DE" dirty="0" err="1"/>
              <a:t>application</a:t>
            </a:r>
            <a:r>
              <a:rPr lang="de-DE" dirty="0"/>
              <a:t> form: </a:t>
            </a:r>
            <a:r>
              <a:rPr lang="en-GB" dirty="0"/>
              <a:t> </a:t>
            </a:r>
            <a:r>
              <a:rPr lang="en-GB" u="sng" dirty="0">
                <a:hlinkClick r:id="rId4"/>
              </a:rPr>
              <a:t>https://developer.twitter.com/en/apply-for-access.html</a:t>
            </a:r>
            <a:endParaRPr lang="de-DE" dirty="0"/>
          </a:p>
          <a:p>
            <a:pPr marL="457200" lvl="1" indent="0">
              <a:buNone/>
            </a:pPr>
            <a:r>
              <a:rPr lang="de-DE" dirty="0"/>
              <a:t>	3) Click on „</a:t>
            </a:r>
            <a:r>
              <a:rPr lang="de-DE" dirty="0" err="1"/>
              <a:t>key</a:t>
            </a:r>
            <a:r>
              <a:rPr lang="de-DE" dirty="0"/>
              <a:t> </a:t>
            </a:r>
            <a:r>
              <a:rPr lang="de-DE" dirty="0" err="1"/>
              <a:t>and</a:t>
            </a:r>
            <a:r>
              <a:rPr lang="de-DE" dirty="0"/>
              <a:t> </a:t>
            </a:r>
            <a:r>
              <a:rPr lang="de-DE" dirty="0" err="1"/>
              <a:t>access</a:t>
            </a:r>
            <a:r>
              <a:rPr lang="de-DE" dirty="0"/>
              <a:t> </a:t>
            </a:r>
            <a:r>
              <a:rPr lang="de-DE" dirty="0" err="1"/>
              <a:t>token</a:t>
            </a:r>
            <a:r>
              <a:rPr lang="de-DE" dirty="0"/>
              <a:t>“ </a:t>
            </a:r>
            <a:r>
              <a:rPr lang="de-DE" dirty="0" err="1"/>
              <a:t>and</a:t>
            </a:r>
            <a:r>
              <a:rPr lang="de-DE" dirty="0"/>
              <a:t> </a:t>
            </a:r>
            <a:r>
              <a:rPr lang="de-DE" dirty="0" err="1"/>
              <a:t>get</a:t>
            </a:r>
            <a:r>
              <a:rPr lang="de-DE" dirty="0"/>
              <a:t> </a:t>
            </a:r>
            <a:r>
              <a:rPr lang="de-DE" dirty="0" err="1"/>
              <a:t>your</a:t>
            </a:r>
            <a:r>
              <a:rPr lang="de-DE" dirty="0"/>
              <a:t> API </a:t>
            </a:r>
            <a:r>
              <a:rPr lang="de-DE" dirty="0" err="1"/>
              <a:t>access</a:t>
            </a:r>
            <a:r>
              <a:rPr lang="de-DE" dirty="0"/>
              <a:t>: </a:t>
            </a:r>
            <a:r>
              <a:rPr lang="en-GB" dirty="0"/>
              <a:t>Consumer Key (API Key), Consumer Secret (API Secret), Access Token, Access Token Secret</a:t>
            </a:r>
            <a:r>
              <a:rPr lang="de-DE" dirty="0"/>
              <a:t>		</a:t>
            </a:r>
          </a:p>
          <a:p>
            <a:pPr lvl="1"/>
            <a:r>
              <a:rPr lang="de-DE" dirty="0" err="1"/>
              <a:t>Use</a:t>
            </a:r>
            <a:r>
              <a:rPr lang="de-DE" dirty="0"/>
              <a:t> </a:t>
            </a:r>
            <a:r>
              <a:rPr lang="de-DE" dirty="0" err="1"/>
              <a:t>the</a:t>
            </a:r>
            <a:r>
              <a:rPr lang="de-DE" dirty="0"/>
              <a:t> </a:t>
            </a:r>
            <a:r>
              <a:rPr lang="de-DE" dirty="0" err="1"/>
              <a:t>keys</a:t>
            </a:r>
            <a:r>
              <a:rPr lang="de-DE" dirty="0"/>
              <a:t> </a:t>
            </a:r>
            <a:r>
              <a:rPr lang="de-DE" dirty="0" err="1"/>
              <a:t>as</a:t>
            </a:r>
            <a:r>
              <a:rPr lang="de-DE" dirty="0"/>
              <a:t> </a:t>
            </a:r>
            <a:r>
              <a:rPr lang="de-DE" dirty="0" err="1"/>
              <a:t>arguments</a:t>
            </a:r>
            <a:r>
              <a:rPr lang="de-DE" dirty="0"/>
              <a:t>: </a:t>
            </a:r>
          </a:p>
          <a:p>
            <a:pPr marL="457200" lvl="1" indent="0">
              <a:buNone/>
            </a:pPr>
            <a:r>
              <a:rPr lang="de-DE" dirty="0" err="1"/>
              <a:t>rtweet</a:t>
            </a:r>
            <a:r>
              <a:rPr lang="de-DE" dirty="0"/>
              <a:t>::</a:t>
            </a:r>
            <a:r>
              <a:rPr lang="de-DE" dirty="0" err="1"/>
              <a:t>create_token</a:t>
            </a:r>
            <a:r>
              <a:rPr lang="de-DE" dirty="0"/>
              <a:t>(</a:t>
            </a:r>
            <a:r>
              <a:rPr lang="de-DE" dirty="0" err="1"/>
              <a:t>consumer_key</a:t>
            </a:r>
            <a:r>
              <a:rPr lang="de-DE" dirty="0"/>
              <a:t>, </a:t>
            </a:r>
            <a:r>
              <a:rPr lang="de-DE" dirty="0" err="1"/>
              <a:t>consumer_secret</a:t>
            </a:r>
            <a:r>
              <a:rPr lang="de-DE" dirty="0"/>
              <a:t>, </a:t>
            </a:r>
            <a:r>
              <a:rPr lang="de-DE" dirty="0" err="1"/>
              <a:t>access_token</a:t>
            </a:r>
            <a:r>
              <a:rPr lang="de-DE" dirty="0"/>
              <a:t>, </a:t>
            </a:r>
            <a:r>
              <a:rPr lang="de-DE" dirty="0" err="1"/>
              <a:t>access_secret</a:t>
            </a:r>
            <a:r>
              <a:rPr lang="de-DE" dirty="0"/>
              <a:t>)</a:t>
            </a:r>
          </a:p>
        </p:txBody>
      </p:sp>
      <p:sp>
        <p:nvSpPr>
          <p:cNvPr id="4" name="Foliennummernplatzhalter 3"/>
          <p:cNvSpPr>
            <a:spLocks noGrp="1"/>
          </p:cNvSpPr>
          <p:nvPr>
            <p:ph type="sldNum" sz="quarter" idx="12"/>
          </p:nvPr>
        </p:nvSpPr>
        <p:spPr/>
        <p:txBody>
          <a:bodyPr/>
          <a:lstStyle/>
          <a:p>
            <a:fld id="{C9E0B00B-E6DF-4183-A694-3DE28BEFB357}" type="slidenum">
              <a:rPr lang="en-US" smtClean="0"/>
              <a:t>10</a:t>
            </a:fld>
            <a:endParaRPr lang="en-US"/>
          </a:p>
        </p:txBody>
      </p:sp>
    </p:spTree>
    <p:extLst>
      <p:ext uri="{BB962C8B-B14F-4D97-AF65-F5344CB8AC3E}">
        <p14:creationId xmlns:p14="http://schemas.microsoft.com/office/powerpoint/2010/main" val="339894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Scraping Twitter Data - Limitations </a:t>
            </a:r>
          </a:p>
        </p:txBody>
      </p:sp>
      <p:sp>
        <p:nvSpPr>
          <p:cNvPr id="3" name="Inhaltsplatzhalter 2"/>
          <p:cNvSpPr>
            <a:spLocks noGrp="1"/>
          </p:cNvSpPr>
          <p:nvPr>
            <p:ph idx="1"/>
          </p:nvPr>
        </p:nvSpPr>
        <p:spPr/>
        <p:txBody>
          <a:bodyPr/>
          <a:lstStyle/>
          <a:p>
            <a:r>
              <a:rPr lang="en-GB" dirty="0"/>
              <a:t>With the standard (free) search API, you can't get tweets for more than 6-9 days period (for more information see </a:t>
            </a:r>
            <a:r>
              <a:rPr lang="en-GB" dirty="0">
                <a:hlinkClick r:id="rId2"/>
              </a:rPr>
              <a:t>https://developer.twitter.com/en/docs/tweets/search/api-reference/get-search-tweets.html</a:t>
            </a:r>
            <a:r>
              <a:rPr lang="en-GB" dirty="0"/>
              <a:t>)</a:t>
            </a:r>
          </a:p>
          <a:p>
            <a:r>
              <a:rPr lang="en-GB" dirty="0"/>
              <a:t>Scraping only up to 18.000 tweets possible</a:t>
            </a:r>
          </a:p>
          <a:p>
            <a:r>
              <a:rPr lang="en-GB" dirty="0"/>
              <a:t>Package documentation: </a:t>
            </a:r>
          </a:p>
          <a:p>
            <a:pPr marL="0" indent="0">
              <a:buNone/>
            </a:pPr>
            <a:r>
              <a:rPr lang="en-GB" dirty="0"/>
              <a:t>    </a:t>
            </a:r>
            <a:r>
              <a:rPr lang="en-GB" dirty="0">
                <a:hlinkClick r:id="rId3"/>
              </a:rPr>
              <a:t>https://cran.r-project.org/web/packages/rtweet/rtweet.pdf</a:t>
            </a:r>
            <a:endParaRPr lang="en-GB" dirty="0"/>
          </a:p>
          <a:p>
            <a:r>
              <a:rPr lang="en-GB" dirty="0"/>
              <a:t>Useful tutorial:</a:t>
            </a:r>
          </a:p>
          <a:p>
            <a:pPr marL="0" indent="0">
              <a:buNone/>
            </a:pPr>
            <a:r>
              <a:rPr lang="en-GB" dirty="0"/>
              <a:t>    https://rtweet-workshop.mikewk.com/#1 </a:t>
            </a:r>
          </a:p>
          <a:p>
            <a:pPr marL="457200" lvl="1" indent="0">
              <a:buNone/>
            </a:pPr>
            <a:endParaRPr lang="en-GB" dirty="0"/>
          </a:p>
          <a:p>
            <a:pPr marL="457200" lvl="1" indent="0">
              <a:buNone/>
            </a:pPr>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11</a:t>
            </a:fld>
            <a:endParaRPr lang="en-US"/>
          </a:p>
        </p:txBody>
      </p:sp>
    </p:spTree>
    <p:extLst>
      <p:ext uri="{BB962C8B-B14F-4D97-AF65-F5344CB8AC3E}">
        <p14:creationId xmlns:p14="http://schemas.microsoft.com/office/powerpoint/2010/main" val="1971017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Scraping Twitter Data - Objective </a:t>
            </a:r>
          </a:p>
        </p:txBody>
      </p:sp>
      <p:sp>
        <p:nvSpPr>
          <p:cNvPr id="4" name="Foliennummernplatzhalter 3"/>
          <p:cNvSpPr>
            <a:spLocks noGrp="1"/>
          </p:cNvSpPr>
          <p:nvPr>
            <p:ph type="sldNum" sz="quarter" idx="12"/>
          </p:nvPr>
        </p:nvSpPr>
        <p:spPr/>
        <p:txBody>
          <a:bodyPr/>
          <a:lstStyle/>
          <a:p>
            <a:fld id="{C9E0B00B-E6DF-4183-A694-3DE28BEFB357}" type="slidenum">
              <a:rPr lang="en-US" smtClean="0"/>
              <a:t>12</a:t>
            </a:fld>
            <a:endParaRPr lang="en-US"/>
          </a:p>
        </p:txBody>
      </p:sp>
      <p:sp>
        <p:nvSpPr>
          <p:cNvPr id="7" name="Textfeld 6"/>
          <p:cNvSpPr txBox="1"/>
          <p:nvPr/>
        </p:nvSpPr>
        <p:spPr>
          <a:xfrm>
            <a:off x="415834" y="6356350"/>
            <a:ext cx="6017623" cy="276999"/>
          </a:xfrm>
          <a:prstGeom prst="rect">
            <a:avLst/>
          </a:prstGeom>
          <a:noFill/>
        </p:spPr>
        <p:txBody>
          <a:bodyPr wrap="square" rtlCol="0">
            <a:spAutoFit/>
          </a:bodyPr>
          <a:lstStyle/>
          <a:p>
            <a:r>
              <a:rPr lang="en-US" sz="1200" dirty="0"/>
              <a:t>Screenshot from: https://twitter.com/JKasek/status/1377285533274083343</a:t>
            </a:r>
          </a:p>
        </p:txBody>
      </p:sp>
      <p:pic>
        <p:nvPicPr>
          <p:cNvPr id="8" name="Grafik 7"/>
          <p:cNvPicPr>
            <a:picLocks noChangeAspect="1"/>
          </p:cNvPicPr>
          <p:nvPr/>
        </p:nvPicPr>
        <p:blipFill>
          <a:blip r:embed="rId2"/>
          <a:stretch>
            <a:fillRect/>
          </a:stretch>
        </p:blipFill>
        <p:spPr>
          <a:xfrm>
            <a:off x="415834" y="1473230"/>
            <a:ext cx="4870269" cy="3432503"/>
          </a:xfrm>
          <a:prstGeom prst="rect">
            <a:avLst/>
          </a:prstGeom>
          <a:ln>
            <a:noFill/>
          </a:ln>
          <a:effectLst>
            <a:outerShdw blurRad="190500" algn="tl" rotWithShape="0">
              <a:srgbClr val="000000">
                <a:alpha val="70000"/>
              </a:srgbClr>
            </a:outerShdw>
          </a:effectLst>
        </p:spPr>
      </p:pic>
      <p:pic>
        <p:nvPicPr>
          <p:cNvPr id="9" name="Grafik 8"/>
          <p:cNvPicPr>
            <a:picLocks noChangeAspect="1"/>
          </p:cNvPicPr>
          <p:nvPr/>
        </p:nvPicPr>
        <p:blipFill>
          <a:blip r:embed="rId3"/>
          <a:stretch>
            <a:fillRect/>
          </a:stretch>
        </p:blipFill>
        <p:spPr>
          <a:xfrm>
            <a:off x="415834" y="5500723"/>
            <a:ext cx="11492062" cy="603986"/>
          </a:xfrm>
          <a:prstGeom prst="rect">
            <a:avLst/>
          </a:prstGeom>
          <a:ln>
            <a:noFill/>
          </a:ln>
          <a:effectLst>
            <a:outerShdw blurRad="190500" algn="tl" rotWithShape="0">
              <a:srgbClr val="000000">
                <a:alpha val="70000"/>
              </a:srgbClr>
            </a:outerShdw>
          </a:effectLst>
        </p:spPr>
      </p:pic>
      <p:sp>
        <p:nvSpPr>
          <p:cNvPr id="10" name="Nach oben gebogener Pfeil 9"/>
          <p:cNvSpPr/>
          <p:nvPr/>
        </p:nvSpPr>
        <p:spPr>
          <a:xfrm rot="10800000" flipH="1">
            <a:off x="5451566" y="4352099"/>
            <a:ext cx="1288868" cy="896983"/>
          </a:xfrm>
          <a:prstGeom prst="bentUpArrow">
            <a:avLst>
              <a:gd name="adj1" fmla="val 10437"/>
              <a:gd name="adj2" fmla="val 25000"/>
              <a:gd name="adj3" fmla="val 29854"/>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feld 10"/>
          <p:cNvSpPr txBox="1"/>
          <p:nvPr/>
        </p:nvSpPr>
        <p:spPr>
          <a:xfrm>
            <a:off x="6307182" y="6356349"/>
            <a:ext cx="6017623" cy="276999"/>
          </a:xfrm>
          <a:prstGeom prst="rect">
            <a:avLst/>
          </a:prstGeom>
          <a:noFill/>
        </p:spPr>
        <p:txBody>
          <a:bodyPr wrap="square" rtlCol="0">
            <a:spAutoFit/>
          </a:bodyPr>
          <a:lstStyle/>
          <a:p>
            <a:r>
              <a:rPr lang="en-US" sz="1200" dirty="0"/>
              <a:t>*Details in: Twitter_Scraping_Example.html</a:t>
            </a:r>
          </a:p>
        </p:txBody>
      </p:sp>
    </p:spTree>
    <p:extLst>
      <p:ext uri="{BB962C8B-B14F-4D97-AF65-F5344CB8AC3E}">
        <p14:creationId xmlns:p14="http://schemas.microsoft.com/office/powerpoint/2010/main" val="1788967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Regular Expressions (</a:t>
            </a:r>
            <a:r>
              <a:rPr lang="en-US" dirty="0" err="1"/>
              <a:t>RegEx</a:t>
            </a:r>
            <a:r>
              <a:rPr lang="en-US" dirty="0"/>
              <a:t>) - Basics</a:t>
            </a:r>
          </a:p>
        </p:txBody>
      </p:sp>
      <p:sp>
        <p:nvSpPr>
          <p:cNvPr id="3" name="Inhaltsplatzhalter 2"/>
          <p:cNvSpPr>
            <a:spLocks noGrp="1"/>
          </p:cNvSpPr>
          <p:nvPr>
            <p:ph idx="1"/>
          </p:nvPr>
        </p:nvSpPr>
        <p:spPr>
          <a:xfrm>
            <a:off x="838200" y="1328323"/>
            <a:ext cx="10515600" cy="4351338"/>
          </a:xfrm>
        </p:spPr>
        <p:txBody>
          <a:bodyPr/>
          <a:lstStyle/>
          <a:p>
            <a:r>
              <a:rPr lang="en-US" dirty="0"/>
              <a:t>Focus of NLP in general: Analysis and understanding of (unstructured) text</a:t>
            </a:r>
          </a:p>
          <a:p>
            <a:r>
              <a:rPr lang="en-US" dirty="0"/>
              <a:t>Regex: A pattern (sequence of characters) practiced to search text with a common structure</a:t>
            </a:r>
          </a:p>
          <a:p>
            <a:r>
              <a:rPr lang="en-US" dirty="0"/>
              <a:t>Used for: Searching for a specific file name, finding a tweet with a specific pattern, replacing specific pattern in a text, etc.</a:t>
            </a:r>
          </a:p>
          <a:p>
            <a:pPr lvl="1"/>
            <a:endParaRPr lang="en-US" dirty="0"/>
          </a:p>
          <a:p>
            <a:pPr lvl="1"/>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13</a:t>
            </a:fld>
            <a:endParaRPr lang="en-US"/>
          </a:p>
        </p:txBody>
      </p:sp>
      <p:graphicFrame>
        <p:nvGraphicFramePr>
          <p:cNvPr id="5" name="Tabelle 4"/>
          <p:cNvGraphicFramePr>
            <a:graphicFrameLocks noGrp="1"/>
          </p:cNvGraphicFramePr>
          <p:nvPr>
            <p:extLst>
              <p:ext uri="{D42A27DB-BD31-4B8C-83A1-F6EECF244321}">
                <p14:modId xmlns:p14="http://schemas.microsoft.com/office/powerpoint/2010/main" val="1595798176"/>
              </p:ext>
            </p:extLst>
          </p:nvPr>
        </p:nvGraphicFramePr>
        <p:xfrm>
          <a:off x="2142981" y="4089526"/>
          <a:ext cx="7906038" cy="2743200"/>
        </p:xfrm>
        <a:graphic>
          <a:graphicData uri="http://schemas.openxmlformats.org/drawingml/2006/table">
            <a:tbl>
              <a:tblPr firstRow="1" bandRow="1">
                <a:tableStyleId>{5940675A-B579-460E-94D1-54222C63F5DA}</a:tableStyleId>
              </a:tblPr>
              <a:tblGrid>
                <a:gridCol w="1511350">
                  <a:extLst>
                    <a:ext uri="{9D8B030D-6E8A-4147-A177-3AD203B41FA5}">
                      <a16:colId xmlns:a16="http://schemas.microsoft.com/office/drawing/2014/main" val="1121755169"/>
                    </a:ext>
                  </a:extLst>
                </a:gridCol>
                <a:gridCol w="3197344">
                  <a:extLst>
                    <a:ext uri="{9D8B030D-6E8A-4147-A177-3AD203B41FA5}">
                      <a16:colId xmlns:a16="http://schemas.microsoft.com/office/drawing/2014/main" val="3255343523"/>
                    </a:ext>
                  </a:extLst>
                </a:gridCol>
                <a:gridCol w="3197344">
                  <a:extLst>
                    <a:ext uri="{9D8B030D-6E8A-4147-A177-3AD203B41FA5}">
                      <a16:colId xmlns:a16="http://schemas.microsoft.com/office/drawing/2014/main" val="2846526486"/>
                    </a:ext>
                  </a:extLst>
                </a:gridCol>
              </a:tblGrid>
              <a:tr h="125637">
                <a:tc>
                  <a:txBody>
                    <a:bodyPr/>
                    <a:lstStyle/>
                    <a:p>
                      <a:endParaRPr lang="en-US" sz="2400" b="1" dirty="0"/>
                    </a:p>
                  </a:txBody>
                  <a:tcPr/>
                </a:tc>
                <a:tc>
                  <a:txBody>
                    <a:bodyPr/>
                    <a:lstStyle/>
                    <a:p>
                      <a:pPr algn="ctr"/>
                      <a:r>
                        <a:rPr lang="en-US" sz="2400" b="1" dirty="0"/>
                        <a:t>base</a:t>
                      </a:r>
                    </a:p>
                  </a:txBody>
                  <a:tcPr/>
                </a:tc>
                <a:tc>
                  <a:txBody>
                    <a:bodyPr/>
                    <a:lstStyle/>
                    <a:p>
                      <a:pPr algn="ctr"/>
                      <a:r>
                        <a:rPr lang="en-US" sz="2400" b="1" dirty="0" err="1"/>
                        <a:t>stringr</a:t>
                      </a:r>
                      <a:endParaRPr lang="en-US" sz="2400" b="1" dirty="0"/>
                    </a:p>
                  </a:txBody>
                  <a:tcPr/>
                </a:tc>
                <a:extLst>
                  <a:ext uri="{0D108BD9-81ED-4DB2-BD59-A6C34878D82A}">
                    <a16:rowId xmlns:a16="http://schemas.microsoft.com/office/drawing/2014/main" val="3604647407"/>
                  </a:ext>
                </a:extLst>
              </a:tr>
              <a:tr h="430435">
                <a:tc>
                  <a:txBody>
                    <a:bodyPr/>
                    <a:lstStyle/>
                    <a:p>
                      <a:r>
                        <a:rPr lang="en-US" sz="2400" b="1" dirty="0"/>
                        <a:t>Identify</a:t>
                      </a:r>
                    </a:p>
                  </a:txBody>
                  <a:tcPr/>
                </a:tc>
                <a:tc>
                  <a:txBody>
                    <a:bodyPr/>
                    <a:lstStyle/>
                    <a:p>
                      <a:r>
                        <a:rPr lang="en-US" sz="1800" dirty="0" err="1">
                          <a:latin typeface="Courier New" panose="02070309020205020404" pitchFamily="49" charset="0"/>
                          <a:cs typeface="Courier New" panose="02070309020205020404" pitchFamily="49" charset="0"/>
                        </a:rPr>
                        <a:t>grep</a:t>
                      </a:r>
                      <a:r>
                        <a:rPr lang="en-US" sz="1800" baseline="0" dirty="0">
                          <a:latin typeface="Courier New" panose="02070309020205020404" pitchFamily="49" charset="0"/>
                          <a:cs typeface="Courier New" panose="02070309020205020404" pitchFamily="49" charset="0"/>
                        </a:rPr>
                        <a:t>(., value = FALSE)</a:t>
                      </a:r>
                      <a:endParaRPr lang="en-US" sz="1800" dirty="0">
                        <a:latin typeface="Courier New" panose="020703090202050204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urier New" panose="02070309020205020404" pitchFamily="49" charset="0"/>
                          <a:ea typeface="+mn-ea"/>
                          <a:cs typeface="Courier New" panose="02070309020205020404" pitchFamily="49" charset="0"/>
                        </a:rPr>
                        <a:t>str_detect</a:t>
                      </a:r>
                      <a:r>
                        <a:rPr lang="en-GB" sz="1800" b="0" i="0" kern="1200" dirty="0">
                          <a:solidFill>
                            <a:schemeClr val="tx1"/>
                          </a:solidFill>
                          <a:effectLst/>
                          <a:latin typeface="Courier New" panose="02070309020205020404" pitchFamily="49" charset="0"/>
                          <a:ea typeface="+mn-ea"/>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726118439"/>
                  </a:ext>
                </a:extLst>
              </a:tr>
              <a:tr h="430435">
                <a:tc>
                  <a:txBody>
                    <a:bodyPr/>
                    <a:lstStyle/>
                    <a:p>
                      <a:r>
                        <a:rPr lang="en-US" sz="2400" b="1" dirty="0"/>
                        <a:t>Extract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Courier New" panose="02070309020205020404" pitchFamily="49" charset="0"/>
                          <a:cs typeface="Courier New" panose="02070309020205020404" pitchFamily="49" charset="0"/>
                        </a:rPr>
                        <a:t>grep</a:t>
                      </a:r>
                      <a:r>
                        <a:rPr lang="en-US" sz="1800" baseline="0" dirty="0">
                          <a:latin typeface="Courier New" panose="02070309020205020404" pitchFamily="49" charset="0"/>
                          <a:cs typeface="Courier New" panose="02070309020205020404" pitchFamily="49" charset="0"/>
                        </a:rPr>
                        <a:t>(., value = TRUE)</a:t>
                      </a:r>
                      <a:endParaRPr lang="en-US" sz="1800" dirty="0">
                        <a:latin typeface="Courier New" panose="020703090202050204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urier New" panose="02070309020205020404" pitchFamily="49" charset="0"/>
                          <a:ea typeface="+mn-ea"/>
                          <a:cs typeface="Courier New" panose="02070309020205020404" pitchFamily="49" charset="0"/>
                        </a:rPr>
                        <a:t>str_extract</a:t>
                      </a:r>
                      <a:r>
                        <a:rPr lang="en-GB" sz="1800" b="0" i="0" kern="1200" dirty="0">
                          <a:solidFill>
                            <a:schemeClr val="tx1"/>
                          </a:solidFill>
                          <a:effectLst/>
                          <a:latin typeface="Courier New" panose="02070309020205020404" pitchFamily="49" charset="0"/>
                          <a:ea typeface="+mn-ea"/>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94027997"/>
                  </a:ext>
                </a:extLst>
              </a:tr>
              <a:tr h="430435">
                <a:tc>
                  <a:txBody>
                    <a:bodyPr/>
                    <a:lstStyle/>
                    <a:p>
                      <a:r>
                        <a:rPr lang="en-US" sz="2400" b="1" dirty="0"/>
                        <a:t>Locate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Courier New" panose="02070309020205020404" pitchFamily="49" charset="0"/>
                          <a:cs typeface="Courier New" panose="02070309020205020404" pitchFamily="49" charset="0"/>
                        </a:rPr>
                        <a:t>gregexpr</a:t>
                      </a:r>
                      <a:r>
                        <a:rPr lang="en-US" sz="1800" baseline="0" dirty="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urier New" panose="02070309020205020404" pitchFamily="49" charset="0"/>
                          <a:ea typeface="+mn-ea"/>
                          <a:cs typeface="Courier New" panose="02070309020205020404" pitchFamily="49" charset="0"/>
                        </a:rPr>
                        <a:t>str_locate</a:t>
                      </a:r>
                      <a:r>
                        <a:rPr lang="en-GB" sz="1800" b="0" i="0" kern="1200" dirty="0">
                          <a:solidFill>
                            <a:schemeClr val="tx1"/>
                          </a:solidFill>
                          <a:effectLst/>
                          <a:latin typeface="Courier New" panose="02070309020205020404" pitchFamily="49" charset="0"/>
                          <a:ea typeface="+mn-ea"/>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27721822"/>
                  </a:ext>
                </a:extLst>
              </a:tr>
              <a:tr h="430435">
                <a:tc>
                  <a:txBody>
                    <a:bodyPr/>
                    <a:lstStyle/>
                    <a:p>
                      <a:r>
                        <a:rPr lang="en-US" sz="2400" b="1" dirty="0"/>
                        <a:t>Replace</a:t>
                      </a:r>
                    </a:p>
                  </a:txBody>
                  <a:tcPr/>
                </a:tc>
                <a:tc>
                  <a:txBody>
                    <a:bodyPr/>
                    <a:lstStyle/>
                    <a:p>
                      <a:r>
                        <a:rPr lang="en-GB" sz="1800" b="0" i="0" kern="1200" dirty="0" err="1">
                          <a:solidFill>
                            <a:schemeClr val="tx1"/>
                          </a:solidFill>
                          <a:effectLst/>
                          <a:latin typeface="Courier New" panose="02070309020205020404" pitchFamily="49" charset="0"/>
                          <a:ea typeface="+mn-ea"/>
                          <a:cs typeface="Courier New" panose="02070309020205020404" pitchFamily="49" charset="0"/>
                        </a:rPr>
                        <a:t>gsub</a:t>
                      </a:r>
                      <a:r>
                        <a:rPr lang="en-GB" sz="1800" b="0" i="0" kern="1200" dirty="0">
                          <a:solidFill>
                            <a:schemeClr val="tx1"/>
                          </a:solidFill>
                          <a:effectLst/>
                          <a:latin typeface="Courier New" panose="02070309020205020404" pitchFamily="49" charset="0"/>
                          <a:ea typeface="+mn-ea"/>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urier New" panose="02070309020205020404" pitchFamily="49" charset="0"/>
                          <a:ea typeface="+mn-ea"/>
                          <a:cs typeface="Courier New" panose="02070309020205020404" pitchFamily="49" charset="0"/>
                        </a:rPr>
                        <a:t>str_replace</a:t>
                      </a:r>
                      <a:r>
                        <a:rPr lang="en-GB" sz="1800" b="0" i="0" kern="1200" dirty="0">
                          <a:solidFill>
                            <a:schemeClr val="tx1"/>
                          </a:solidFill>
                          <a:effectLst/>
                          <a:latin typeface="Courier New" panose="02070309020205020404" pitchFamily="49" charset="0"/>
                          <a:ea typeface="+mn-ea"/>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626129505"/>
                  </a:ext>
                </a:extLst>
              </a:tr>
              <a:tr h="430435">
                <a:tc>
                  <a:txBody>
                    <a:bodyPr/>
                    <a:lstStyle/>
                    <a:p>
                      <a:r>
                        <a:rPr lang="en-US" sz="2400" b="1" dirty="0"/>
                        <a:t>Split </a:t>
                      </a:r>
                    </a:p>
                  </a:txBody>
                  <a:tcPr/>
                </a:tc>
                <a:tc>
                  <a:txBody>
                    <a:bodyPr/>
                    <a:lstStyle/>
                    <a:p>
                      <a:r>
                        <a:rPr lang="en-GB" sz="1800" b="0" i="0" kern="1200" dirty="0" err="1">
                          <a:solidFill>
                            <a:schemeClr val="tx1"/>
                          </a:solidFill>
                          <a:effectLst/>
                          <a:latin typeface="Courier New" panose="02070309020205020404" pitchFamily="49" charset="0"/>
                          <a:ea typeface="+mn-ea"/>
                          <a:cs typeface="Courier New" panose="02070309020205020404" pitchFamily="49" charset="0"/>
                        </a:rPr>
                        <a:t>strsplit</a:t>
                      </a:r>
                      <a:r>
                        <a:rPr lang="en-GB" sz="1800" b="0" i="0" kern="1200" dirty="0">
                          <a:solidFill>
                            <a:schemeClr val="tx1"/>
                          </a:solidFill>
                          <a:effectLst/>
                          <a:latin typeface="Courier New" panose="02070309020205020404" pitchFamily="49" charset="0"/>
                          <a:ea typeface="+mn-ea"/>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urier New" panose="02070309020205020404" pitchFamily="49" charset="0"/>
                          <a:ea typeface="+mn-ea"/>
                          <a:cs typeface="Courier New" panose="02070309020205020404" pitchFamily="49" charset="0"/>
                        </a:rPr>
                        <a:t>str_split</a:t>
                      </a:r>
                      <a:r>
                        <a:rPr lang="en-GB" sz="1800" b="0" i="0" kern="1200" dirty="0">
                          <a:solidFill>
                            <a:schemeClr val="tx1"/>
                          </a:solidFill>
                          <a:effectLst/>
                          <a:latin typeface="Courier New" panose="02070309020205020404" pitchFamily="49" charset="0"/>
                          <a:ea typeface="+mn-ea"/>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605753601"/>
                  </a:ext>
                </a:extLst>
              </a:tr>
            </a:tbl>
          </a:graphicData>
        </a:graphic>
      </p:graphicFrame>
    </p:spTree>
    <p:extLst>
      <p:ext uri="{BB962C8B-B14F-4D97-AF65-F5344CB8AC3E}">
        <p14:creationId xmlns:p14="http://schemas.microsoft.com/office/powerpoint/2010/main" val="3203263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RegEx</a:t>
            </a:r>
            <a:r>
              <a:rPr lang="en-US" dirty="0"/>
              <a:t> - Useful special patterns</a:t>
            </a:r>
          </a:p>
        </p:txBody>
      </p:sp>
      <p:sp>
        <p:nvSpPr>
          <p:cNvPr id="4" name="Foliennummernplatzhalter 3"/>
          <p:cNvSpPr>
            <a:spLocks noGrp="1"/>
          </p:cNvSpPr>
          <p:nvPr>
            <p:ph type="sldNum" sz="quarter" idx="12"/>
          </p:nvPr>
        </p:nvSpPr>
        <p:spPr/>
        <p:txBody>
          <a:bodyPr/>
          <a:lstStyle/>
          <a:p>
            <a:fld id="{C9E0B00B-E6DF-4183-A694-3DE28BEFB357}" type="slidenum">
              <a:rPr lang="en-US" smtClean="0"/>
              <a:t>14</a:t>
            </a:fld>
            <a:endParaRPr lang="en-US"/>
          </a:p>
        </p:txBody>
      </p:sp>
      <p:graphicFrame>
        <p:nvGraphicFramePr>
          <p:cNvPr id="5" name="Tabelle 4"/>
          <p:cNvGraphicFramePr>
            <a:graphicFrameLocks noGrp="1"/>
          </p:cNvGraphicFramePr>
          <p:nvPr>
            <p:extLst>
              <p:ext uri="{D42A27DB-BD31-4B8C-83A1-F6EECF244321}">
                <p14:modId xmlns:p14="http://schemas.microsoft.com/office/powerpoint/2010/main" val="856276185"/>
              </p:ext>
            </p:extLst>
          </p:nvPr>
        </p:nvGraphicFramePr>
        <p:xfrm>
          <a:off x="64168" y="1418590"/>
          <a:ext cx="12063663" cy="4572000"/>
        </p:xfrm>
        <a:graphic>
          <a:graphicData uri="http://schemas.openxmlformats.org/drawingml/2006/table">
            <a:tbl>
              <a:tblPr firstRow="1" bandRow="1">
                <a:tableStyleId>{5940675A-B579-460E-94D1-54222C63F5DA}</a:tableStyleId>
              </a:tblPr>
              <a:tblGrid>
                <a:gridCol w="2775285">
                  <a:extLst>
                    <a:ext uri="{9D8B030D-6E8A-4147-A177-3AD203B41FA5}">
                      <a16:colId xmlns:a16="http://schemas.microsoft.com/office/drawing/2014/main" val="1121755169"/>
                    </a:ext>
                  </a:extLst>
                </a:gridCol>
                <a:gridCol w="9288378">
                  <a:extLst>
                    <a:ext uri="{9D8B030D-6E8A-4147-A177-3AD203B41FA5}">
                      <a16:colId xmlns:a16="http://schemas.microsoft.com/office/drawing/2014/main" val="3255343523"/>
                    </a:ext>
                  </a:extLst>
                </a:gridCol>
              </a:tblGrid>
              <a:tr h="215358">
                <a:tc>
                  <a:txBody>
                    <a:bodyPr/>
                    <a:lstStyle/>
                    <a:p>
                      <a:r>
                        <a:rPr lang="en-US" sz="2400" b="1" dirty="0"/>
                        <a:t>Pattern</a:t>
                      </a:r>
                    </a:p>
                  </a:txBody>
                  <a:tcPr>
                    <a:solidFill>
                      <a:schemeClr val="bg1">
                        <a:lumMod val="85000"/>
                      </a:schemeClr>
                    </a:solidFill>
                  </a:tcPr>
                </a:tc>
                <a:tc>
                  <a:txBody>
                    <a:bodyPr/>
                    <a:lstStyle/>
                    <a:p>
                      <a:pPr algn="l"/>
                      <a:r>
                        <a:rPr lang="en-US" sz="2400" b="1" dirty="0"/>
                        <a:t>Function</a:t>
                      </a:r>
                    </a:p>
                  </a:txBody>
                  <a:tcPr/>
                </a:tc>
                <a:extLst>
                  <a:ext uri="{0D108BD9-81ED-4DB2-BD59-A6C34878D82A}">
                    <a16:rowId xmlns:a16="http://schemas.microsoft.com/office/drawing/2014/main" val="3604647407"/>
                  </a:ext>
                </a:extLst>
              </a:tr>
              <a:tr h="430435">
                <a:tc>
                  <a:txBody>
                    <a:bodyPr/>
                    <a:lstStyle/>
                    <a:p>
                      <a:r>
                        <a:rPr lang="en-US" sz="2400" b="0" kern="1200" dirty="0">
                          <a:solidFill>
                            <a:schemeClr val="tx1"/>
                          </a:solidFill>
                          <a:latin typeface="+mn-lt"/>
                          <a:ea typeface="+mn-ea"/>
                          <a:cs typeface="+mn-cs"/>
                        </a:rPr>
                        <a:t>\d or [:digit:] or [0-9]</a:t>
                      </a:r>
                    </a:p>
                  </a:txBody>
                  <a:tcPr>
                    <a:solidFill>
                      <a:schemeClr val="bg1">
                        <a:lumMod val="85000"/>
                      </a:schemeClr>
                    </a:solidFill>
                  </a:tcPr>
                </a:tc>
                <a:tc>
                  <a:txBody>
                    <a:bodyPr/>
                    <a:lstStyle/>
                    <a:p>
                      <a:r>
                        <a:rPr lang="en-US" sz="2400" b="0" kern="1200" dirty="0">
                          <a:solidFill>
                            <a:schemeClr val="tx1"/>
                          </a:solidFill>
                          <a:latin typeface="+mn-lt"/>
                          <a:ea typeface="+mn-ea"/>
                          <a:cs typeface="+mn-cs"/>
                        </a:rPr>
                        <a:t>Matches any digit</a:t>
                      </a:r>
                    </a:p>
                  </a:txBody>
                  <a:tcPr/>
                </a:tc>
                <a:extLst>
                  <a:ext uri="{0D108BD9-81ED-4DB2-BD59-A6C34878D82A}">
                    <a16:rowId xmlns:a16="http://schemas.microsoft.com/office/drawing/2014/main" val="1726118439"/>
                  </a:ext>
                </a:extLst>
              </a:tr>
              <a:tr h="4304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kern="1200" dirty="0">
                          <a:solidFill>
                            <a:schemeClr val="tx1"/>
                          </a:solidFill>
                          <a:latin typeface="+mn-lt"/>
                          <a:ea typeface="+mn-ea"/>
                          <a:cs typeface="+mn-cs"/>
                        </a:rPr>
                        <a:t>[a-z] or [:lower:]</a:t>
                      </a:r>
                      <a:endParaRPr lang="en-US" sz="2400" b="0" kern="1200" dirty="0">
                        <a:solidFill>
                          <a:schemeClr val="tx1"/>
                        </a:solidFill>
                        <a:latin typeface="+mn-lt"/>
                        <a:ea typeface="+mn-ea"/>
                        <a:cs typeface="+mn-cs"/>
                      </a:endParaRPr>
                    </a:p>
                  </a:txBody>
                  <a:tcPr>
                    <a:solidFill>
                      <a:schemeClr val="bg1">
                        <a:lumMod val="85000"/>
                      </a:schemeClr>
                    </a:solidFill>
                  </a:tcPr>
                </a:tc>
                <a:tc>
                  <a:txBody>
                    <a:bodyPr/>
                    <a:lstStyle/>
                    <a:p>
                      <a:r>
                        <a:rPr lang="en-US" sz="2400" b="0" kern="1200" dirty="0">
                          <a:solidFill>
                            <a:schemeClr val="tx1"/>
                          </a:solidFill>
                          <a:latin typeface="+mn-lt"/>
                          <a:ea typeface="+mn-ea"/>
                          <a:cs typeface="+mn-cs"/>
                        </a:rPr>
                        <a:t>Matches any whitespace</a:t>
                      </a:r>
                    </a:p>
                  </a:txBody>
                  <a:tcPr/>
                </a:tc>
                <a:extLst>
                  <a:ext uri="{0D108BD9-81ED-4DB2-BD59-A6C34878D82A}">
                    <a16:rowId xmlns:a16="http://schemas.microsoft.com/office/drawing/2014/main" val="1294027997"/>
                  </a:ext>
                </a:extLst>
              </a:tr>
              <a:tr h="430435">
                <a:tc>
                  <a:txBody>
                    <a:bodyPr/>
                    <a:lstStyle/>
                    <a:p>
                      <a:r>
                        <a:rPr lang="en-GB" sz="2400" b="0" kern="1200" dirty="0">
                          <a:solidFill>
                            <a:schemeClr val="tx1"/>
                          </a:solidFill>
                          <a:latin typeface="+mn-lt"/>
                          <a:ea typeface="+mn-ea"/>
                          <a:cs typeface="+mn-cs"/>
                        </a:rPr>
                        <a:t>[A-Z] or [:upper:]</a:t>
                      </a:r>
                      <a:endParaRPr lang="en-US" sz="2400" b="0" kern="1200" dirty="0">
                        <a:solidFill>
                          <a:schemeClr val="tx1"/>
                        </a:solidFill>
                        <a:latin typeface="+mn-lt"/>
                        <a:ea typeface="+mn-ea"/>
                        <a:cs typeface="+mn-cs"/>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tx1"/>
                          </a:solidFill>
                          <a:latin typeface="+mn-lt"/>
                          <a:ea typeface="+mn-ea"/>
                          <a:cs typeface="+mn-cs"/>
                        </a:rPr>
                        <a:t>Matches any alphanumeric</a:t>
                      </a:r>
                    </a:p>
                  </a:txBody>
                  <a:tcPr/>
                </a:tc>
                <a:extLst>
                  <a:ext uri="{0D108BD9-81ED-4DB2-BD59-A6C34878D82A}">
                    <a16:rowId xmlns:a16="http://schemas.microsoft.com/office/drawing/2014/main" val="427721822"/>
                  </a:ext>
                </a:extLst>
              </a:tr>
              <a:tr h="430435">
                <a:tc>
                  <a:txBody>
                    <a:bodyPr/>
                    <a:lstStyle/>
                    <a:p>
                      <a:r>
                        <a:rPr lang="en-GB" sz="2400" b="0" kern="1200" dirty="0">
                          <a:solidFill>
                            <a:schemeClr val="tx1"/>
                          </a:solidFill>
                          <a:latin typeface="+mn-lt"/>
                          <a:ea typeface="+mn-ea"/>
                          <a:cs typeface="+mn-cs"/>
                        </a:rPr>
                        <a:t>[</a:t>
                      </a:r>
                      <a:r>
                        <a:rPr lang="en-GB" sz="2400" b="0" kern="1200" dirty="0" err="1">
                          <a:solidFill>
                            <a:schemeClr val="tx1"/>
                          </a:solidFill>
                          <a:latin typeface="+mn-lt"/>
                          <a:ea typeface="+mn-ea"/>
                          <a:cs typeface="+mn-cs"/>
                        </a:rPr>
                        <a:t>abc</a:t>
                      </a:r>
                      <a:r>
                        <a:rPr lang="en-GB" sz="2400" b="0" kern="1200" dirty="0">
                          <a:solidFill>
                            <a:schemeClr val="tx1"/>
                          </a:solidFill>
                          <a:latin typeface="+mn-lt"/>
                          <a:ea typeface="+mn-ea"/>
                          <a:cs typeface="+mn-cs"/>
                        </a:rPr>
                        <a:t>]</a:t>
                      </a:r>
                      <a:endParaRPr lang="en-US" sz="2400" b="0" kern="1200" dirty="0">
                        <a:solidFill>
                          <a:schemeClr val="tx1"/>
                        </a:solidFill>
                        <a:latin typeface="+mn-lt"/>
                        <a:ea typeface="+mn-ea"/>
                        <a:cs typeface="+mn-cs"/>
                      </a:endParaRPr>
                    </a:p>
                  </a:txBody>
                  <a:tcPr>
                    <a:solidFill>
                      <a:schemeClr val="bg1">
                        <a:lumMod val="85000"/>
                      </a:schemeClr>
                    </a:solidFill>
                  </a:tcPr>
                </a:tc>
                <a:tc>
                  <a:txBody>
                    <a:bodyPr/>
                    <a:lstStyle/>
                    <a:p>
                      <a:r>
                        <a:rPr lang="en-US" sz="2400" b="0" kern="1200" dirty="0">
                          <a:solidFill>
                            <a:schemeClr val="tx1"/>
                          </a:solidFill>
                          <a:latin typeface="+mn-lt"/>
                          <a:ea typeface="+mn-ea"/>
                          <a:cs typeface="+mn-cs"/>
                        </a:rPr>
                        <a:t>Matches a, b or c</a:t>
                      </a:r>
                    </a:p>
                  </a:txBody>
                  <a:tcPr/>
                </a:tc>
                <a:extLst>
                  <a:ext uri="{0D108BD9-81ED-4DB2-BD59-A6C34878D82A}">
                    <a16:rowId xmlns:a16="http://schemas.microsoft.com/office/drawing/2014/main" val="3626129505"/>
                  </a:ext>
                </a:extLst>
              </a:tr>
              <a:tr h="430435">
                <a:tc>
                  <a:txBody>
                    <a:bodyPr/>
                    <a:lstStyle/>
                    <a:p>
                      <a:r>
                        <a:rPr lang="en-GB" sz="2400" b="0" kern="1200" dirty="0">
                          <a:solidFill>
                            <a:schemeClr val="tx1"/>
                          </a:solidFill>
                          <a:latin typeface="+mn-lt"/>
                          <a:ea typeface="+mn-ea"/>
                          <a:cs typeface="+mn-cs"/>
                        </a:rPr>
                        <a:t>[^</a:t>
                      </a:r>
                      <a:r>
                        <a:rPr lang="en-GB" sz="2400" b="0" kern="1200" dirty="0" err="1">
                          <a:solidFill>
                            <a:schemeClr val="tx1"/>
                          </a:solidFill>
                          <a:latin typeface="+mn-lt"/>
                          <a:ea typeface="+mn-ea"/>
                          <a:cs typeface="+mn-cs"/>
                        </a:rPr>
                        <a:t>abc</a:t>
                      </a:r>
                      <a:r>
                        <a:rPr lang="en-GB" sz="2400" b="0" kern="1200" dirty="0">
                          <a:solidFill>
                            <a:schemeClr val="tx1"/>
                          </a:solidFill>
                          <a:latin typeface="+mn-lt"/>
                          <a:ea typeface="+mn-ea"/>
                          <a:cs typeface="+mn-cs"/>
                        </a:rPr>
                        <a:t>]</a:t>
                      </a:r>
                      <a:r>
                        <a:rPr lang="en-US" sz="2400" b="0" kern="1200" dirty="0">
                          <a:solidFill>
                            <a:schemeClr val="tx1"/>
                          </a:solidFill>
                          <a:latin typeface="+mn-lt"/>
                          <a:ea typeface="+mn-ea"/>
                          <a:cs typeface="+mn-cs"/>
                        </a:rPr>
                        <a:t> </a:t>
                      </a:r>
                    </a:p>
                  </a:txBody>
                  <a:tcPr>
                    <a:solidFill>
                      <a:schemeClr val="bg1">
                        <a:lumMod val="85000"/>
                      </a:schemeClr>
                    </a:solidFill>
                  </a:tcPr>
                </a:tc>
                <a:tc>
                  <a:txBody>
                    <a:bodyPr/>
                    <a:lstStyle/>
                    <a:p>
                      <a:r>
                        <a:rPr lang="en-GB" sz="2400" b="0" kern="1200" dirty="0">
                          <a:solidFill>
                            <a:schemeClr val="tx1"/>
                          </a:solidFill>
                          <a:latin typeface="+mn-lt"/>
                          <a:ea typeface="+mn-ea"/>
                          <a:cs typeface="+mn-cs"/>
                        </a:rPr>
                        <a:t>Matches anything except a, b, or c.</a:t>
                      </a:r>
                      <a:endParaRPr lang="en-US" sz="2400" b="0" kern="1200" dirty="0">
                        <a:solidFill>
                          <a:schemeClr val="tx1"/>
                        </a:solidFill>
                        <a:latin typeface="+mn-lt"/>
                        <a:ea typeface="+mn-ea"/>
                        <a:cs typeface="+mn-cs"/>
                      </a:endParaRPr>
                    </a:p>
                  </a:txBody>
                  <a:tcPr/>
                </a:tc>
                <a:extLst>
                  <a:ext uri="{0D108BD9-81ED-4DB2-BD59-A6C34878D82A}">
                    <a16:rowId xmlns:a16="http://schemas.microsoft.com/office/drawing/2014/main" val="2605753601"/>
                  </a:ext>
                </a:extLst>
              </a:tr>
              <a:tr h="430435">
                <a:tc>
                  <a:txBody>
                    <a:bodyPr/>
                    <a:lstStyle/>
                    <a:p>
                      <a:r>
                        <a:rPr lang="en-GB" sz="2400" b="0" kern="1200" dirty="0">
                          <a:solidFill>
                            <a:schemeClr val="tx1"/>
                          </a:solidFill>
                          <a:latin typeface="+mn-lt"/>
                          <a:ea typeface="+mn-ea"/>
                          <a:cs typeface="+mn-cs"/>
                        </a:rPr>
                        <a:t>[:</a:t>
                      </a:r>
                      <a:r>
                        <a:rPr lang="en-GB" sz="2400" b="0" kern="1200" dirty="0" err="1">
                          <a:solidFill>
                            <a:schemeClr val="tx1"/>
                          </a:solidFill>
                          <a:latin typeface="+mn-lt"/>
                          <a:ea typeface="+mn-ea"/>
                          <a:cs typeface="+mn-cs"/>
                        </a:rPr>
                        <a:t>punct</a:t>
                      </a:r>
                      <a:r>
                        <a:rPr lang="en-GB" sz="2400" b="0" kern="1200" dirty="0">
                          <a:solidFill>
                            <a:schemeClr val="tx1"/>
                          </a:solidFill>
                          <a:latin typeface="+mn-lt"/>
                          <a:ea typeface="+mn-ea"/>
                          <a:cs typeface="+mn-cs"/>
                        </a:rPr>
                        <a:t>:]</a:t>
                      </a:r>
                      <a:endParaRPr lang="en-US" sz="2400" b="0" kern="1200" dirty="0">
                        <a:solidFill>
                          <a:schemeClr val="tx1"/>
                        </a:solidFill>
                        <a:latin typeface="+mn-lt"/>
                        <a:ea typeface="+mn-ea"/>
                        <a:cs typeface="+mn-cs"/>
                      </a:endParaRPr>
                    </a:p>
                  </a:txBody>
                  <a:tcPr>
                    <a:solidFill>
                      <a:schemeClr val="bg1">
                        <a:lumMod val="85000"/>
                      </a:schemeClr>
                    </a:solidFill>
                  </a:tcPr>
                </a:tc>
                <a:tc>
                  <a:txBody>
                    <a:bodyPr/>
                    <a:lstStyle/>
                    <a:p>
                      <a:r>
                        <a:rPr lang="en-GB" sz="2400" b="0" kern="1200" dirty="0">
                          <a:solidFill>
                            <a:schemeClr val="tx1"/>
                          </a:solidFill>
                          <a:latin typeface="+mn-lt"/>
                          <a:ea typeface="+mn-ea"/>
                          <a:cs typeface="+mn-cs"/>
                        </a:rPr>
                        <a:t>punctuation characters, ! " # $ % &amp; ’ ( ) * + , - . / : ; &lt; = &gt; ? @ [  ] ^ _ ` { | } ~</a:t>
                      </a:r>
                      <a:endParaRPr lang="en-US" sz="2400" b="0" kern="1200" dirty="0">
                        <a:solidFill>
                          <a:schemeClr val="tx1"/>
                        </a:solidFill>
                        <a:latin typeface="+mn-lt"/>
                        <a:ea typeface="+mn-ea"/>
                        <a:cs typeface="+mn-cs"/>
                      </a:endParaRPr>
                    </a:p>
                  </a:txBody>
                  <a:tcPr/>
                </a:tc>
                <a:extLst>
                  <a:ext uri="{0D108BD9-81ED-4DB2-BD59-A6C34878D82A}">
                    <a16:rowId xmlns:a16="http://schemas.microsoft.com/office/drawing/2014/main" val="1165361152"/>
                  </a:ext>
                </a:extLst>
              </a:tr>
              <a:tr h="430435">
                <a:tc>
                  <a:txBody>
                    <a:bodyPr/>
                    <a:lstStyle/>
                    <a:p>
                      <a:r>
                        <a:rPr lang="en-GB" sz="2400" b="0" kern="1200" dirty="0">
                          <a:solidFill>
                            <a:schemeClr val="tx1"/>
                          </a:solidFill>
                          <a:latin typeface="+mn-lt"/>
                          <a:ea typeface="+mn-ea"/>
                          <a:cs typeface="+mn-cs"/>
                        </a:rPr>
                        <a:t>{n,}</a:t>
                      </a:r>
                      <a:endParaRPr lang="en-US" sz="2400" b="0" kern="1200" dirty="0">
                        <a:solidFill>
                          <a:schemeClr val="tx1"/>
                        </a:solidFill>
                        <a:latin typeface="+mn-lt"/>
                        <a:ea typeface="+mn-ea"/>
                        <a:cs typeface="+mn-cs"/>
                      </a:endParaRPr>
                    </a:p>
                  </a:txBody>
                  <a:tcPr>
                    <a:solidFill>
                      <a:schemeClr val="bg1">
                        <a:lumMod val="85000"/>
                      </a:schemeClr>
                    </a:solidFill>
                  </a:tcPr>
                </a:tc>
                <a:tc>
                  <a:txBody>
                    <a:bodyPr/>
                    <a:lstStyle/>
                    <a:p>
                      <a:r>
                        <a:rPr lang="en-GB" sz="2400" b="0" kern="1200" dirty="0">
                          <a:solidFill>
                            <a:schemeClr val="tx1"/>
                          </a:solidFill>
                          <a:latin typeface="+mn-lt"/>
                          <a:ea typeface="+mn-ea"/>
                          <a:cs typeface="+mn-cs"/>
                        </a:rPr>
                        <a:t>n or more matches</a:t>
                      </a:r>
                      <a:endParaRPr lang="en-US" sz="2400" b="0" kern="1200" dirty="0">
                        <a:solidFill>
                          <a:schemeClr val="tx1"/>
                        </a:solidFill>
                        <a:latin typeface="+mn-lt"/>
                        <a:ea typeface="+mn-ea"/>
                        <a:cs typeface="+mn-cs"/>
                      </a:endParaRPr>
                    </a:p>
                  </a:txBody>
                  <a:tcPr/>
                </a:tc>
                <a:extLst>
                  <a:ext uri="{0D108BD9-81ED-4DB2-BD59-A6C34878D82A}">
                    <a16:rowId xmlns:a16="http://schemas.microsoft.com/office/drawing/2014/main" val="714321488"/>
                  </a:ext>
                </a:extLst>
              </a:tr>
              <a:tr h="430435">
                <a:tc>
                  <a:txBody>
                    <a:bodyPr/>
                    <a:lstStyle/>
                    <a:p>
                      <a:r>
                        <a:rPr lang="en-GB" sz="2400" b="0" kern="1200" dirty="0">
                          <a:solidFill>
                            <a:schemeClr val="tx1"/>
                          </a:solidFill>
                          <a:latin typeface="+mn-lt"/>
                          <a:ea typeface="+mn-ea"/>
                          <a:cs typeface="+mn-cs"/>
                        </a:rPr>
                        <a:t>{,m}</a:t>
                      </a:r>
                      <a:endParaRPr lang="en-US" sz="2400" b="0" kern="1200" dirty="0">
                        <a:solidFill>
                          <a:schemeClr val="tx1"/>
                        </a:solidFill>
                        <a:latin typeface="+mn-lt"/>
                        <a:ea typeface="+mn-ea"/>
                        <a:cs typeface="+mn-cs"/>
                      </a:endParaRPr>
                    </a:p>
                  </a:txBody>
                  <a:tcPr>
                    <a:solidFill>
                      <a:schemeClr val="bg1">
                        <a:lumMod val="85000"/>
                      </a:schemeClr>
                    </a:solidFill>
                  </a:tcPr>
                </a:tc>
                <a:tc>
                  <a:txBody>
                    <a:bodyPr/>
                    <a:lstStyle/>
                    <a:p>
                      <a:r>
                        <a:rPr lang="en-GB" sz="2400" b="0" kern="1200" dirty="0">
                          <a:solidFill>
                            <a:schemeClr val="tx1"/>
                          </a:solidFill>
                          <a:latin typeface="+mn-lt"/>
                          <a:ea typeface="+mn-ea"/>
                          <a:cs typeface="+mn-cs"/>
                        </a:rPr>
                        <a:t>at most m matches</a:t>
                      </a:r>
                      <a:endParaRPr lang="en-US" sz="2400" b="0" kern="1200" dirty="0">
                        <a:solidFill>
                          <a:schemeClr val="tx1"/>
                        </a:solidFill>
                        <a:latin typeface="+mn-lt"/>
                        <a:ea typeface="+mn-ea"/>
                        <a:cs typeface="+mn-cs"/>
                      </a:endParaRPr>
                    </a:p>
                  </a:txBody>
                  <a:tcPr/>
                </a:tc>
                <a:extLst>
                  <a:ext uri="{0D108BD9-81ED-4DB2-BD59-A6C34878D82A}">
                    <a16:rowId xmlns:a16="http://schemas.microsoft.com/office/drawing/2014/main" val="119559271"/>
                  </a:ext>
                </a:extLst>
              </a:tr>
              <a:tr h="430435">
                <a:tc>
                  <a:txBody>
                    <a:bodyPr/>
                    <a:lstStyle/>
                    <a:p>
                      <a:r>
                        <a:rPr lang="en-GB" sz="2400" b="0" kern="1200" dirty="0">
                          <a:solidFill>
                            <a:schemeClr val="tx1"/>
                          </a:solidFill>
                          <a:latin typeface="+mn-lt"/>
                          <a:ea typeface="+mn-ea"/>
                          <a:cs typeface="+mn-cs"/>
                        </a:rPr>
                        <a:t>{</a:t>
                      </a:r>
                      <a:r>
                        <a:rPr lang="en-GB" sz="2400" b="0" kern="1200" dirty="0" err="1">
                          <a:solidFill>
                            <a:schemeClr val="tx1"/>
                          </a:solidFill>
                          <a:latin typeface="+mn-lt"/>
                          <a:ea typeface="+mn-ea"/>
                          <a:cs typeface="+mn-cs"/>
                        </a:rPr>
                        <a:t>n,m</a:t>
                      </a:r>
                      <a:r>
                        <a:rPr lang="en-GB" sz="2400" b="0" kern="1200" dirty="0">
                          <a:solidFill>
                            <a:schemeClr val="tx1"/>
                          </a:solidFill>
                          <a:latin typeface="+mn-lt"/>
                          <a:ea typeface="+mn-ea"/>
                          <a:cs typeface="+mn-cs"/>
                        </a:rPr>
                        <a:t>}</a:t>
                      </a:r>
                      <a:endParaRPr lang="en-US" sz="2400" b="0" kern="1200" dirty="0">
                        <a:solidFill>
                          <a:schemeClr val="tx1"/>
                        </a:solidFill>
                        <a:latin typeface="+mn-lt"/>
                        <a:ea typeface="+mn-ea"/>
                        <a:cs typeface="+mn-cs"/>
                      </a:endParaRPr>
                    </a:p>
                  </a:txBody>
                  <a:tcPr>
                    <a:solidFill>
                      <a:schemeClr val="bg1">
                        <a:lumMod val="85000"/>
                      </a:schemeClr>
                    </a:solidFill>
                  </a:tcPr>
                </a:tc>
                <a:tc>
                  <a:txBody>
                    <a:bodyPr/>
                    <a:lstStyle/>
                    <a:p>
                      <a:r>
                        <a:rPr lang="en-GB" sz="2400" b="0" kern="1200" dirty="0">
                          <a:solidFill>
                            <a:schemeClr val="tx1"/>
                          </a:solidFill>
                          <a:latin typeface="+mn-lt"/>
                          <a:ea typeface="+mn-ea"/>
                          <a:cs typeface="+mn-cs"/>
                        </a:rPr>
                        <a:t>between n and m matches</a:t>
                      </a:r>
                      <a:endParaRPr lang="en-US" sz="2400" b="0" kern="1200" dirty="0">
                        <a:solidFill>
                          <a:schemeClr val="tx1"/>
                        </a:solidFill>
                        <a:latin typeface="+mn-lt"/>
                        <a:ea typeface="+mn-ea"/>
                        <a:cs typeface="+mn-cs"/>
                      </a:endParaRPr>
                    </a:p>
                  </a:txBody>
                  <a:tcPr/>
                </a:tc>
                <a:extLst>
                  <a:ext uri="{0D108BD9-81ED-4DB2-BD59-A6C34878D82A}">
                    <a16:rowId xmlns:a16="http://schemas.microsoft.com/office/drawing/2014/main" val="869907065"/>
                  </a:ext>
                </a:extLst>
              </a:tr>
            </a:tbl>
          </a:graphicData>
        </a:graphic>
      </p:graphicFrame>
    </p:spTree>
    <p:extLst>
      <p:ext uri="{BB962C8B-B14F-4D97-AF65-F5344CB8AC3E}">
        <p14:creationId xmlns:p14="http://schemas.microsoft.com/office/powerpoint/2010/main" val="2598154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Text Normalization</a:t>
            </a:r>
          </a:p>
        </p:txBody>
      </p:sp>
      <p:sp>
        <p:nvSpPr>
          <p:cNvPr id="3" name="Inhaltsplatzhalter 2"/>
          <p:cNvSpPr>
            <a:spLocks noGrp="1"/>
          </p:cNvSpPr>
          <p:nvPr>
            <p:ph idx="1"/>
          </p:nvPr>
        </p:nvSpPr>
        <p:spPr/>
        <p:txBody>
          <a:bodyPr/>
          <a:lstStyle/>
          <a:p>
            <a:r>
              <a:rPr lang="en-US" dirty="0"/>
              <a:t>Series of steps to clean and standardize textual data</a:t>
            </a:r>
          </a:p>
          <a:p>
            <a:r>
              <a:rPr lang="en-US" dirty="0"/>
              <a:t>Basic techniques:</a:t>
            </a:r>
          </a:p>
          <a:p>
            <a:pPr lvl="1"/>
            <a:r>
              <a:rPr lang="en-US" dirty="0"/>
              <a:t>Removing </a:t>
            </a:r>
            <a:r>
              <a:rPr lang="en-US" dirty="0" err="1"/>
              <a:t>stopwords</a:t>
            </a:r>
            <a:r>
              <a:rPr lang="en-US" dirty="0"/>
              <a:t>: words with little or significance (the list can be enriched manually)</a:t>
            </a:r>
          </a:p>
          <a:p>
            <a:pPr lvl="1"/>
            <a:r>
              <a:rPr lang="en-GB" dirty="0"/>
              <a:t>Removing special characters (symbols, punctuation, HTML-entities etc.)</a:t>
            </a:r>
            <a:endParaRPr lang="en-US" dirty="0"/>
          </a:p>
          <a:p>
            <a:pPr lvl="1"/>
            <a:r>
              <a:rPr lang="en-US" dirty="0"/>
              <a:t>Stemming, Lemmatization</a:t>
            </a:r>
          </a:p>
          <a:p>
            <a:pPr marL="457200" lvl="1" indent="0">
              <a:buNone/>
            </a:pPr>
            <a:endParaRPr lang="en-US" dirty="0"/>
          </a:p>
          <a:p>
            <a:pPr marL="0" indent="0">
              <a:buNone/>
            </a:pPr>
            <a:r>
              <a:rPr lang="de-DE" b="1" i="1" dirty="0">
                <a:solidFill>
                  <a:srgbClr val="FF0000"/>
                </a:solidFill>
              </a:rPr>
              <a:t>Die</a:t>
            </a:r>
            <a:r>
              <a:rPr lang="de-DE" i="1" dirty="0"/>
              <a:t> Ausgrenzung </a:t>
            </a:r>
            <a:r>
              <a:rPr lang="de-DE" b="1" i="1" dirty="0">
                <a:solidFill>
                  <a:srgbClr val="FF0000"/>
                </a:solidFill>
              </a:rPr>
              <a:t>von</a:t>
            </a:r>
            <a:r>
              <a:rPr lang="de-DE" i="1" dirty="0"/>
              <a:t> </a:t>
            </a:r>
            <a:r>
              <a:rPr lang="de-DE" i="1" dirty="0" err="1"/>
              <a:t>Migrant</a:t>
            </a:r>
            <a:r>
              <a:rPr lang="de-DE" b="1" i="1" dirty="0" err="1">
                <a:solidFill>
                  <a:srgbClr val="FF0000"/>
                </a:solidFill>
              </a:rPr>
              <a:t>Innen</a:t>
            </a:r>
            <a:r>
              <a:rPr lang="de-DE" i="1" dirty="0"/>
              <a:t> von der </a:t>
            </a:r>
            <a:r>
              <a:rPr lang="de-DE" b="1" i="1" dirty="0">
                <a:solidFill>
                  <a:srgbClr val="FF0000"/>
                </a:solidFill>
              </a:rPr>
              <a:t>#</a:t>
            </a:r>
            <a:r>
              <a:rPr lang="de-DE" i="1" dirty="0"/>
              <a:t> </a:t>
            </a:r>
            <a:r>
              <a:rPr lang="de-DE" i="1" dirty="0" err="1"/>
              <a:t>EssenerTafel</a:t>
            </a:r>
            <a:r>
              <a:rPr lang="de-DE" i="1" dirty="0"/>
              <a:t> ist inakzeptabel </a:t>
            </a:r>
            <a:r>
              <a:rPr lang="de-DE" b="1" i="1" dirty="0">
                <a:solidFill>
                  <a:srgbClr val="FF0000"/>
                </a:solidFill>
              </a:rPr>
              <a:t>und</a:t>
            </a:r>
            <a:r>
              <a:rPr lang="de-DE" i="1" dirty="0"/>
              <a:t> rassistisch. Wir dürfen nicht zulassen, </a:t>
            </a:r>
            <a:r>
              <a:rPr lang="de-DE" b="1" i="1" dirty="0">
                <a:solidFill>
                  <a:srgbClr val="FF0000"/>
                </a:solidFill>
              </a:rPr>
              <a:t>dass</a:t>
            </a:r>
            <a:r>
              <a:rPr lang="de-DE" i="1" dirty="0"/>
              <a:t> </a:t>
            </a:r>
            <a:r>
              <a:rPr lang="de-DE" b="1" i="1" dirty="0">
                <a:solidFill>
                  <a:srgbClr val="FF0000"/>
                </a:solidFill>
              </a:rPr>
              <a:t>die</a:t>
            </a:r>
            <a:r>
              <a:rPr lang="de-DE" i="1" dirty="0"/>
              <a:t> Ärmsten gegeneinander </a:t>
            </a:r>
            <a:r>
              <a:rPr lang="de-DE" b="1" i="1" dirty="0">
                <a:solidFill>
                  <a:srgbClr val="FF0000"/>
                </a:solidFill>
              </a:rPr>
              <a:t>ausgespielt</a:t>
            </a:r>
            <a:r>
              <a:rPr lang="de-DE" i="1" dirty="0"/>
              <a:t> werden.</a:t>
            </a:r>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15</a:t>
            </a:fld>
            <a:endParaRPr lang="en-US"/>
          </a:p>
        </p:txBody>
      </p:sp>
    </p:spTree>
    <p:extLst>
      <p:ext uri="{BB962C8B-B14F-4D97-AF65-F5344CB8AC3E}">
        <p14:creationId xmlns:p14="http://schemas.microsoft.com/office/powerpoint/2010/main" val="333706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Stemming</a:t>
            </a:r>
          </a:p>
        </p:txBody>
      </p:sp>
      <p:sp>
        <p:nvSpPr>
          <p:cNvPr id="3" name="Inhaltsplatzhalter 2"/>
          <p:cNvSpPr>
            <a:spLocks noGrp="1"/>
          </p:cNvSpPr>
          <p:nvPr>
            <p:ph idx="1"/>
          </p:nvPr>
        </p:nvSpPr>
        <p:spPr>
          <a:xfrm>
            <a:off x="838200" y="1825624"/>
            <a:ext cx="10515600" cy="4773479"/>
          </a:xfrm>
        </p:spPr>
        <p:txBody>
          <a:bodyPr>
            <a:normAutofit fontScale="92500" lnSpcReduction="10000"/>
          </a:bodyPr>
          <a:lstStyle/>
          <a:p>
            <a:r>
              <a:rPr lang="en-US" dirty="0"/>
              <a:t>Idea: Get back the base form, the </a:t>
            </a:r>
            <a:r>
              <a:rPr lang="en-GB" dirty="0"/>
              <a:t>root stem</a:t>
            </a:r>
          </a:p>
          <a:p>
            <a:endParaRPr lang="de-DE" dirty="0"/>
          </a:p>
          <a:p>
            <a:endParaRPr lang="de-DE" dirty="0"/>
          </a:p>
          <a:p>
            <a:endParaRPr lang="de-DE" dirty="0"/>
          </a:p>
          <a:p>
            <a:endParaRPr lang="de-DE" dirty="0"/>
          </a:p>
          <a:p>
            <a:endParaRPr lang="de-DE" dirty="0"/>
          </a:p>
          <a:p>
            <a:endParaRPr lang="en-US" dirty="0"/>
          </a:p>
          <a:p>
            <a:pPr lvl="1"/>
            <a:endParaRPr lang="en-US" dirty="0"/>
          </a:p>
          <a:p>
            <a:endParaRPr lang="en-US" dirty="0"/>
          </a:p>
          <a:p>
            <a:r>
              <a:rPr lang="en-US" dirty="0"/>
              <a:t>Example in German: </a:t>
            </a:r>
            <a:r>
              <a:rPr lang="de-DE" i="1" dirty="0"/>
              <a:t>Bruder – Bruders – brüderlich – </a:t>
            </a:r>
            <a:r>
              <a:rPr lang="de-DE" i="1" dirty="0" err="1"/>
              <a:t>Brüderlichkeiten</a:t>
            </a:r>
            <a:r>
              <a:rPr lang="de-DE" i="1" dirty="0"/>
              <a:t> </a:t>
            </a:r>
          </a:p>
          <a:p>
            <a:pPr marL="0" indent="0">
              <a:buNone/>
            </a:pPr>
            <a:r>
              <a:rPr lang="de-DE" i="1" dirty="0"/>
              <a:t>→ </a:t>
            </a:r>
            <a:r>
              <a:rPr lang="de-DE" i="1" dirty="0" err="1"/>
              <a:t>bruder</a:t>
            </a:r>
            <a:endParaRPr lang="en-US" i="1" dirty="0"/>
          </a:p>
          <a:p>
            <a:pPr lvl="1"/>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16</a:t>
            </a:fld>
            <a:endParaRPr lang="en-US"/>
          </a:p>
        </p:txBody>
      </p:sp>
      <p:graphicFrame>
        <p:nvGraphicFramePr>
          <p:cNvPr id="5" name="Tabelle 4"/>
          <p:cNvGraphicFramePr>
            <a:graphicFrameLocks noGrp="1"/>
          </p:cNvGraphicFramePr>
          <p:nvPr>
            <p:extLst>
              <p:ext uri="{D42A27DB-BD31-4B8C-83A1-F6EECF244321}">
                <p14:modId xmlns:p14="http://schemas.microsoft.com/office/powerpoint/2010/main" val="2203825479"/>
              </p:ext>
            </p:extLst>
          </p:nvPr>
        </p:nvGraphicFramePr>
        <p:xfrm>
          <a:off x="2989694" y="3311274"/>
          <a:ext cx="2448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gridCol w="612000">
                  <a:extLst>
                    <a:ext uri="{9D8B030D-6E8A-4147-A177-3AD203B41FA5}">
                      <a16:colId xmlns:a16="http://schemas.microsoft.com/office/drawing/2014/main" val="853121632"/>
                    </a:ext>
                  </a:extLst>
                </a:gridCol>
                <a:gridCol w="612000">
                  <a:extLst>
                    <a:ext uri="{9D8B030D-6E8A-4147-A177-3AD203B41FA5}">
                      <a16:colId xmlns:a16="http://schemas.microsoft.com/office/drawing/2014/main" val="2217247634"/>
                    </a:ext>
                  </a:extLst>
                </a:gridCol>
              </a:tblGrid>
              <a:tr h="448822">
                <a:tc>
                  <a:txBody>
                    <a:bodyPr/>
                    <a:lstStyle/>
                    <a:p>
                      <a:pPr algn="ctr"/>
                      <a:r>
                        <a:rPr lang="en-US" sz="4000" dirty="0"/>
                        <a:t>S</a:t>
                      </a:r>
                    </a:p>
                  </a:txBody>
                  <a:tcPr/>
                </a:tc>
                <a:tc>
                  <a:txBody>
                    <a:bodyPr/>
                    <a:lstStyle/>
                    <a:p>
                      <a:pPr algn="ctr"/>
                      <a:r>
                        <a:rPr lang="en-US" sz="4000" dirty="0"/>
                        <a:t>I</a:t>
                      </a:r>
                    </a:p>
                  </a:txBody>
                  <a:tcPr/>
                </a:tc>
                <a:tc>
                  <a:txBody>
                    <a:bodyPr/>
                    <a:lstStyle/>
                    <a:p>
                      <a:pPr algn="ctr"/>
                      <a:r>
                        <a:rPr lang="en-US" sz="4000" dirty="0"/>
                        <a:t>N</a:t>
                      </a:r>
                    </a:p>
                  </a:txBody>
                  <a:tcPr/>
                </a:tc>
                <a:tc>
                  <a:txBody>
                    <a:bodyPr/>
                    <a:lstStyle/>
                    <a:p>
                      <a:pPr algn="ctr"/>
                      <a:r>
                        <a:rPr lang="en-US" sz="4000" dirty="0"/>
                        <a:t>G</a:t>
                      </a:r>
                    </a:p>
                  </a:txBody>
                  <a:tcPr/>
                </a:tc>
                <a:extLst>
                  <a:ext uri="{0D108BD9-81ED-4DB2-BD59-A6C34878D82A}">
                    <a16:rowId xmlns:a16="http://schemas.microsoft.com/office/drawing/2014/main" val="3234467160"/>
                  </a:ext>
                </a:extLst>
              </a:tr>
            </a:tbl>
          </a:graphicData>
        </a:graphic>
      </p:graphicFrame>
      <p:graphicFrame>
        <p:nvGraphicFramePr>
          <p:cNvPr id="6" name="Tabelle 5"/>
          <p:cNvGraphicFramePr>
            <a:graphicFrameLocks noGrp="1"/>
          </p:cNvGraphicFramePr>
          <p:nvPr>
            <p:extLst>
              <p:ext uri="{D42A27DB-BD31-4B8C-83A1-F6EECF244321}">
                <p14:modId xmlns:p14="http://schemas.microsoft.com/office/powerpoint/2010/main" val="3628952708"/>
              </p:ext>
            </p:extLst>
          </p:nvPr>
        </p:nvGraphicFramePr>
        <p:xfrm>
          <a:off x="6382599" y="2475297"/>
          <a:ext cx="612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tblGrid>
              <a:tr h="448822">
                <a:tc>
                  <a:txBody>
                    <a:bodyPr/>
                    <a:lstStyle/>
                    <a:p>
                      <a:pPr algn="ctr"/>
                      <a:r>
                        <a:rPr lang="en-US" sz="4000" dirty="0"/>
                        <a:t>S</a:t>
                      </a:r>
                    </a:p>
                  </a:txBody>
                  <a:tcPr/>
                </a:tc>
                <a:extLst>
                  <a:ext uri="{0D108BD9-81ED-4DB2-BD59-A6C34878D82A}">
                    <a16:rowId xmlns:a16="http://schemas.microsoft.com/office/drawing/2014/main" val="3234467160"/>
                  </a:ext>
                </a:extLst>
              </a:tr>
            </a:tbl>
          </a:graphicData>
        </a:graphic>
      </p:graphicFrame>
      <p:graphicFrame>
        <p:nvGraphicFramePr>
          <p:cNvPr id="7" name="Tabelle 6"/>
          <p:cNvGraphicFramePr>
            <a:graphicFrameLocks noGrp="1"/>
          </p:cNvGraphicFramePr>
          <p:nvPr>
            <p:extLst>
              <p:ext uri="{D42A27DB-BD31-4B8C-83A1-F6EECF244321}">
                <p14:modId xmlns:p14="http://schemas.microsoft.com/office/powerpoint/2010/main" val="3027047988"/>
              </p:ext>
            </p:extLst>
          </p:nvPr>
        </p:nvGraphicFramePr>
        <p:xfrm>
          <a:off x="6382599" y="3311274"/>
          <a:ext cx="1224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tblGrid>
              <a:tr h="448822">
                <a:tc>
                  <a:txBody>
                    <a:bodyPr/>
                    <a:lstStyle/>
                    <a:p>
                      <a:pPr algn="ctr"/>
                      <a:r>
                        <a:rPr lang="en-US" sz="4000" dirty="0"/>
                        <a:t>E</a:t>
                      </a:r>
                    </a:p>
                  </a:txBody>
                  <a:tcPr/>
                </a:tc>
                <a:tc>
                  <a:txBody>
                    <a:bodyPr/>
                    <a:lstStyle/>
                    <a:p>
                      <a:pPr algn="ctr"/>
                      <a:r>
                        <a:rPr lang="en-US" sz="4000" dirty="0"/>
                        <a:t>D</a:t>
                      </a:r>
                    </a:p>
                  </a:txBody>
                  <a:tcPr/>
                </a:tc>
                <a:extLst>
                  <a:ext uri="{0D108BD9-81ED-4DB2-BD59-A6C34878D82A}">
                    <a16:rowId xmlns:a16="http://schemas.microsoft.com/office/drawing/2014/main" val="3234467160"/>
                  </a:ext>
                </a:extLst>
              </a:tr>
            </a:tbl>
          </a:graphicData>
        </a:graphic>
      </p:graphicFrame>
      <p:graphicFrame>
        <p:nvGraphicFramePr>
          <p:cNvPr id="8" name="Tabelle 7"/>
          <p:cNvGraphicFramePr>
            <a:graphicFrameLocks noGrp="1"/>
          </p:cNvGraphicFramePr>
          <p:nvPr>
            <p:extLst>
              <p:ext uri="{D42A27DB-BD31-4B8C-83A1-F6EECF244321}">
                <p14:modId xmlns:p14="http://schemas.microsoft.com/office/powerpoint/2010/main" val="4136009838"/>
              </p:ext>
            </p:extLst>
          </p:nvPr>
        </p:nvGraphicFramePr>
        <p:xfrm>
          <a:off x="6382599" y="4147251"/>
          <a:ext cx="1836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gridCol w="612000">
                  <a:extLst>
                    <a:ext uri="{9D8B030D-6E8A-4147-A177-3AD203B41FA5}">
                      <a16:colId xmlns:a16="http://schemas.microsoft.com/office/drawing/2014/main" val="853121632"/>
                    </a:ext>
                  </a:extLst>
                </a:gridCol>
              </a:tblGrid>
              <a:tr h="448822">
                <a:tc>
                  <a:txBody>
                    <a:bodyPr/>
                    <a:lstStyle/>
                    <a:p>
                      <a:pPr algn="ctr"/>
                      <a:r>
                        <a:rPr lang="en-US" sz="4000" dirty="0"/>
                        <a:t>I</a:t>
                      </a:r>
                    </a:p>
                  </a:txBody>
                  <a:tcPr/>
                </a:tc>
                <a:tc>
                  <a:txBody>
                    <a:bodyPr/>
                    <a:lstStyle/>
                    <a:p>
                      <a:pPr algn="ctr"/>
                      <a:r>
                        <a:rPr lang="en-US" sz="4000" dirty="0"/>
                        <a:t>N</a:t>
                      </a:r>
                    </a:p>
                  </a:txBody>
                  <a:tcPr/>
                </a:tc>
                <a:tc>
                  <a:txBody>
                    <a:bodyPr/>
                    <a:lstStyle/>
                    <a:p>
                      <a:pPr algn="ctr"/>
                      <a:r>
                        <a:rPr lang="en-US" sz="4000" dirty="0"/>
                        <a:t>G</a:t>
                      </a:r>
                    </a:p>
                  </a:txBody>
                  <a:tcPr/>
                </a:tc>
                <a:extLst>
                  <a:ext uri="{0D108BD9-81ED-4DB2-BD59-A6C34878D82A}">
                    <a16:rowId xmlns:a16="http://schemas.microsoft.com/office/drawing/2014/main" val="3234467160"/>
                  </a:ext>
                </a:extLst>
              </a:tr>
            </a:tbl>
          </a:graphicData>
        </a:graphic>
      </p:graphicFrame>
      <p:cxnSp>
        <p:nvCxnSpPr>
          <p:cNvPr id="14" name="Gewinkelter Verbinder 13"/>
          <p:cNvCxnSpPr/>
          <p:nvPr/>
        </p:nvCxnSpPr>
        <p:spPr>
          <a:xfrm rot="16200000" flipH="1">
            <a:off x="5131078" y="3968410"/>
            <a:ext cx="1186497" cy="573264"/>
          </a:xfrm>
          <a:prstGeom prst="bentConnector3">
            <a:avLst>
              <a:gd name="adj1" fmla="val 100026"/>
            </a:avLst>
          </a:prstGeom>
          <a:ln>
            <a:tailEnd type="triangle"/>
          </a:ln>
        </p:spPr>
        <p:style>
          <a:lnRef idx="1">
            <a:schemeClr val="dk1"/>
          </a:lnRef>
          <a:fillRef idx="0">
            <a:schemeClr val="dk1"/>
          </a:fillRef>
          <a:effectRef idx="0">
            <a:schemeClr val="dk1"/>
          </a:effectRef>
          <a:fontRef idx="minor">
            <a:schemeClr val="tx1"/>
          </a:fontRef>
        </p:style>
      </p:cxnSp>
      <p:cxnSp>
        <p:nvCxnSpPr>
          <p:cNvPr id="16" name="Gewinkelter Verbinder 15"/>
          <p:cNvCxnSpPr/>
          <p:nvPr/>
        </p:nvCxnSpPr>
        <p:spPr>
          <a:xfrm rot="5400000" flipH="1" flipV="1">
            <a:off x="5319175" y="2619497"/>
            <a:ext cx="810302" cy="573265"/>
          </a:xfrm>
          <a:prstGeom prst="bentConnector3">
            <a:avLst>
              <a:gd name="adj1" fmla="val 99143"/>
            </a:avLst>
          </a:prstGeom>
          <a:ln>
            <a:tailEnd type="triangle"/>
          </a:ln>
        </p:spPr>
        <p:style>
          <a:lnRef idx="1">
            <a:schemeClr val="dk1"/>
          </a:lnRef>
          <a:fillRef idx="0">
            <a:schemeClr val="dk1"/>
          </a:fillRef>
          <a:effectRef idx="0">
            <a:schemeClr val="dk1"/>
          </a:effectRef>
          <a:fontRef idx="minor">
            <a:schemeClr val="tx1"/>
          </a:fontRef>
        </p:style>
      </p:cxnSp>
      <p:cxnSp>
        <p:nvCxnSpPr>
          <p:cNvPr id="32" name="Gerade Verbindung mit Pfeil 31"/>
          <p:cNvCxnSpPr/>
          <p:nvPr/>
        </p:nvCxnSpPr>
        <p:spPr>
          <a:xfrm>
            <a:off x="5437693" y="3661793"/>
            <a:ext cx="5732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feld 32"/>
          <p:cNvSpPr txBox="1"/>
          <p:nvPr/>
        </p:nvSpPr>
        <p:spPr>
          <a:xfrm>
            <a:off x="3580905" y="4313105"/>
            <a:ext cx="1265579" cy="369332"/>
          </a:xfrm>
          <a:prstGeom prst="rect">
            <a:avLst/>
          </a:prstGeom>
          <a:noFill/>
        </p:spPr>
        <p:txBody>
          <a:bodyPr wrap="square" rtlCol="0">
            <a:spAutoFit/>
          </a:bodyPr>
          <a:lstStyle/>
          <a:p>
            <a:r>
              <a:rPr lang="en-US" dirty="0"/>
              <a:t>Word Stem</a:t>
            </a:r>
          </a:p>
        </p:txBody>
      </p:sp>
      <p:sp>
        <p:nvSpPr>
          <p:cNvPr id="34" name="Textfeld 33"/>
          <p:cNvSpPr txBox="1"/>
          <p:nvPr/>
        </p:nvSpPr>
        <p:spPr>
          <a:xfrm>
            <a:off x="6667809" y="4948158"/>
            <a:ext cx="1265579" cy="369332"/>
          </a:xfrm>
          <a:prstGeom prst="rect">
            <a:avLst/>
          </a:prstGeom>
          <a:noFill/>
        </p:spPr>
        <p:txBody>
          <a:bodyPr wrap="square" rtlCol="0">
            <a:spAutoFit/>
          </a:bodyPr>
          <a:lstStyle/>
          <a:p>
            <a:r>
              <a:rPr lang="en-US" dirty="0"/>
              <a:t>Inflections</a:t>
            </a:r>
          </a:p>
        </p:txBody>
      </p:sp>
    </p:spTree>
    <p:extLst>
      <p:ext uri="{BB962C8B-B14F-4D97-AF65-F5344CB8AC3E}">
        <p14:creationId xmlns:p14="http://schemas.microsoft.com/office/powerpoint/2010/main" val="2653007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Stemming, Lemmatization</a:t>
            </a:r>
          </a:p>
        </p:txBody>
      </p:sp>
      <p:sp>
        <p:nvSpPr>
          <p:cNvPr id="3" name="Inhaltsplatzhalter 2"/>
          <p:cNvSpPr>
            <a:spLocks noGrp="1"/>
          </p:cNvSpPr>
          <p:nvPr>
            <p:ph idx="1"/>
          </p:nvPr>
        </p:nvSpPr>
        <p:spPr>
          <a:xfrm>
            <a:off x="838200" y="1825624"/>
            <a:ext cx="10515600" cy="4773479"/>
          </a:xfrm>
        </p:spPr>
        <p:txBody>
          <a:bodyPr>
            <a:normAutofit lnSpcReduction="10000"/>
          </a:bodyPr>
          <a:lstStyle/>
          <a:p>
            <a:r>
              <a:rPr lang="en-GB" dirty="0"/>
              <a:t>Is not always a good idea</a:t>
            </a:r>
            <a:r>
              <a:rPr lang="de-DE" dirty="0"/>
              <a:t>: potential </a:t>
            </a:r>
            <a:r>
              <a:rPr lang="de-DE" dirty="0" err="1"/>
              <a:t>errors</a:t>
            </a:r>
            <a:endParaRPr lang="de-DE" dirty="0"/>
          </a:p>
          <a:p>
            <a:pPr marL="0" indent="0">
              <a:buNone/>
            </a:pPr>
            <a:endParaRPr lang="de-DE" dirty="0"/>
          </a:p>
          <a:p>
            <a:pPr lvl="1"/>
            <a:r>
              <a:rPr lang="de-DE" dirty="0" err="1"/>
              <a:t>Overstemming</a:t>
            </a:r>
            <a:r>
              <a:rPr lang="de-DE" dirty="0"/>
              <a:t>: </a:t>
            </a:r>
            <a:r>
              <a:rPr lang="de-DE" i="1" dirty="0" err="1"/>
              <a:t>politics</a:t>
            </a:r>
            <a:r>
              <a:rPr lang="de-DE" i="1" dirty="0"/>
              <a:t> </a:t>
            </a:r>
            <a:r>
              <a:rPr lang="de-DE" i="1" dirty="0">
                <a:sym typeface="Wingdings" panose="05000000000000000000" pitchFamily="2" charset="2"/>
              </a:rPr>
              <a:t> </a:t>
            </a:r>
            <a:r>
              <a:rPr lang="de-DE" i="1" dirty="0" err="1">
                <a:sym typeface="Wingdings" panose="05000000000000000000" pitchFamily="2" charset="2"/>
              </a:rPr>
              <a:t>polit</a:t>
            </a:r>
            <a:endParaRPr lang="de-DE" i="1" dirty="0"/>
          </a:p>
          <a:p>
            <a:pPr lvl="1"/>
            <a:r>
              <a:rPr lang="de-DE" dirty="0" err="1"/>
              <a:t>Understemming</a:t>
            </a:r>
            <a:r>
              <a:rPr lang="de-DE" dirty="0"/>
              <a:t>: </a:t>
            </a:r>
            <a:r>
              <a:rPr lang="de-DE" i="1" dirty="0" err="1"/>
              <a:t>travels</a:t>
            </a:r>
            <a:r>
              <a:rPr lang="de-DE" i="1" dirty="0"/>
              <a:t> </a:t>
            </a:r>
            <a:r>
              <a:rPr lang="de-DE" i="1" dirty="0">
                <a:sym typeface="Wingdings" panose="05000000000000000000" pitchFamily="2" charset="2"/>
              </a:rPr>
              <a:t> </a:t>
            </a:r>
            <a:r>
              <a:rPr lang="de-DE" i="1" dirty="0" err="1">
                <a:sym typeface="Wingdings" panose="05000000000000000000" pitchFamily="2" charset="2"/>
              </a:rPr>
              <a:t>trav</a:t>
            </a:r>
            <a:r>
              <a:rPr lang="de-DE" i="1" dirty="0">
                <a:sym typeface="Wingdings" panose="05000000000000000000" pitchFamily="2" charset="2"/>
              </a:rPr>
              <a:t> </a:t>
            </a:r>
            <a:r>
              <a:rPr lang="de-DE" dirty="0">
                <a:sym typeface="Wingdings" panose="05000000000000000000" pitchFamily="2" charset="2"/>
              </a:rPr>
              <a:t>but </a:t>
            </a:r>
            <a:r>
              <a:rPr lang="de-DE" i="1" dirty="0" err="1">
                <a:sym typeface="Wingdings" panose="05000000000000000000" pitchFamily="2" charset="2"/>
              </a:rPr>
              <a:t>travelled</a:t>
            </a:r>
            <a:r>
              <a:rPr lang="de-DE" i="1" dirty="0">
                <a:sym typeface="Wingdings" panose="05000000000000000000" pitchFamily="2" charset="2"/>
              </a:rPr>
              <a:t>  </a:t>
            </a:r>
            <a:r>
              <a:rPr lang="de-DE" i="1" dirty="0" err="1">
                <a:sym typeface="Wingdings" panose="05000000000000000000" pitchFamily="2" charset="2"/>
              </a:rPr>
              <a:t>travel</a:t>
            </a:r>
            <a:endParaRPr lang="en-GB" i="1" dirty="0"/>
          </a:p>
          <a:p>
            <a:endParaRPr lang="de-DE" dirty="0"/>
          </a:p>
          <a:p>
            <a:r>
              <a:rPr lang="en-US" dirty="0"/>
              <a:t>Another technique: Lemmatization </a:t>
            </a:r>
          </a:p>
          <a:p>
            <a:endParaRPr lang="en-US" dirty="0"/>
          </a:p>
          <a:p>
            <a:pPr lvl="1"/>
            <a:r>
              <a:rPr lang="en-US" dirty="0"/>
              <a:t>Get back to the root word (not root stem)</a:t>
            </a:r>
          </a:p>
          <a:p>
            <a:pPr lvl="1"/>
            <a:r>
              <a:rPr lang="en-US" dirty="0"/>
              <a:t>Difference: the lemma will always be present in the dictionary (lexicographically correct word)</a:t>
            </a:r>
          </a:p>
          <a:p>
            <a:pPr lvl="1"/>
            <a:r>
              <a:rPr lang="en-US" dirty="0"/>
              <a:t>Slower</a:t>
            </a:r>
          </a:p>
          <a:p>
            <a:pPr lvl="1"/>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17</a:t>
            </a:fld>
            <a:endParaRPr lang="en-US"/>
          </a:p>
        </p:txBody>
      </p:sp>
    </p:spTree>
    <p:extLst>
      <p:ext uri="{BB962C8B-B14F-4D97-AF65-F5344CB8AC3E}">
        <p14:creationId xmlns:p14="http://schemas.microsoft.com/office/powerpoint/2010/main" val="4273802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a:effectLst>
                  <a:outerShdw blurRad="38100" dist="38100" dir="2700000" algn="tl">
                    <a:srgbClr val="000000">
                      <a:alpha val="43137"/>
                    </a:srgbClr>
                  </a:outerShdw>
                </a:effectLst>
              </a:rPr>
              <a:t>Part II: Scraping &amp; Text Cleaning</a:t>
            </a:r>
          </a:p>
        </p:txBody>
      </p:sp>
      <p:sp>
        <p:nvSpPr>
          <p:cNvPr id="3" name="Textplatzhalter 2"/>
          <p:cNvSpPr>
            <a:spLocks noGrp="1"/>
          </p:cNvSpPr>
          <p:nvPr>
            <p:ph type="body" idx="1"/>
          </p:nvPr>
        </p:nvSpPr>
        <p:spPr/>
        <p:txBody>
          <a:bodyPr/>
          <a:lstStyle/>
          <a:p>
            <a:r>
              <a:rPr lang="en-US" b="1" dirty="0">
                <a:effectLst>
                  <a:outerShdw blurRad="38100" dist="38100" dir="2700000" algn="tl">
                    <a:srgbClr val="000000">
                      <a:alpha val="43137"/>
                    </a:srgbClr>
                  </a:outerShdw>
                </a:effectLst>
              </a:rPr>
              <a:t>Practical Application</a:t>
            </a:r>
          </a:p>
        </p:txBody>
      </p:sp>
      <p:sp>
        <p:nvSpPr>
          <p:cNvPr id="4" name="Foliennummernplatzhalter 3"/>
          <p:cNvSpPr>
            <a:spLocks noGrp="1"/>
          </p:cNvSpPr>
          <p:nvPr>
            <p:ph type="sldNum" sz="quarter" idx="12"/>
          </p:nvPr>
        </p:nvSpPr>
        <p:spPr/>
        <p:txBody>
          <a:bodyPr/>
          <a:lstStyle/>
          <a:p>
            <a:fld id="{C9E0B00B-E6DF-4183-A694-3DE28BEFB357}" type="slidenum">
              <a:rPr lang="en-US" smtClean="0"/>
              <a:t>18</a:t>
            </a:fld>
            <a:endParaRPr lang="en-US"/>
          </a:p>
        </p:txBody>
      </p:sp>
    </p:spTree>
    <p:extLst>
      <p:ext uri="{BB962C8B-B14F-4D97-AF65-F5344CB8AC3E}">
        <p14:creationId xmlns:p14="http://schemas.microsoft.com/office/powerpoint/2010/main" val="870340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838200" y="385011"/>
            <a:ext cx="10515600" cy="6336464"/>
          </a:xfrm>
        </p:spPr>
        <p:txBody>
          <a:bodyPr>
            <a:normAutofit/>
          </a:bodyPr>
          <a:lstStyle/>
          <a:p>
            <a:pPr marL="0" indent="0">
              <a:buNone/>
            </a:pPr>
            <a:r>
              <a:rPr lang="en-US" b="1" u="sng" dirty="0"/>
              <a:t>Preparation</a:t>
            </a:r>
            <a:r>
              <a:rPr lang="en-US" dirty="0"/>
              <a:t>: </a:t>
            </a:r>
          </a:p>
          <a:p>
            <a:pPr marL="914400" lvl="1" indent="-457200">
              <a:buFont typeface="+mj-lt"/>
              <a:buAutoNum type="arabicParenR"/>
            </a:pPr>
            <a:r>
              <a:rPr lang="en-US" dirty="0"/>
              <a:t>Get an access to Google Collab</a:t>
            </a:r>
          </a:p>
          <a:p>
            <a:pPr marL="914400" lvl="1" indent="-457200">
              <a:buFont typeface="+mj-lt"/>
              <a:buAutoNum type="arabicParenR"/>
            </a:pPr>
            <a:r>
              <a:rPr lang="en-US" dirty="0"/>
              <a:t>Open </a:t>
            </a:r>
            <a:r>
              <a:rPr lang="en-US" dirty="0" err="1"/>
              <a:t>Jupyter</a:t>
            </a:r>
            <a:r>
              <a:rPr lang="en-US" dirty="0"/>
              <a:t> Notebook: </a:t>
            </a:r>
            <a:r>
              <a:rPr lang="en-US" dirty="0" err="1"/>
              <a:t>Tutorial_Scraping_RegEx.ipynb</a:t>
            </a:r>
            <a:endParaRPr lang="en-US" dirty="0"/>
          </a:p>
          <a:p>
            <a:pPr marL="914400" lvl="1" indent="-457200">
              <a:buFont typeface="+mj-lt"/>
              <a:buAutoNum type="arabicParenR"/>
            </a:pPr>
            <a:r>
              <a:rPr lang="en-US" dirty="0"/>
              <a:t>Set up R</a:t>
            </a:r>
          </a:p>
          <a:p>
            <a:pPr marL="0" indent="0">
              <a:buNone/>
            </a:pPr>
            <a:r>
              <a:rPr lang="en-US" b="1" u="sng" dirty="0"/>
              <a:t>Exercises:</a:t>
            </a:r>
          </a:p>
          <a:p>
            <a:pPr marL="971550" lvl="1" indent="-514350">
              <a:buFont typeface="Arial" panose="020B0604020202020204" pitchFamily="34" charset="0"/>
              <a:buAutoNum type="arabicParenR"/>
            </a:pPr>
            <a:r>
              <a:rPr lang="en-US" dirty="0"/>
              <a:t>Web Scraping: Extract the Titles and Texts from the following webpage and save in a data frame: https://practicewebscrapingsite.wordpress.com/example-1</a:t>
            </a:r>
          </a:p>
          <a:p>
            <a:pPr marL="971550" lvl="1" indent="-514350">
              <a:buFont typeface="Arial" panose="020B0604020202020204" pitchFamily="34" charset="0"/>
              <a:buAutoNum type="arabicParenR"/>
            </a:pPr>
            <a:r>
              <a:rPr lang="en-US" dirty="0"/>
              <a:t>Twitter Scraping: </a:t>
            </a:r>
          </a:p>
          <a:p>
            <a:pPr marL="1428750" lvl="2" indent="-514350">
              <a:buFont typeface="Arial" panose="020B0604020202020204" pitchFamily="34" charset="0"/>
              <a:buAutoNum type="arabicParenR"/>
            </a:pPr>
            <a:r>
              <a:rPr lang="en-US" dirty="0"/>
              <a:t>Scrape 500 tweets with hashtag “</a:t>
            </a:r>
            <a:r>
              <a:rPr lang="en-US" dirty="0" err="1"/>
              <a:t>covid</a:t>
            </a:r>
            <a:r>
              <a:rPr lang="en-US" dirty="0"/>
              <a:t>” (exclude retweets)</a:t>
            </a:r>
          </a:p>
          <a:p>
            <a:pPr marL="1428750" lvl="2" indent="-514350">
              <a:buFont typeface="Arial" panose="020B0604020202020204" pitchFamily="34" charset="0"/>
              <a:buAutoNum type="arabicParenR"/>
            </a:pPr>
            <a:r>
              <a:rPr lang="en-US" dirty="0"/>
              <a:t>Visualize the timeline by hours and by minutes. Which one is more appropriate?</a:t>
            </a:r>
          </a:p>
          <a:p>
            <a:pPr marL="1428750" lvl="2" indent="-514350">
              <a:buFont typeface="Arial" panose="020B0604020202020204" pitchFamily="34" charset="0"/>
              <a:buAutoNum type="arabicParenR"/>
            </a:pPr>
            <a:r>
              <a:rPr lang="en-US" dirty="0"/>
              <a:t>Print the most retweeted tweet.</a:t>
            </a:r>
          </a:p>
          <a:p>
            <a:pPr marL="914400" lvl="1" indent="-457200">
              <a:buAutoNum type="arabicParenR" startAt="3"/>
            </a:pPr>
            <a:r>
              <a:rPr lang="en-US" dirty="0"/>
              <a:t>Regular Expressions:</a:t>
            </a:r>
          </a:p>
          <a:p>
            <a:pPr marL="914400" lvl="2" indent="0">
              <a:buNone/>
            </a:pPr>
            <a:r>
              <a:rPr lang="en-US" dirty="0"/>
              <a:t>1)     See:  </a:t>
            </a:r>
            <a:r>
              <a:rPr lang="en-US" dirty="0" err="1"/>
              <a:t>Tutorial_Scraping_RegEx.ipynb</a:t>
            </a:r>
            <a:endParaRPr lang="en-US" dirty="0"/>
          </a:p>
          <a:p>
            <a:pPr marL="914400" lvl="2" indent="0">
              <a:buNone/>
            </a:pPr>
            <a:endParaRPr lang="en-US" dirty="0"/>
          </a:p>
          <a:p>
            <a:pPr marL="457200" lvl="1" indent="0">
              <a:buNone/>
            </a:pPr>
            <a:endParaRPr lang="en-US" dirty="0"/>
          </a:p>
          <a:p>
            <a:pPr marL="0" indent="0">
              <a:buNone/>
            </a:pPr>
            <a:endParaRPr lang="en-US" dirty="0"/>
          </a:p>
          <a:p>
            <a:pPr marL="514350" indent="-514350">
              <a:buAutoNum type="arabicParenR"/>
            </a:pPr>
            <a:endParaRPr lang="en-US" dirty="0"/>
          </a:p>
          <a:p>
            <a:pPr marL="514350" indent="-514350">
              <a:buAutoNum type="arabicParenR"/>
            </a:pPr>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19</a:t>
            </a:fld>
            <a:endParaRPr lang="en-US"/>
          </a:p>
        </p:txBody>
      </p:sp>
    </p:spTree>
    <p:extLst>
      <p:ext uri="{BB962C8B-B14F-4D97-AF65-F5344CB8AC3E}">
        <p14:creationId xmlns:p14="http://schemas.microsoft.com/office/powerpoint/2010/main" val="435130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 Scraping &amp; Text Normalization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Theoretical Background</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2</a:t>
            </a:fld>
            <a:endParaRPr lang="en-US"/>
          </a:p>
        </p:txBody>
      </p:sp>
    </p:spTree>
    <p:extLst>
      <p:ext uri="{BB962C8B-B14F-4D97-AF65-F5344CB8AC3E}">
        <p14:creationId xmlns:p14="http://schemas.microsoft.com/office/powerpoint/2010/main" val="826156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a:effectLst>
                  <a:outerShdw blurRad="38100" dist="38100" dir="2700000" algn="tl">
                    <a:srgbClr val="000000">
                      <a:alpha val="43137"/>
                    </a:srgbClr>
                  </a:outerShdw>
                </a:effectLst>
              </a:rPr>
              <a:t>Part II: Scraping &amp; Text Cleaning</a:t>
            </a:r>
          </a:p>
        </p:txBody>
      </p:sp>
      <p:sp>
        <p:nvSpPr>
          <p:cNvPr id="3" name="Textplatzhalter 2"/>
          <p:cNvSpPr>
            <a:spLocks noGrp="1"/>
          </p:cNvSpPr>
          <p:nvPr>
            <p:ph type="body" idx="1"/>
          </p:nvPr>
        </p:nvSpPr>
        <p:spPr/>
        <p:txBody>
          <a:bodyPr/>
          <a:lstStyle/>
          <a:p>
            <a:r>
              <a:rPr lang="en-US" b="1" dirty="0">
                <a:effectLst>
                  <a:outerShdw blurRad="38100" dist="38100" dir="2700000" algn="tl">
                    <a:srgbClr val="000000">
                      <a:alpha val="43137"/>
                    </a:srgbClr>
                  </a:outerShdw>
                </a:effectLst>
              </a:rPr>
              <a:t>Literature and References</a:t>
            </a:r>
          </a:p>
        </p:txBody>
      </p:sp>
      <p:sp>
        <p:nvSpPr>
          <p:cNvPr id="4" name="Foliennummernplatzhalter 3"/>
          <p:cNvSpPr>
            <a:spLocks noGrp="1"/>
          </p:cNvSpPr>
          <p:nvPr>
            <p:ph type="sldNum" sz="quarter" idx="12"/>
          </p:nvPr>
        </p:nvSpPr>
        <p:spPr/>
        <p:txBody>
          <a:bodyPr/>
          <a:lstStyle/>
          <a:p>
            <a:fld id="{C9E0B00B-E6DF-4183-A694-3DE28BEFB357}" type="slidenum">
              <a:rPr lang="en-US" smtClean="0"/>
              <a:t>20</a:t>
            </a:fld>
            <a:endParaRPr lang="en-US"/>
          </a:p>
        </p:txBody>
      </p:sp>
    </p:spTree>
    <p:extLst>
      <p:ext uri="{BB962C8B-B14F-4D97-AF65-F5344CB8AC3E}">
        <p14:creationId xmlns:p14="http://schemas.microsoft.com/office/powerpoint/2010/main" val="3419717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838200" y="689811"/>
            <a:ext cx="10515600" cy="5487152"/>
          </a:xfrm>
        </p:spPr>
        <p:txBody>
          <a:bodyPr>
            <a:normAutofit/>
          </a:bodyPr>
          <a:lstStyle/>
          <a:p>
            <a:endParaRPr lang="en-GB" dirty="0"/>
          </a:p>
          <a:p>
            <a:endParaRPr lang="en-GB" u="sng" dirty="0"/>
          </a:p>
          <a:p>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21</a:t>
            </a:fld>
            <a:endParaRPr lang="en-US"/>
          </a:p>
        </p:txBody>
      </p:sp>
      <p:sp>
        <p:nvSpPr>
          <p:cNvPr id="5" name="Inhaltsplatzhalter 2"/>
          <p:cNvSpPr txBox="1">
            <a:spLocks/>
          </p:cNvSpPr>
          <p:nvPr/>
        </p:nvSpPr>
        <p:spPr>
          <a:xfrm>
            <a:off x="838200" y="1825625"/>
            <a:ext cx="10515600"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hlinkClick r:id="rId2"/>
              </a:rPr>
              <a:t>https://www.analyticsvidhya.com/blog/2015/10/beginner-guide-web-scraping-beautiful-soup-python/</a:t>
            </a:r>
            <a:r>
              <a:rPr lang="en-US" dirty="0"/>
              <a:t> (Guide to </a:t>
            </a:r>
            <a:r>
              <a:rPr lang="en-US" dirty="0" err="1"/>
              <a:t>webscraping</a:t>
            </a:r>
            <a:r>
              <a:rPr lang="en-US" dirty="0"/>
              <a:t> in python)</a:t>
            </a:r>
          </a:p>
          <a:p>
            <a:r>
              <a:rPr lang="en-US" dirty="0">
                <a:hlinkClick r:id="rId3"/>
              </a:rPr>
              <a:t>https://flukeout.github.io/#</a:t>
            </a:r>
            <a:r>
              <a:rPr lang="en-US" dirty="0"/>
              <a:t> (understand </a:t>
            </a:r>
            <a:r>
              <a:rPr lang="en-US" dirty="0" err="1"/>
              <a:t>css</a:t>
            </a:r>
            <a:r>
              <a:rPr lang="en-US" dirty="0"/>
              <a:t>)</a:t>
            </a:r>
          </a:p>
          <a:p>
            <a:r>
              <a:rPr lang="en-US" dirty="0">
                <a:hlinkClick r:id="rId4"/>
              </a:rPr>
              <a:t>https://selectorgadget.com/</a:t>
            </a:r>
            <a:r>
              <a:rPr lang="en-US" dirty="0"/>
              <a:t> (more on selector gadget)</a:t>
            </a:r>
          </a:p>
          <a:p>
            <a:r>
              <a:rPr lang="en-US" dirty="0">
                <a:hlinkClick r:id="rId5"/>
              </a:rPr>
              <a:t>https://cran.r-project.org/web/packages/rtweet/rtweet.pdf</a:t>
            </a:r>
            <a:endParaRPr lang="en-US" dirty="0"/>
          </a:p>
          <a:p>
            <a:r>
              <a:rPr lang="en-US" dirty="0">
                <a:hlinkClick r:id="rId6"/>
              </a:rPr>
              <a:t>https://rtweet-workshop.mikewk.com/#1</a:t>
            </a:r>
            <a:endParaRPr lang="en-US" dirty="0"/>
          </a:p>
          <a:p>
            <a:r>
              <a:rPr lang="en-US" dirty="0">
                <a:hlinkClick r:id="rId7"/>
              </a:rPr>
              <a:t>https://docs.tweepy.org/en/latest/</a:t>
            </a:r>
            <a:r>
              <a:rPr lang="en-US" dirty="0"/>
              <a:t> (scrape tweets in python)</a:t>
            </a:r>
          </a:p>
          <a:p>
            <a:r>
              <a:rPr lang="en-US" dirty="0">
                <a:hlinkClick r:id="rId8"/>
              </a:rPr>
              <a:t>https://r4ds.had.co.nz/strings.html</a:t>
            </a:r>
            <a:r>
              <a:rPr lang="en-US" dirty="0"/>
              <a:t> (book R for data science, regex)</a:t>
            </a:r>
          </a:p>
          <a:p>
            <a:r>
              <a:rPr lang="en-US" dirty="0">
                <a:hlinkClick r:id="rId9"/>
              </a:rPr>
              <a:t>https://www.rstudio.com/wp-content/uploads/2016/09/RegExCheatsheet.pdf</a:t>
            </a:r>
            <a:r>
              <a:rPr lang="en-US" dirty="0"/>
              <a:t> (</a:t>
            </a:r>
            <a:r>
              <a:rPr lang="en-US" dirty="0" err="1"/>
              <a:t>cheatsheet</a:t>
            </a:r>
            <a:r>
              <a:rPr lang="en-US" dirty="0"/>
              <a:t> regex)</a:t>
            </a:r>
          </a:p>
          <a:p>
            <a:r>
              <a:rPr lang="en-GB" dirty="0"/>
              <a:t>Miner, G., Elder IV, J., Fast, A., Hill, T., </a:t>
            </a:r>
            <a:r>
              <a:rPr lang="en-GB" dirty="0" err="1"/>
              <a:t>Nisbet</a:t>
            </a:r>
            <a:r>
              <a:rPr lang="en-GB" dirty="0"/>
              <a:t>, R. and </a:t>
            </a:r>
            <a:r>
              <a:rPr lang="en-GB" dirty="0" err="1"/>
              <a:t>Delen</a:t>
            </a:r>
            <a:r>
              <a:rPr lang="en-GB" dirty="0"/>
              <a:t>, D. (2012). Practical text mining and statistical analysis for non-structured text data applications, Academic Press. (</a:t>
            </a:r>
            <a:r>
              <a:rPr lang="en-GB"/>
              <a:t>text normalization</a:t>
            </a:r>
            <a:endParaRPr lang="en-US" dirty="0"/>
          </a:p>
        </p:txBody>
      </p:sp>
    </p:spTree>
    <p:extLst>
      <p:ext uri="{BB962C8B-B14F-4D97-AF65-F5344CB8AC3E}">
        <p14:creationId xmlns:p14="http://schemas.microsoft.com/office/powerpoint/2010/main" val="3812680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57274" y="552450"/>
            <a:ext cx="10296526" cy="1138238"/>
          </a:xfrm>
        </p:spPr>
        <p:txBody>
          <a:bodyPr/>
          <a:lstStyle/>
          <a:p>
            <a:r>
              <a:rPr lang="en-US" b="1"/>
              <a:t>Outline</a:t>
            </a:r>
          </a:p>
        </p:txBody>
      </p:sp>
      <p:sp>
        <p:nvSpPr>
          <p:cNvPr id="3" name="Inhaltsplatzhalter 2"/>
          <p:cNvSpPr>
            <a:spLocks noGrp="1"/>
          </p:cNvSpPr>
          <p:nvPr>
            <p:ph idx="1"/>
          </p:nvPr>
        </p:nvSpPr>
        <p:spPr>
          <a:xfrm>
            <a:off x="1057274" y="1990725"/>
            <a:ext cx="10296525" cy="4186238"/>
          </a:xfrm>
        </p:spPr>
        <p:txBody>
          <a:bodyPr>
            <a:normAutofit/>
          </a:bodyPr>
          <a:lstStyle/>
          <a:p>
            <a:pPr marL="571500" indent="-571500">
              <a:buFont typeface="+mj-lt"/>
              <a:buAutoNum type="romanLcPeriod"/>
            </a:pPr>
            <a:r>
              <a:rPr lang="en-US"/>
              <a:t>Scraping</a:t>
            </a:r>
          </a:p>
          <a:p>
            <a:pPr marL="1028700" lvl="1" indent="-571500">
              <a:buFont typeface="+mj-lt"/>
              <a:buAutoNum type="romanLcPeriod"/>
            </a:pPr>
            <a:r>
              <a:rPr lang="en-US"/>
              <a:t>Web Scraping with rvest</a:t>
            </a:r>
          </a:p>
          <a:p>
            <a:pPr marL="1028700" lvl="1" indent="-571500">
              <a:buFont typeface="+mj-lt"/>
              <a:buAutoNum type="romanLcPeriod"/>
            </a:pPr>
            <a:r>
              <a:rPr lang="en-US"/>
              <a:t>Twitter</a:t>
            </a:r>
          </a:p>
          <a:p>
            <a:pPr marL="571500" indent="-571500">
              <a:buFont typeface="+mj-lt"/>
              <a:buAutoNum type="romanLcPeriod"/>
            </a:pPr>
            <a:r>
              <a:rPr lang="en-US"/>
              <a:t>Basic Text Normalization</a:t>
            </a:r>
          </a:p>
          <a:p>
            <a:pPr marL="1028700" lvl="1" indent="-571500">
              <a:buFont typeface="+mj-lt"/>
              <a:buAutoNum type="romanLcPeriod"/>
            </a:pPr>
            <a:r>
              <a:rPr lang="en-US"/>
              <a:t>Regular Expressions</a:t>
            </a:r>
          </a:p>
          <a:p>
            <a:pPr marL="1028700" lvl="1" indent="-571500">
              <a:buFont typeface="+mj-lt"/>
              <a:buAutoNum type="romanLcPeriod"/>
            </a:pPr>
            <a:r>
              <a:rPr lang="en-US"/>
              <a:t>Stopwords Removal, Stemming, Lemmatization</a:t>
            </a:r>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3</a:t>
            </a:fld>
            <a:endParaRPr lang="en-US"/>
          </a:p>
        </p:txBody>
      </p:sp>
    </p:spTree>
    <p:extLst>
      <p:ext uri="{BB962C8B-B14F-4D97-AF65-F5344CB8AC3E}">
        <p14:creationId xmlns:p14="http://schemas.microsoft.com/office/powerpoint/2010/main" val="1199198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4</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730750"/>
          </a:xfrm>
        </p:spPr>
        <p:txBody>
          <a:bodyPr/>
          <a:lstStyle/>
          <a:p>
            <a:r>
              <a:rPr lang="en-US" b="1"/>
              <a:t>Goal</a:t>
            </a:r>
            <a:r>
              <a:rPr lang="en-US"/>
              <a:t>: access, use &amp; analyze data available on the internet</a:t>
            </a:r>
          </a:p>
          <a:p>
            <a:r>
              <a:rPr lang="en-US" b="1"/>
              <a:t>Problem</a:t>
            </a:r>
            <a:r>
              <a:rPr lang="en-US"/>
              <a:t>: unstructured, HTML-formatted, non-downloadable data</a:t>
            </a:r>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Idea</a:t>
            </a:r>
          </a:p>
        </p:txBody>
      </p:sp>
      <p:pic>
        <p:nvPicPr>
          <p:cNvPr id="3" name="Picture 2">
            <a:extLst>
              <a:ext uri="{FF2B5EF4-FFF2-40B4-BE49-F238E27FC236}">
                <a16:creationId xmlns:a16="http://schemas.microsoft.com/office/drawing/2014/main" id="{D37527D3-9976-4755-ACE1-4B6C6B264CF6}"/>
              </a:ext>
            </a:extLst>
          </p:cNvPr>
          <p:cNvPicPr>
            <a:picLocks noChangeAspect="1"/>
          </p:cNvPicPr>
          <p:nvPr/>
        </p:nvPicPr>
        <p:blipFill>
          <a:blip r:embed="rId3"/>
          <a:stretch>
            <a:fillRect/>
          </a:stretch>
        </p:blipFill>
        <p:spPr>
          <a:xfrm>
            <a:off x="1066797" y="3429000"/>
            <a:ext cx="3438526" cy="2632251"/>
          </a:xfrm>
          <a:prstGeom prst="rect">
            <a:avLst/>
          </a:prstGeom>
        </p:spPr>
      </p:pic>
      <p:pic>
        <p:nvPicPr>
          <p:cNvPr id="9" name="Picture 8">
            <a:extLst>
              <a:ext uri="{FF2B5EF4-FFF2-40B4-BE49-F238E27FC236}">
                <a16:creationId xmlns:a16="http://schemas.microsoft.com/office/drawing/2014/main" id="{32B5CD5E-DDE5-4444-B084-1FA272066CAB}"/>
              </a:ext>
            </a:extLst>
          </p:cNvPr>
          <p:cNvPicPr>
            <a:picLocks noChangeAspect="1"/>
          </p:cNvPicPr>
          <p:nvPr/>
        </p:nvPicPr>
        <p:blipFill>
          <a:blip r:embed="rId4"/>
          <a:stretch>
            <a:fillRect/>
          </a:stretch>
        </p:blipFill>
        <p:spPr>
          <a:xfrm>
            <a:off x="8039100" y="3423089"/>
            <a:ext cx="3314699" cy="2633224"/>
          </a:xfrm>
          <a:prstGeom prst="rect">
            <a:avLst/>
          </a:prstGeom>
        </p:spPr>
      </p:pic>
      <p:sp>
        <p:nvSpPr>
          <p:cNvPr id="14" name="Half Frame 13">
            <a:extLst>
              <a:ext uri="{FF2B5EF4-FFF2-40B4-BE49-F238E27FC236}">
                <a16:creationId xmlns:a16="http://schemas.microsoft.com/office/drawing/2014/main" id="{E465F1D4-635D-4F53-B61B-6718E2EFBE9B}"/>
              </a:ext>
            </a:extLst>
          </p:cNvPr>
          <p:cNvSpPr/>
          <p:nvPr/>
        </p:nvSpPr>
        <p:spPr>
          <a:xfrm rot="8059677">
            <a:off x="4862395" y="3837560"/>
            <a:ext cx="1916265" cy="1805253"/>
          </a:xfrm>
          <a:prstGeom prst="halfFrame">
            <a:avLst>
              <a:gd name="adj1" fmla="val 6022"/>
              <a:gd name="adj2" fmla="val 6672"/>
            </a:avLst>
          </a:prstGeom>
          <a:solidFill>
            <a:srgbClr val="66CCFF"/>
          </a:solidFill>
          <a:ln>
            <a:solidFill>
              <a:srgbClr val="66CCF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942A85B0-E1F8-4AD4-BAC1-05DE9276766D}"/>
              </a:ext>
            </a:extLst>
          </p:cNvPr>
          <p:cNvSpPr txBox="1"/>
          <p:nvPr/>
        </p:nvSpPr>
        <p:spPr>
          <a:xfrm>
            <a:off x="8353425" y="5829299"/>
            <a:ext cx="3000374" cy="230832"/>
          </a:xfrm>
          <a:prstGeom prst="rect">
            <a:avLst/>
          </a:prstGeom>
          <a:solidFill>
            <a:schemeClr val="accent3"/>
          </a:solidFill>
        </p:spPr>
        <p:txBody>
          <a:bodyPr wrap="square">
            <a:spAutoFit/>
          </a:bodyPr>
          <a:lstStyle/>
          <a:p>
            <a:pPr algn="r"/>
            <a:r>
              <a:rPr lang="en-US" sz="900">
                <a:hlinkClick r:id="rId5"/>
              </a:rPr>
              <a:t>https://practicewebscrapingsite.wordpress.com/example-1/</a:t>
            </a:r>
            <a:r>
              <a:rPr lang="en-US" sz="900"/>
              <a:t> </a:t>
            </a:r>
          </a:p>
        </p:txBody>
      </p:sp>
    </p:spTree>
    <p:extLst>
      <p:ext uri="{BB962C8B-B14F-4D97-AF65-F5344CB8AC3E}">
        <p14:creationId xmlns:p14="http://schemas.microsoft.com/office/powerpoint/2010/main" val="1891248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5</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186238"/>
          </a:xfrm>
        </p:spPr>
        <p:txBody>
          <a:bodyPr/>
          <a:lstStyle/>
          <a:p>
            <a:r>
              <a:rPr lang="en-US"/>
              <a:t>Sorry, but: it’s a tedious thing</a:t>
            </a:r>
          </a:p>
          <a:p>
            <a:pPr lvl="1"/>
            <a:r>
              <a:rPr lang="en-US"/>
              <a:t>Highly manual, time-consuming process</a:t>
            </a:r>
          </a:p>
          <a:p>
            <a:pPr lvl="1"/>
            <a:r>
              <a:rPr lang="en-US"/>
              <a:t>Need for adjustment every time the website source code changes</a:t>
            </a:r>
          </a:p>
          <a:p>
            <a:r>
              <a:rPr lang="en-US"/>
              <a:t>Harder with more complex websites optimized for UX</a:t>
            </a:r>
          </a:p>
          <a:p>
            <a:r>
              <a:rPr lang="en-US"/>
              <a:t>Examples</a:t>
            </a:r>
          </a:p>
          <a:p>
            <a:pPr lvl="1"/>
            <a:r>
              <a:rPr lang="en-GB"/>
              <a:t>Text data from Wikipedia, labeled image data from Google</a:t>
            </a:r>
          </a:p>
          <a:p>
            <a:pPr lvl="1"/>
            <a:r>
              <a:rPr lang="en-GB"/>
              <a:t>Social media data from Twitter, Facebook, ...</a:t>
            </a:r>
          </a:p>
          <a:p>
            <a:pPr lvl="1"/>
            <a:r>
              <a:rPr lang="en-GB"/>
              <a:t>Reviews, feedbacks from Amazon</a:t>
            </a:r>
            <a:endParaRPr lang="en-US" dirty="0"/>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Learning to Scrape</a:t>
            </a:r>
          </a:p>
        </p:txBody>
      </p:sp>
      <p:sp>
        <p:nvSpPr>
          <p:cNvPr id="6" name="TextBox 5">
            <a:extLst>
              <a:ext uri="{FF2B5EF4-FFF2-40B4-BE49-F238E27FC236}">
                <a16:creationId xmlns:a16="http://schemas.microsoft.com/office/drawing/2014/main" id="{9DB5455B-0BBB-4E84-9654-F7074C9B9510}"/>
              </a:ext>
            </a:extLst>
          </p:cNvPr>
          <p:cNvSpPr txBox="1"/>
          <p:nvPr/>
        </p:nvSpPr>
        <p:spPr>
          <a:xfrm>
            <a:off x="3581401" y="5834811"/>
            <a:ext cx="7772398" cy="461665"/>
          </a:xfrm>
          <a:prstGeom prst="rect">
            <a:avLst/>
          </a:prstGeom>
          <a:noFill/>
        </p:spPr>
        <p:txBody>
          <a:bodyPr wrap="square">
            <a:spAutoFit/>
          </a:bodyPr>
          <a:lstStyle/>
          <a:p>
            <a:pPr algn="r"/>
            <a:r>
              <a:rPr lang="de-DE" sz="2400" i="1">
                <a:hlinkClick r:id="rId3"/>
              </a:rPr>
              <a:t>https://practicewebscrapingsite.wordpress.com/</a:t>
            </a:r>
            <a:endParaRPr lang="en-US" sz="2400" i="1"/>
          </a:p>
        </p:txBody>
      </p:sp>
      <p:pic>
        <p:nvPicPr>
          <p:cNvPr id="7" name="Graphic 6" descr="Game controller with solid fill">
            <a:extLst>
              <a:ext uri="{FF2B5EF4-FFF2-40B4-BE49-F238E27FC236}">
                <a16:creationId xmlns:a16="http://schemas.microsoft.com/office/drawing/2014/main" id="{D5DF6850-286E-44AA-8746-683904EE99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00496" y="5708252"/>
            <a:ext cx="714378" cy="714782"/>
          </a:xfrm>
          <a:prstGeom prst="rect">
            <a:avLst/>
          </a:prstGeom>
        </p:spPr>
      </p:pic>
    </p:spTree>
    <p:extLst>
      <p:ext uri="{BB962C8B-B14F-4D97-AF65-F5344CB8AC3E}">
        <p14:creationId xmlns:p14="http://schemas.microsoft.com/office/powerpoint/2010/main" val="4213560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6</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186238"/>
          </a:xfrm>
        </p:spPr>
        <p:txBody>
          <a:bodyPr/>
          <a:lstStyle/>
          <a:p>
            <a:r>
              <a:rPr lang="de-DE" b="1"/>
              <a:t>B</a:t>
            </a:r>
            <a:r>
              <a:rPr lang="en-US" b="1"/>
              <a:t>asic steps</a:t>
            </a:r>
          </a:p>
          <a:p>
            <a:pPr marL="914400" lvl="1" indent="-457200">
              <a:buFont typeface="+mj-lt"/>
              <a:buAutoNum type="arabicPeriod"/>
            </a:pPr>
            <a:r>
              <a:rPr lang="en-US"/>
              <a:t>Parse (static) website content</a:t>
            </a:r>
          </a:p>
          <a:p>
            <a:pPr marL="914400" lvl="1" indent="-457200">
              <a:buFont typeface="+mj-lt"/>
              <a:buAutoNum type="arabicPeriod"/>
            </a:pPr>
            <a:r>
              <a:rPr lang="en-US"/>
              <a:t>Grasp page set-up</a:t>
            </a:r>
            <a:br>
              <a:rPr lang="en-US"/>
            </a:br>
            <a:br>
              <a:rPr lang="en-US"/>
            </a:br>
            <a:br>
              <a:rPr lang="en-US"/>
            </a:br>
            <a:endParaRPr lang="en-US"/>
          </a:p>
          <a:p>
            <a:pPr marL="914400" lvl="1" indent="-457200">
              <a:buFont typeface="+mj-lt"/>
              <a:buAutoNum type="arabicPeriod"/>
            </a:pPr>
            <a:r>
              <a:rPr lang="en-US"/>
              <a:t>Extract information</a:t>
            </a:r>
            <a:br>
              <a:rPr lang="en-US"/>
            </a:br>
            <a:endParaRPr lang="en-US"/>
          </a:p>
          <a:p>
            <a:r>
              <a:rPr lang="en-US" b="1"/>
              <a:t>Advanced</a:t>
            </a:r>
            <a:r>
              <a:rPr lang="en-US"/>
              <a:t>: actual website navigation, i.e., clicking buttons and jumping to pages, with a remotely controlled browser </a:t>
            </a:r>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Steps</a:t>
            </a:r>
          </a:p>
        </p:txBody>
      </p:sp>
      <p:sp>
        <p:nvSpPr>
          <p:cNvPr id="8" name="TextBox 7">
            <a:extLst>
              <a:ext uri="{FF2B5EF4-FFF2-40B4-BE49-F238E27FC236}">
                <a16:creationId xmlns:a16="http://schemas.microsoft.com/office/drawing/2014/main" id="{4840A6F0-D511-4134-95E2-A4525301EEAB}"/>
              </a:ext>
            </a:extLst>
          </p:cNvPr>
          <p:cNvSpPr txBox="1"/>
          <p:nvPr/>
        </p:nvSpPr>
        <p:spPr>
          <a:xfrm>
            <a:off x="3046514" y="3429000"/>
            <a:ext cx="8307285" cy="461665"/>
          </a:xfrm>
          <a:prstGeom prst="rect">
            <a:avLst/>
          </a:prstGeom>
          <a:noFill/>
        </p:spPr>
        <p:txBody>
          <a:bodyPr wrap="square">
            <a:spAutoFit/>
          </a:bodyPr>
          <a:lstStyle/>
          <a:p>
            <a:r>
              <a:rPr lang="en-US" sz="2400" i="1"/>
              <a:t>requiring CSS selectors – easier with  </a:t>
            </a:r>
            <a:r>
              <a:rPr lang="en-US" sz="2400" i="1">
                <a:hlinkClick r:id="rId3"/>
              </a:rPr>
              <a:t>https://selectorgadget.com/</a:t>
            </a:r>
            <a:r>
              <a:rPr lang="en-US" sz="2400" i="1"/>
              <a:t> </a:t>
            </a:r>
          </a:p>
        </p:txBody>
      </p:sp>
      <p:pic>
        <p:nvPicPr>
          <p:cNvPr id="9" name="Graphic 8" descr="Back with solid fill">
            <a:extLst>
              <a:ext uri="{FF2B5EF4-FFF2-40B4-BE49-F238E27FC236}">
                <a16:creationId xmlns:a16="http://schemas.microsoft.com/office/drawing/2014/main" id="{D3B978C8-0A7A-4126-94FA-98C57D2524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flipV="1">
            <a:off x="2147496" y="3186684"/>
            <a:ext cx="757629" cy="946296"/>
          </a:xfrm>
          <a:prstGeom prst="rect">
            <a:avLst/>
          </a:prstGeom>
        </p:spPr>
      </p:pic>
    </p:spTree>
    <p:extLst>
      <p:ext uri="{BB962C8B-B14F-4D97-AF65-F5344CB8AC3E}">
        <p14:creationId xmlns:p14="http://schemas.microsoft.com/office/powerpoint/2010/main" val="1325538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Demo</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Goal: </a:t>
            </a:r>
            <a:r>
              <a:rPr lang="en-US"/>
              <a:t>get TOP 250 movie rankings and ratings from IMDb </a:t>
            </a:r>
            <a:r>
              <a:rPr lang="en-US">
                <a:hlinkClick r:id="rId3"/>
              </a:rPr>
              <a:t>http://www.imdb.com/chart/top?ref_=nv_mv_250_6</a:t>
            </a:r>
            <a:r>
              <a:rPr lang="en-US"/>
              <a:t> </a:t>
            </a:r>
          </a:p>
        </p:txBody>
      </p:sp>
      <p:pic>
        <p:nvPicPr>
          <p:cNvPr id="13" name="Grafik 4">
            <a:extLst>
              <a:ext uri="{FF2B5EF4-FFF2-40B4-BE49-F238E27FC236}">
                <a16:creationId xmlns:a16="http://schemas.microsoft.com/office/drawing/2014/main" id="{250BF174-8DEF-4B32-B6F9-FFD917CF867C}"/>
              </a:ext>
            </a:extLst>
          </p:cNvPr>
          <p:cNvPicPr>
            <a:picLocks noChangeAspect="1"/>
          </p:cNvPicPr>
          <p:nvPr/>
        </p:nvPicPr>
        <p:blipFill>
          <a:blip r:embed="rId4"/>
          <a:stretch>
            <a:fillRect/>
          </a:stretch>
        </p:blipFill>
        <p:spPr>
          <a:xfrm>
            <a:off x="1066798" y="3054388"/>
            <a:ext cx="4165705" cy="3242088"/>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3725A6DA-F4D1-452B-8E64-F36CC47B1885}"/>
              </a:ext>
            </a:extLst>
          </p:cNvPr>
          <p:cNvPicPr>
            <a:picLocks noChangeAspect="1"/>
          </p:cNvPicPr>
          <p:nvPr/>
        </p:nvPicPr>
        <p:blipFill>
          <a:blip r:embed="rId5"/>
          <a:stretch>
            <a:fillRect/>
          </a:stretch>
        </p:blipFill>
        <p:spPr>
          <a:xfrm>
            <a:off x="5662659" y="4665320"/>
            <a:ext cx="4319541" cy="1631156"/>
          </a:xfrm>
          <a:prstGeom prst="rect">
            <a:avLst/>
          </a:prstGeom>
          <a:ln>
            <a:noFill/>
          </a:ln>
          <a:effectLst>
            <a:outerShdw blurRad="292100" dist="139700" dir="2700000" algn="tl" rotWithShape="0">
              <a:srgbClr val="333333">
                <a:alpha val="65000"/>
              </a:srgbClr>
            </a:outerShdw>
          </a:effectLst>
        </p:spPr>
      </p:pic>
      <p:pic>
        <p:nvPicPr>
          <p:cNvPr id="18" name="Graphic 17" descr="Back with solid fill">
            <a:extLst>
              <a:ext uri="{FF2B5EF4-FFF2-40B4-BE49-F238E27FC236}">
                <a16:creationId xmlns:a16="http://schemas.microsoft.com/office/drawing/2014/main" id="{B139673D-680A-4DF8-9C13-938406CD5A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flipV="1">
            <a:off x="5919397" y="3334667"/>
            <a:ext cx="757629" cy="946296"/>
          </a:xfrm>
          <a:prstGeom prst="rect">
            <a:avLst/>
          </a:prstGeom>
        </p:spPr>
      </p:pic>
    </p:spTree>
    <p:extLst>
      <p:ext uri="{BB962C8B-B14F-4D97-AF65-F5344CB8AC3E}">
        <p14:creationId xmlns:p14="http://schemas.microsoft.com/office/powerpoint/2010/main" val="3013671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Demo</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Possible guide</a:t>
            </a:r>
          </a:p>
          <a:p>
            <a:pPr marL="914400" lvl="1" indent="-457200">
              <a:buFont typeface="+mj-lt"/>
              <a:buAutoNum type="arabicPeriod"/>
            </a:pPr>
            <a:r>
              <a:rPr lang="en-US"/>
              <a:t>Install and load package </a:t>
            </a:r>
            <a:r>
              <a:rPr lang="en-US">
                <a:latin typeface="Consolas" panose="020B0609020204030204" pitchFamily="49" charset="0"/>
              </a:rPr>
              <a:t>rvest</a:t>
            </a:r>
            <a:r>
              <a:rPr lang="en-US"/>
              <a:t>: </a:t>
            </a:r>
            <a:br>
              <a:rPr lang="en-US"/>
            </a:br>
            <a:r>
              <a:rPr lang="en-US">
                <a:solidFill>
                  <a:srgbClr val="33CCFF"/>
                </a:solidFill>
                <a:latin typeface="Consolas" panose="020B0609020204030204" pitchFamily="49" charset="0"/>
              </a:rPr>
              <a:t>install.packages(“rvest”); library(rvest)</a:t>
            </a:r>
          </a:p>
          <a:p>
            <a:pPr marL="914400" lvl="1" indent="-457200">
              <a:buFont typeface="+mj-lt"/>
              <a:buAutoNum type="arabicPeriod"/>
            </a:pPr>
            <a:r>
              <a:rPr lang="en-US"/>
              <a:t>Parse webpage: </a:t>
            </a:r>
            <a:r>
              <a:rPr lang="en-GB">
                <a:solidFill>
                  <a:srgbClr val="33CCFF"/>
                </a:solidFill>
                <a:latin typeface="Consolas" panose="020B0609020204030204" pitchFamily="49" charset="0"/>
              </a:rPr>
              <a:t>read_html()</a:t>
            </a:r>
            <a:endParaRPr lang="en-US">
              <a:solidFill>
                <a:srgbClr val="33CCFF"/>
              </a:solidFill>
              <a:latin typeface="Consolas" panose="020B0609020204030204" pitchFamily="49" charset="0"/>
            </a:endParaRPr>
          </a:p>
          <a:p>
            <a:pPr marL="914400" lvl="1" indent="-457200">
              <a:buFont typeface="+mj-lt"/>
              <a:buAutoNum type="arabicPeriod"/>
            </a:pPr>
            <a:r>
              <a:rPr lang="en-US"/>
              <a:t>Explore contents using Chrome’s </a:t>
            </a:r>
            <a:r>
              <a:rPr lang="en-US" b="1"/>
              <a:t>developer tab </a:t>
            </a:r>
            <a:r>
              <a:rPr lang="en-US"/>
              <a:t>(clicking F12) or some helper tool, e.g., </a:t>
            </a:r>
            <a:r>
              <a:rPr lang="en-US" b="1"/>
              <a:t>SelectorGadget</a:t>
            </a:r>
            <a:r>
              <a:rPr lang="en-US"/>
              <a:t> (does not require technical knowledge of HTML and CSS)</a:t>
            </a:r>
          </a:p>
          <a:p>
            <a:pPr marL="914400" lvl="1" indent="-457200">
              <a:buFont typeface="+mj-lt"/>
              <a:buAutoNum type="arabicPeriod"/>
            </a:pPr>
            <a:r>
              <a:rPr lang="en-US"/>
              <a:t>Extract information from the webpage: </a:t>
            </a:r>
            <a:r>
              <a:rPr lang="en-GB">
                <a:solidFill>
                  <a:srgbClr val="33CCFF"/>
                </a:solidFill>
                <a:latin typeface="Consolas" panose="020B0609020204030204" pitchFamily="49" charset="0"/>
              </a:rPr>
              <a:t>html_nodes()</a:t>
            </a:r>
          </a:p>
          <a:p>
            <a:pPr marL="914400" lvl="1" indent="-457200">
              <a:buFont typeface="+mj-lt"/>
              <a:buAutoNum type="arabicPeriod"/>
            </a:pPr>
            <a:r>
              <a:rPr lang="en-GB"/>
              <a:t>Store extracted information in desired format: </a:t>
            </a:r>
            <a:r>
              <a:rPr lang="en-GB">
                <a:solidFill>
                  <a:srgbClr val="33CCFF"/>
                </a:solidFill>
                <a:latin typeface="Consolas" panose="020B0609020204030204" pitchFamily="49" charset="0"/>
              </a:rPr>
              <a:t>html_text()</a:t>
            </a:r>
            <a:endParaRPr lang="en-US">
              <a:solidFill>
                <a:srgbClr val="33CCFF"/>
              </a:solidFill>
              <a:latin typeface="Consolas" panose="020B0609020204030204" pitchFamily="49" charset="0"/>
            </a:endParaRPr>
          </a:p>
          <a:p>
            <a:endParaRPr lang="en-US"/>
          </a:p>
        </p:txBody>
      </p:sp>
    </p:spTree>
    <p:extLst>
      <p:ext uri="{BB962C8B-B14F-4D97-AF65-F5344CB8AC3E}">
        <p14:creationId xmlns:p14="http://schemas.microsoft.com/office/powerpoint/2010/main" val="3523966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Demo</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1: Web Scraping Example</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332767817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1614</Words>
  <Application>Microsoft Office PowerPoint</Application>
  <PresentationFormat>Widescreen</PresentationFormat>
  <Paragraphs>227</Paragraphs>
  <Slides>21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Consolas</vt:lpstr>
      <vt:lpstr>Courier New</vt:lpstr>
      <vt:lpstr>Office</vt:lpstr>
      <vt:lpstr>Part II: Scraping &amp; Text Normalization</vt:lpstr>
      <vt:lpstr>Part II: Scraping &amp; Text Normalization</vt:lpstr>
      <vt:lpstr>Outline</vt:lpstr>
      <vt:lpstr>Scraping  Idea</vt:lpstr>
      <vt:lpstr>Scraping  Learning to Scrape</vt:lpstr>
      <vt:lpstr>Scraping  Steps</vt:lpstr>
      <vt:lpstr>Scraping  Demo</vt:lpstr>
      <vt:lpstr>Scraping  Demo</vt:lpstr>
      <vt:lpstr>Scraping  Demo</vt:lpstr>
      <vt:lpstr>Scraping Twitter Data </vt:lpstr>
      <vt:lpstr>Scraping Twitter Data - Limitations </vt:lpstr>
      <vt:lpstr>Scraping Twitter Data - Objective </vt:lpstr>
      <vt:lpstr>Regular Expressions (RegEx) - Basics</vt:lpstr>
      <vt:lpstr>RegEx - Useful special patterns</vt:lpstr>
      <vt:lpstr>Text Normalization</vt:lpstr>
      <vt:lpstr>Stemming</vt:lpstr>
      <vt:lpstr>Stemming, Lemmatization</vt:lpstr>
      <vt:lpstr>Part II: Scraping &amp; Text Cleaning</vt:lpstr>
      <vt:lpstr>PowerPoint Presentation</vt:lpstr>
      <vt:lpstr>Part II: Scraping &amp; Text Cleaning</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NALMPI</dc:creator>
  <cp:lastModifiedBy>Lisa Wimmer</cp:lastModifiedBy>
  <cp:revision>127</cp:revision>
  <dcterms:created xsi:type="dcterms:W3CDTF">2021-03-26T15:02:43Z</dcterms:created>
  <dcterms:modified xsi:type="dcterms:W3CDTF">2021-04-03T10:07:34Z</dcterms:modified>
</cp:coreProperties>
</file>