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43" r:id="rId33"/>
    <p:sldId id="344" r:id="rId34"/>
    <p:sldId id="345" r:id="rId35"/>
    <p:sldId id="346" r:id="rId36"/>
    <p:sldId id="342" r:id="rId37"/>
    <p:sldId id="324" r:id="rId38"/>
    <p:sldId id="331"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4/12/2021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976532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33</a:t>
            </a:fld>
            <a:endParaRPr lang="en-US"/>
          </a:p>
        </p:txBody>
      </p:sp>
    </p:spTree>
    <p:extLst>
      <p:ext uri="{BB962C8B-B14F-4D97-AF65-F5344CB8AC3E}">
        <p14:creationId xmlns:p14="http://schemas.microsoft.com/office/powerpoint/2010/main" val="181659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34</a:t>
            </a:fld>
            <a:endParaRPr lang="en-US"/>
          </a:p>
        </p:txBody>
      </p:sp>
    </p:spTree>
    <p:extLst>
      <p:ext uri="{BB962C8B-B14F-4D97-AF65-F5344CB8AC3E}">
        <p14:creationId xmlns:p14="http://schemas.microsoft.com/office/powerpoint/2010/main" val="3797950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35</a:t>
            </a:fld>
            <a:endParaRPr lang="en-US"/>
          </a:p>
        </p:txBody>
      </p:sp>
    </p:spTree>
    <p:extLst>
      <p:ext uri="{BB962C8B-B14F-4D97-AF65-F5344CB8AC3E}">
        <p14:creationId xmlns:p14="http://schemas.microsoft.com/office/powerpoint/2010/main" val="212170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36</a:t>
            </a:fld>
            <a:endParaRPr lang="en-US"/>
          </a:p>
        </p:txBody>
      </p:sp>
    </p:spTree>
    <p:extLst>
      <p:ext uri="{BB962C8B-B14F-4D97-AF65-F5344CB8AC3E}">
        <p14:creationId xmlns:p14="http://schemas.microsoft.com/office/powerpoint/2010/main" val="211126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37</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4/12/2021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4/12/2021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4/12/2021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4/12/2021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4/12/2021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4/12/2021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universaldependencies.org/u/pos/all.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General Web Scraping</a:t>
            </a:r>
          </a:p>
          <a:p>
            <a:pPr marL="1028700" lvl="1" indent="-571500">
              <a:buFont typeface="+mj-lt"/>
              <a:buAutoNum type="romanLcPeriod"/>
            </a:pPr>
            <a:r>
              <a:rPr lang="en-US"/>
              <a:t>Scraping Twitter</a:t>
            </a:r>
          </a:p>
          <a:p>
            <a:pPr marL="571500" indent="-571500">
              <a:buFont typeface="+mj-lt"/>
              <a:buAutoNum type="romanLcPeriod"/>
            </a:pPr>
            <a:r>
              <a:rPr lang="en-US"/>
              <a:t>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Stemming, Lemmatization</a:t>
            </a:r>
          </a:p>
          <a:p>
            <a:pPr marL="571500" indent="-571500">
              <a:buFont typeface="+mj-lt"/>
              <a:buAutoNum type="romanLcPeriod"/>
            </a:pPr>
            <a:r>
              <a:rPr lang="en-US"/>
              <a:t>Static Feature Extraction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Negations, intensifications, punctuations, repetitions</a:t>
            </a:r>
          </a:p>
          <a:p>
            <a:pPr lvl="1"/>
            <a:r>
              <a:rPr lang="en-US"/>
              <a:t>Word / character </a:t>
            </a:r>
            <a:r>
              <a:rPr lang="en-US" i="1"/>
              <a:t>n</a:t>
            </a:r>
            <a:r>
              <a:rPr lang="en-US"/>
              <a:t>-grams</a:t>
            </a:r>
          </a:p>
          <a:p>
            <a:pPr lvl="1"/>
            <a:r>
              <a:rPr lang="en-US"/>
              <a:t>Part-of-speech (POS) tags</a:t>
            </a:r>
          </a:p>
          <a:p>
            <a:pPr lvl="1"/>
            <a:r>
              <a:rPr lang="en-US"/>
              <a:t>Twitter-specific features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Polarity clues</a:t>
            </a:r>
          </a:p>
          <a:p>
            <a:pPr lvl="1"/>
            <a:r>
              <a:rPr lang="en-US" b="1"/>
              <a:t>Idea</a:t>
            </a:r>
            <a:r>
              <a:rPr lang="en-US"/>
              <a:t>: find sentiment-bearing tokens</a:t>
            </a:r>
          </a:p>
          <a:p>
            <a:pPr lvl="1"/>
            <a:r>
              <a:rPr lang="en-US" b="1"/>
              <a:t>Details</a:t>
            </a:r>
            <a:r>
              <a:rPr lang="en-US"/>
              <a:t>:</a:t>
            </a:r>
          </a:p>
          <a:p>
            <a:pPr lvl="2"/>
            <a:r>
              <a:rPr lang="en-US"/>
              <a:t>Presence/absence or count</a:t>
            </a:r>
          </a:p>
          <a:p>
            <a:pPr lvl="2"/>
            <a:r>
              <a:rPr lang="en-US"/>
              <a:t>Positive/negative, positive/negative/neutral, more fine-grained emotions, ...</a:t>
            </a:r>
          </a:p>
          <a:p>
            <a:pPr lvl="1"/>
            <a:r>
              <a:rPr lang="en-US" b="1"/>
              <a:t>Computation</a:t>
            </a:r>
            <a:r>
              <a:rPr lang="en-US"/>
              <a:t>: look-up using publicly available dictionaries</a:t>
            </a:r>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6" name="TextBox 5">
            <a:extLst>
              <a:ext uri="{FF2B5EF4-FFF2-40B4-BE49-F238E27FC236}">
                <a16:creationId xmlns:a16="http://schemas.microsoft.com/office/drawing/2014/main" id="{6A051408-D768-4246-AE54-87B55596D4D3}"/>
              </a:ext>
            </a:extLst>
          </p:cNvPr>
          <p:cNvSpPr txBox="1"/>
          <p:nvPr/>
        </p:nvSpPr>
        <p:spPr>
          <a:xfrm>
            <a:off x="8228112" y="4590758"/>
            <a:ext cx="3125686" cy="461665"/>
          </a:xfrm>
          <a:prstGeom prst="rect">
            <a:avLst/>
          </a:prstGeom>
          <a:noFill/>
        </p:spPr>
        <p:txBody>
          <a:bodyPr wrap="square">
            <a:spAutoFit/>
          </a:bodyPr>
          <a:lstStyle/>
          <a:p>
            <a:r>
              <a:rPr lang="en-US" sz="2400" i="1"/>
              <a:t>if useful: modify/enrich</a:t>
            </a:r>
          </a:p>
        </p:txBody>
      </p:sp>
      <p:pic>
        <p:nvPicPr>
          <p:cNvPr id="8" name="Graphic 7" descr="Back with solid fill">
            <a:extLst>
              <a:ext uri="{FF2B5EF4-FFF2-40B4-BE49-F238E27FC236}">
                <a16:creationId xmlns:a16="http://schemas.microsoft.com/office/drawing/2014/main" id="{2E1C229E-13FE-437D-9144-127C09E9F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flipV="1">
            <a:off x="7205271" y="4348443"/>
            <a:ext cx="757629" cy="946296"/>
          </a:xfrm>
          <a:prstGeom prst="rect">
            <a:avLst/>
          </a:prstGeom>
        </p:spPr>
      </p:pic>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What a </a:t>
            </a:r>
            <a:r>
              <a:rPr lang="en-US" sz="2400" b="1">
                <a:solidFill>
                  <a:srgbClr val="33CCFF"/>
                </a:solidFill>
              </a:rPr>
              <a:t>despicable</a:t>
            </a:r>
            <a:r>
              <a:rPr lang="en-US" sz="2400"/>
              <a:t> thing to do, I </a:t>
            </a:r>
            <a:r>
              <a:rPr lang="en-US" sz="2400" b="1">
                <a:solidFill>
                  <a:srgbClr val="33CCFF"/>
                </a:solidFill>
              </a:rPr>
              <a:t>hate</a:t>
            </a:r>
            <a:r>
              <a:rPr lang="en-US" sz="2400"/>
              <a:t> him!</a:t>
            </a:r>
            <a:r>
              <a:rPr lang="en-US" sz="2400">
                <a:sym typeface="Symbol" panose="05050102010706020507" pitchFamily="18" charset="2"/>
              </a:rPr>
              <a:t>    </a:t>
            </a:r>
            <a:r>
              <a:rPr lang="en-US" sz="2400" i="1">
                <a:sym typeface="Symbol" panose="05050102010706020507" pitchFamily="18" charset="2"/>
              </a:rPr>
              <a:t>positive: 0, negative: 2</a:t>
            </a:r>
            <a:endParaRPr lang="en-US" sz="2400" i="1"/>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Negations, intensifications, punctuations, repetitions</a:t>
            </a:r>
          </a:p>
          <a:p>
            <a:pPr lvl="1"/>
            <a:r>
              <a:rPr lang="en-US" b="1"/>
              <a:t>Idea</a:t>
            </a:r>
            <a:r>
              <a:rPr lang="en-US"/>
              <a:t>: capture meaning modifiers (lost with BOW assumption!)</a:t>
            </a:r>
          </a:p>
          <a:p>
            <a:pPr lvl="1"/>
            <a:r>
              <a:rPr lang="en-US" b="1"/>
              <a:t>Assumptions</a:t>
            </a:r>
            <a:r>
              <a:rPr lang="en-US"/>
              <a:t>:</a:t>
            </a:r>
          </a:p>
          <a:p>
            <a:pPr lvl="2"/>
            <a:r>
              <a:rPr lang="en-US"/>
              <a:t>Negations might flip sentiments.</a:t>
            </a:r>
          </a:p>
          <a:p>
            <a:pPr lvl="2"/>
            <a:r>
              <a:rPr lang="en-US"/>
              <a:t>Intensifications might indicate/strengthen sentiments.</a:t>
            </a:r>
          </a:p>
          <a:p>
            <a:pPr lvl="2"/>
            <a:r>
              <a:rPr lang="en-US"/>
              <a:t>Punctuations/repetitions might indicate sentiments.</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4" y="5834811"/>
            <a:ext cx="10286999" cy="461665"/>
          </a:xfrm>
          <a:prstGeom prst="rect">
            <a:avLst/>
          </a:prstGeom>
          <a:noFill/>
        </p:spPr>
        <p:txBody>
          <a:bodyPr wrap="square">
            <a:spAutoFit/>
          </a:bodyPr>
          <a:lstStyle/>
          <a:p>
            <a:r>
              <a:rPr lang="en-US" sz="2400"/>
              <a:t>A </a:t>
            </a:r>
            <a:r>
              <a:rPr lang="en-US" sz="2400" b="1">
                <a:solidFill>
                  <a:srgbClr val="33CCFF"/>
                </a:solidFill>
              </a:rPr>
              <a:t>truly</a:t>
            </a:r>
            <a:r>
              <a:rPr lang="en-US" sz="2400"/>
              <a:t> grand and </a:t>
            </a:r>
            <a:r>
              <a:rPr lang="en-US" sz="2400" b="1">
                <a:solidFill>
                  <a:srgbClr val="33CCFF"/>
                </a:solidFill>
              </a:rPr>
              <a:t>deeply</a:t>
            </a:r>
            <a:r>
              <a:rPr lang="en-US" sz="2400"/>
              <a:t> moving plot. </a:t>
            </a:r>
          </a:p>
        </p:txBody>
      </p:sp>
      <p:sp>
        <p:nvSpPr>
          <p:cNvPr id="13" name="TextBox 12">
            <a:extLst>
              <a:ext uri="{FF2B5EF4-FFF2-40B4-BE49-F238E27FC236}">
                <a16:creationId xmlns:a16="http://schemas.microsoft.com/office/drawing/2014/main" id="{0DB36A47-4920-4A6B-90A8-8413D6615838}"/>
              </a:ext>
            </a:extLst>
          </p:cNvPr>
          <p:cNvSpPr txBox="1"/>
          <p:nvPr/>
        </p:nvSpPr>
        <p:spPr>
          <a:xfrm>
            <a:off x="1066795" y="5444435"/>
            <a:ext cx="10287000" cy="461665"/>
          </a:xfrm>
          <a:prstGeom prst="rect">
            <a:avLst/>
          </a:prstGeom>
          <a:noFill/>
        </p:spPr>
        <p:txBody>
          <a:bodyPr wrap="square">
            <a:spAutoFit/>
          </a:bodyPr>
          <a:lstStyle/>
          <a:p>
            <a:r>
              <a:rPr lang="en-US" sz="2400"/>
              <a:t>I </a:t>
            </a:r>
            <a:r>
              <a:rPr lang="en-US" sz="2400" b="1">
                <a:solidFill>
                  <a:srgbClr val="33CCFF"/>
                </a:solidFill>
              </a:rPr>
              <a:t>cannot</a:t>
            </a:r>
            <a:r>
              <a:rPr lang="en-US" sz="2400"/>
              <a:t> recommend this movie</a:t>
            </a:r>
            <a:r>
              <a:rPr lang="en-US" sz="2400" b="1">
                <a:solidFill>
                  <a:srgbClr val="33CCFF"/>
                </a:solidFill>
              </a:rPr>
              <a:t>......</a:t>
            </a:r>
            <a:r>
              <a:rPr lang="en-US" sz="2400"/>
              <a:t>   </a:t>
            </a:r>
            <a:endParaRPr lang="en-US" sz="2400" i="1"/>
          </a:p>
        </p:txBody>
      </p:sp>
    </p:spTree>
    <p:extLst>
      <p:ext uri="{BB962C8B-B14F-4D97-AF65-F5344CB8AC3E}">
        <p14:creationId xmlns:p14="http://schemas.microsoft.com/office/powerpoint/2010/main" val="3561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Word / character </a:t>
            </a:r>
            <a:r>
              <a:rPr lang="en-US" b="1" i="1"/>
              <a:t>n</a:t>
            </a:r>
            <a:r>
              <a:rPr lang="en-US" b="1"/>
              <a:t>-grams</a:t>
            </a:r>
          </a:p>
          <a:p>
            <a:pPr lvl="1"/>
            <a:r>
              <a:rPr lang="en-US" b="1"/>
              <a:t>Idea</a:t>
            </a:r>
            <a:r>
              <a:rPr lang="en-US"/>
              <a:t>: count general tokens to represent texts </a:t>
            </a:r>
          </a:p>
          <a:p>
            <a:pPr lvl="1"/>
            <a:r>
              <a:rPr lang="en-US" b="1"/>
              <a:t>Details</a:t>
            </a:r>
            <a:r>
              <a:rPr lang="en-US"/>
              <a:t>:</a:t>
            </a:r>
          </a:p>
          <a:p>
            <a:pPr lvl="2"/>
            <a:r>
              <a:rPr lang="en-US" i="1"/>
              <a:t>n</a:t>
            </a:r>
            <a:r>
              <a:rPr lang="en-US"/>
              <a:t>-gram: sequence of </a:t>
            </a:r>
            <a:r>
              <a:rPr lang="en-US" i="1"/>
              <a:t>n</a:t>
            </a:r>
            <a:r>
              <a:rPr lang="en-US"/>
              <a:t> words / characters – somewhat mitigating BOW effect</a:t>
            </a:r>
          </a:p>
          <a:p>
            <a:pPr lvl="2"/>
            <a:r>
              <a:rPr lang="en-US"/>
              <a:t>Unigrams, bigrams, trigrams, ...</a:t>
            </a:r>
          </a:p>
          <a:p>
            <a:pPr lvl="2"/>
            <a:r>
              <a:rPr lang="en-US"/>
              <a:t>The larger </a:t>
            </a:r>
            <a:r>
              <a:rPr lang="en-US" i="1"/>
              <a:t>n</a:t>
            </a:r>
            <a:r>
              <a:rPr lang="en-US"/>
              <a:t>, the lower the probability of </a:t>
            </a:r>
            <a:r>
              <a:rPr lang="en-US" i="1"/>
              <a:t>n</a:t>
            </a:r>
            <a:r>
              <a:rPr lang="en-US"/>
              <a:t>-grams occurring in multiple documents</a:t>
            </a:r>
          </a:p>
          <a:p>
            <a:pPr lvl="1"/>
            <a:r>
              <a:rPr lang="en-US" b="1"/>
              <a:t>Computation</a:t>
            </a:r>
            <a:r>
              <a:rPr lang="en-US"/>
              <a:t>: count using available functionalities (e.g., in </a:t>
            </a:r>
            <a:r>
              <a:rPr lang="en-US">
                <a:latin typeface="Consolas" panose="020B0609020204030204" pitchFamily="49" charset="0"/>
              </a:rPr>
              <a:t>quanteda</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0" y="5105297"/>
            <a:ext cx="10286999" cy="461665"/>
          </a:xfrm>
          <a:prstGeom prst="rect">
            <a:avLst/>
          </a:prstGeom>
          <a:noFill/>
        </p:spPr>
        <p:txBody>
          <a:bodyPr wrap="square">
            <a:spAutoFit/>
          </a:bodyPr>
          <a:lstStyle/>
          <a:p>
            <a:r>
              <a:rPr lang="en-US" sz="2400"/>
              <a:t>Bello the dog is a good boy.</a:t>
            </a:r>
          </a:p>
        </p:txBody>
      </p:sp>
      <p:graphicFrame>
        <p:nvGraphicFramePr>
          <p:cNvPr id="2" name="Table 2">
            <a:extLst>
              <a:ext uri="{FF2B5EF4-FFF2-40B4-BE49-F238E27FC236}">
                <a16:creationId xmlns:a16="http://schemas.microsoft.com/office/drawing/2014/main" id="{A0748BC3-949E-4F08-8524-EA8510E6F26F}"/>
              </a:ext>
            </a:extLst>
          </p:cNvPr>
          <p:cNvGraphicFramePr>
            <a:graphicFrameLocks noGrp="1"/>
          </p:cNvGraphicFramePr>
          <p:nvPr>
            <p:extLst>
              <p:ext uri="{D42A27DB-BD31-4B8C-83A1-F6EECF244321}">
                <p14:modId xmlns:p14="http://schemas.microsoft.com/office/powerpoint/2010/main" val="2021410605"/>
              </p:ext>
            </p:extLst>
          </p:nvPr>
        </p:nvGraphicFramePr>
        <p:xfrm>
          <a:off x="1066781" y="5636167"/>
          <a:ext cx="10287008" cy="670560"/>
        </p:xfrm>
        <a:graphic>
          <a:graphicData uri="http://schemas.openxmlformats.org/drawingml/2006/table">
            <a:tbl>
              <a:tblPr firstRow="1" bandRow="1">
                <a:tableStyleId>{5940675A-B579-460E-94D1-54222C63F5DA}</a:tableStyleId>
              </a:tblPr>
              <a:tblGrid>
                <a:gridCol w="642938">
                  <a:extLst>
                    <a:ext uri="{9D8B030D-6E8A-4147-A177-3AD203B41FA5}">
                      <a16:colId xmlns:a16="http://schemas.microsoft.com/office/drawing/2014/main" val="2623701309"/>
                    </a:ext>
                  </a:extLst>
                </a:gridCol>
                <a:gridCol w="642938">
                  <a:extLst>
                    <a:ext uri="{9D8B030D-6E8A-4147-A177-3AD203B41FA5}">
                      <a16:colId xmlns:a16="http://schemas.microsoft.com/office/drawing/2014/main" val="1729904020"/>
                    </a:ext>
                  </a:extLst>
                </a:gridCol>
                <a:gridCol w="642938">
                  <a:extLst>
                    <a:ext uri="{9D8B030D-6E8A-4147-A177-3AD203B41FA5}">
                      <a16:colId xmlns:a16="http://schemas.microsoft.com/office/drawing/2014/main" val="180927769"/>
                    </a:ext>
                  </a:extLst>
                </a:gridCol>
                <a:gridCol w="642938">
                  <a:extLst>
                    <a:ext uri="{9D8B030D-6E8A-4147-A177-3AD203B41FA5}">
                      <a16:colId xmlns:a16="http://schemas.microsoft.com/office/drawing/2014/main" val="1243734057"/>
                    </a:ext>
                  </a:extLst>
                </a:gridCol>
                <a:gridCol w="642938">
                  <a:extLst>
                    <a:ext uri="{9D8B030D-6E8A-4147-A177-3AD203B41FA5}">
                      <a16:colId xmlns:a16="http://schemas.microsoft.com/office/drawing/2014/main" val="1065436770"/>
                    </a:ext>
                  </a:extLst>
                </a:gridCol>
                <a:gridCol w="642938">
                  <a:extLst>
                    <a:ext uri="{9D8B030D-6E8A-4147-A177-3AD203B41FA5}">
                      <a16:colId xmlns:a16="http://schemas.microsoft.com/office/drawing/2014/main" val="1725686100"/>
                    </a:ext>
                  </a:extLst>
                </a:gridCol>
                <a:gridCol w="642938">
                  <a:extLst>
                    <a:ext uri="{9D8B030D-6E8A-4147-A177-3AD203B41FA5}">
                      <a16:colId xmlns:a16="http://schemas.microsoft.com/office/drawing/2014/main" val="341384362"/>
                    </a:ext>
                  </a:extLst>
                </a:gridCol>
                <a:gridCol w="642938">
                  <a:extLst>
                    <a:ext uri="{9D8B030D-6E8A-4147-A177-3AD203B41FA5}">
                      <a16:colId xmlns:a16="http://schemas.microsoft.com/office/drawing/2014/main" val="3576258105"/>
                    </a:ext>
                  </a:extLst>
                </a:gridCol>
                <a:gridCol w="642938">
                  <a:extLst>
                    <a:ext uri="{9D8B030D-6E8A-4147-A177-3AD203B41FA5}">
                      <a16:colId xmlns:a16="http://schemas.microsoft.com/office/drawing/2014/main" val="3047185337"/>
                    </a:ext>
                  </a:extLst>
                </a:gridCol>
                <a:gridCol w="642938">
                  <a:extLst>
                    <a:ext uri="{9D8B030D-6E8A-4147-A177-3AD203B41FA5}">
                      <a16:colId xmlns:a16="http://schemas.microsoft.com/office/drawing/2014/main" val="1753347057"/>
                    </a:ext>
                  </a:extLst>
                </a:gridCol>
                <a:gridCol w="642938">
                  <a:extLst>
                    <a:ext uri="{9D8B030D-6E8A-4147-A177-3AD203B41FA5}">
                      <a16:colId xmlns:a16="http://schemas.microsoft.com/office/drawing/2014/main" val="1905415076"/>
                    </a:ext>
                  </a:extLst>
                </a:gridCol>
                <a:gridCol w="642938">
                  <a:extLst>
                    <a:ext uri="{9D8B030D-6E8A-4147-A177-3AD203B41FA5}">
                      <a16:colId xmlns:a16="http://schemas.microsoft.com/office/drawing/2014/main" val="1825097257"/>
                    </a:ext>
                  </a:extLst>
                </a:gridCol>
                <a:gridCol w="642938">
                  <a:extLst>
                    <a:ext uri="{9D8B030D-6E8A-4147-A177-3AD203B41FA5}">
                      <a16:colId xmlns:a16="http://schemas.microsoft.com/office/drawing/2014/main" val="1728392291"/>
                    </a:ext>
                  </a:extLst>
                </a:gridCol>
                <a:gridCol w="642938">
                  <a:extLst>
                    <a:ext uri="{9D8B030D-6E8A-4147-A177-3AD203B41FA5}">
                      <a16:colId xmlns:a16="http://schemas.microsoft.com/office/drawing/2014/main" val="501916568"/>
                    </a:ext>
                  </a:extLst>
                </a:gridCol>
                <a:gridCol w="642938">
                  <a:extLst>
                    <a:ext uri="{9D8B030D-6E8A-4147-A177-3AD203B41FA5}">
                      <a16:colId xmlns:a16="http://schemas.microsoft.com/office/drawing/2014/main" val="3809760068"/>
                    </a:ext>
                  </a:extLst>
                </a:gridCol>
                <a:gridCol w="642938">
                  <a:extLst>
                    <a:ext uri="{9D8B030D-6E8A-4147-A177-3AD203B41FA5}">
                      <a16:colId xmlns:a16="http://schemas.microsoft.com/office/drawing/2014/main" val="1306519747"/>
                    </a:ext>
                  </a:extLst>
                </a:gridCol>
              </a:tblGrid>
              <a:tr h="125207">
                <a:tc>
                  <a:txBody>
                    <a:bodyPr/>
                    <a:lstStyle/>
                    <a:p>
                      <a:r>
                        <a:rPr lang="de-DE" sz="1600"/>
                        <a:t>bello</a:t>
                      </a:r>
                      <a:endParaRPr lang="en-US" sz="1600"/>
                    </a:p>
                  </a:txBody>
                  <a:tcPr/>
                </a:tc>
                <a:tc>
                  <a:txBody>
                    <a:bodyPr/>
                    <a:lstStyle/>
                    <a:p>
                      <a:r>
                        <a:rPr lang="de-DE" sz="1600"/>
                        <a:t>dog</a:t>
                      </a:r>
                      <a:endParaRPr lang="en-US" sz="1600"/>
                    </a:p>
                  </a:txBody>
                  <a:tcPr/>
                </a:tc>
                <a:tc>
                  <a:txBody>
                    <a:bodyPr/>
                    <a:lstStyle/>
                    <a:p>
                      <a:r>
                        <a:rPr lang="de-DE" sz="1600"/>
                        <a:t>good</a:t>
                      </a:r>
                      <a:endParaRPr lang="en-US" sz="1600"/>
                    </a:p>
                  </a:txBody>
                  <a:tcPr/>
                </a:tc>
                <a:tc>
                  <a:txBody>
                    <a:bodyPr/>
                    <a:lstStyle/>
                    <a:p>
                      <a:r>
                        <a:rPr lang="de-DE" sz="1600"/>
                        <a:t>boy</a:t>
                      </a:r>
                      <a:endParaRPr lang="en-US" sz="1600"/>
                    </a:p>
                  </a:txBody>
                  <a:tcPr/>
                </a:tc>
                <a:tc>
                  <a:txBody>
                    <a:bodyPr/>
                    <a:lstStyle/>
                    <a:p>
                      <a:r>
                        <a:rPr lang="de-DE" sz="1600"/>
                        <a:t>a</a:t>
                      </a:r>
                      <a:endParaRPr lang="en-US" sz="1600"/>
                    </a:p>
                  </a:txBody>
                  <a:tcPr/>
                </a:tc>
                <a:tc>
                  <a:txBody>
                    <a:bodyPr/>
                    <a:lstStyle/>
                    <a:p>
                      <a:r>
                        <a:rPr lang="de-DE" sz="1600"/>
                        <a:t>b </a:t>
                      </a:r>
                      <a:endParaRPr lang="en-US" sz="1600"/>
                    </a:p>
                  </a:txBody>
                  <a:tcPr/>
                </a:tc>
                <a:tc>
                  <a:txBody>
                    <a:bodyPr/>
                    <a:lstStyle/>
                    <a:p>
                      <a:r>
                        <a:rPr lang="de-DE" sz="1600"/>
                        <a:t>d </a:t>
                      </a:r>
                      <a:endParaRPr lang="en-US" sz="1600"/>
                    </a:p>
                  </a:txBody>
                  <a:tcPr/>
                </a:tc>
                <a:tc>
                  <a:txBody>
                    <a:bodyPr/>
                    <a:lstStyle/>
                    <a:p>
                      <a:r>
                        <a:rPr lang="de-DE" sz="1600"/>
                        <a:t>e </a:t>
                      </a:r>
                      <a:endParaRPr lang="en-US" sz="1600"/>
                    </a:p>
                  </a:txBody>
                  <a:tcPr/>
                </a:tc>
                <a:tc>
                  <a:txBody>
                    <a:bodyPr/>
                    <a:lstStyle/>
                    <a:p>
                      <a:r>
                        <a:rPr lang="de-DE" sz="1600"/>
                        <a:t>g </a:t>
                      </a:r>
                      <a:endParaRPr lang="en-US" sz="1600"/>
                    </a:p>
                  </a:txBody>
                  <a:tcPr/>
                </a:tc>
                <a:tc>
                  <a:txBody>
                    <a:bodyPr/>
                    <a:lstStyle/>
                    <a:p>
                      <a:r>
                        <a:rPr lang="de-DE" sz="1600"/>
                        <a:t>h</a:t>
                      </a:r>
                      <a:endParaRPr lang="en-US" sz="1600"/>
                    </a:p>
                  </a:txBody>
                  <a:tcPr/>
                </a:tc>
                <a:tc>
                  <a:txBody>
                    <a:bodyPr/>
                    <a:lstStyle/>
                    <a:p>
                      <a:r>
                        <a:rPr lang="de-DE" sz="1600"/>
                        <a:t>i</a:t>
                      </a:r>
                      <a:endParaRPr lang="en-US" sz="1600"/>
                    </a:p>
                  </a:txBody>
                  <a:tcPr/>
                </a:tc>
                <a:tc>
                  <a:txBody>
                    <a:bodyPr/>
                    <a:lstStyle/>
                    <a:p>
                      <a:r>
                        <a:rPr lang="de-DE" sz="1600"/>
                        <a:t>l </a:t>
                      </a:r>
                      <a:endParaRPr lang="en-US" sz="1600"/>
                    </a:p>
                  </a:txBody>
                  <a:tcPr/>
                </a:tc>
                <a:tc>
                  <a:txBody>
                    <a:bodyPr/>
                    <a:lstStyle/>
                    <a:p>
                      <a:r>
                        <a:rPr lang="de-DE" sz="1600"/>
                        <a:t>o </a:t>
                      </a:r>
                      <a:endParaRPr lang="en-US" sz="1600"/>
                    </a:p>
                  </a:txBody>
                  <a:tcPr/>
                </a:tc>
                <a:tc>
                  <a:txBody>
                    <a:bodyPr/>
                    <a:lstStyle/>
                    <a:p>
                      <a:r>
                        <a:rPr lang="de-DE" sz="1600"/>
                        <a:t>s</a:t>
                      </a:r>
                      <a:endParaRPr lang="en-US" sz="1600"/>
                    </a:p>
                  </a:txBody>
                  <a:tcPr/>
                </a:tc>
                <a:tc>
                  <a:txBody>
                    <a:bodyPr/>
                    <a:lstStyle/>
                    <a:p>
                      <a:r>
                        <a:rPr lang="de-DE" sz="1600"/>
                        <a:t>t</a:t>
                      </a:r>
                      <a:endParaRPr lang="en-US" sz="1600"/>
                    </a:p>
                  </a:txBody>
                  <a:tcPr/>
                </a:tc>
                <a:tc>
                  <a:txBody>
                    <a:bodyPr/>
                    <a:lstStyle/>
                    <a:p>
                      <a:r>
                        <a:rPr lang="de-DE" sz="1600"/>
                        <a:t>y</a:t>
                      </a:r>
                      <a:endParaRPr lang="en-US" sz="1600"/>
                    </a:p>
                  </a:txBody>
                  <a:tcPr/>
                </a:tc>
                <a:extLst>
                  <a:ext uri="{0D108BD9-81ED-4DB2-BD59-A6C34878D82A}">
                    <a16:rowId xmlns:a16="http://schemas.microsoft.com/office/drawing/2014/main" val="1710706606"/>
                  </a:ext>
                </a:extLst>
              </a:tr>
              <a:tr h="125207">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2</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2</a:t>
                      </a:r>
                      <a:endParaRPr lang="en-US" sz="1600"/>
                    </a:p>
                  </a:txBody>
                  <a:tcPr/>
                </a:tc>
                <a:tc>
                  <a:txBody>
                    <a:bodyPr/>
                    <a:lstStyle/>
                    <a:p>
                      <a:r>
                        <a:rPr lang="de-DE" sz="1600"/>
                        <a:t>5</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tc>
                  <a:txBody>
                    <a:bodyPr/>
                    <a:lstStyle/>
                    <a:p>
                      <a:r>
                        <a:rPr lang="de-DE" sz="1600"/>
                        <a:t>1</a:t>
                      </a:r>
                      <a:endParaRPr lang="en-US" sz="1600"/>
                    </a:p>
                  </a:txBody>
                  <a:tcPr/>
                </a:tc>
                <a:extLst>
                  <a:ext uri="{0D108BD9-81ED-4DB2-BD59-A6C34878D82A}">
                    <a16:rowId xmlns:a16="http://schemas.microsoft.com/office/drawing/2014/main" val="1149187399"/>
                  </a:ext>
                </a:extLst>
              </a:tr>
            </a:tbl>
          </a:graphicData>
        </a:graphic>
      </p:graphicFrame>
    </p:spTree>
    <p:extLst>
      <p:ext uri="{BB962C8B-B14F-4D97-AF65-F5344CB8AC3E}">
        <p14:creationId xmlns:p14="http://schemas.microsoft.com/office/powerpoint/2010/main" val="924658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POS tags</a:t>
            </a:r>
          </a:p>
          <a:p>
            <a:pPr lvl="1"/>
            <a:r>
              <a:rPr lang="en-US" b="1"/>
              <a:t>Idea</a:t>
            </a:r>
            <a:r>
              <a:rPr lang="en-US"/>
              <a:t>: capture grammatical structure</a:t>
            </a:r>
          </a:p>
          <a:p>
            <a:pPr lvl="1"/>
            <a:r>
              <a:rPr lang="en-US" b="1"/>
              <a:t>Details</a:t>
            </a:r>
            <a:r>
              <a:rPr lang="en-US"/>
              <a:t>:</a:t>
            </a:r>
          </a:p>
          <a:p>
            <a:pPr lvl="2"/>
            <a:r>
              <a:rPr lang="en-US"/>
              <a:t>Computed on full text</a:t>
            </a:r>
          </a:p>
          <a:p>
            <a:pPr lvl="2"/>
            <a:r>
              <a:rPr lang="en-US"/>
              <a:t>Assign each word a grammatical role (18 universal tags)</a:t>
            </a:r>
          </a:p>
          <a:p>
            <a:pPr lvl="1"/>
            <a:r>
              <a:rPr lang="en-US" b="1"/>
              <a:t>Assumption</a:t>
            </a:r>
            <a:r>
              <a:rPr lang="en-US"/>
              <a:t>: presence of many adverbs/adjectives might be indicative of sentiments.</a:t>
            </a:r>
          </a:p>
          <a:p>
            <a:pPr lvl="1"/>
            <a:r>
              <a:rPr lang="en-US" b="1"/>
              <a:t>Computation</a:t>
            </a:r>
            <a:r>
              <a:rPr lang="en-US"/>
              <a:t>: use available parsers (e.g., in </a:t>
            </a:r>
            <a:r>
              <a:rPr lang="en-US">
                <a:latin typeface="Consolas" panose="020B0609020204030204" pitchFamily="49" charset="0"/>
              </a:rPr>
              <a:t>spacyR</a:t>
            </a:r>
            <a:r>
              <a:rPr lang="en-US"/>
              <a:t>)</a:t>
            </a:r>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graphicFrame>
        <p:nvGraphicFramePr>
          <p:cNvPr id="8" name="Table 2">
            <a:extLst>
              <a:ext uri="{FF2B5EF4-FFF2-40B4-BE49-F238E27FC236}">
                <a16:creationId xmlns:a16="http://schemas.microsoft.com/office/drawing/2014/main" id="{70604617-E34C-41AB-AEB6-115BF6C7E986}"/>
              </a:ext>
            </a:extLst>
          </p:cNvPr>
          <p:cNvGraphicFramePr>
            <a:graphicFrameLocks noGrp="1"/>
          </p:cNvGraphicFramePr>
          <p:nvPr>
            <p:extLst>
              <p:ext uri="{D42A27DB-BD31-4B8C-83A1-F6EECF244321}">
                <p14:modId xmlns:p14="http://schemas.microsoft.com/office/powerpoint/2010/main" val="921580760"/>
              </p:ext>
            </p:extLst>
          </p:nvPr>
        </p:nvGraphicFramePr>
        <p:xfrm>
          <a:off x="1066781" y="5636167"/>
          <a:ext cx="10287000" cy="670560"/>
        </p:xfrm>
        <a:graphic>
          <a:graphicData uri="http://schemas.openxmlformats.org/drawingml/2006/table">
            <a:tbl>
              <a:tblPr firstRow="1" bandRow="1">
                <a:tableStyleId>{5940675A-B579-460E-94D1-54222C63F5DA}</a:tableStyleId>
              </a:tblPr>
              <a:tblGrid>
                <a:gridCol w="1285875">
                  <a:extLst>
                    <a:ext uri="{9D8B030D-6E8A-4147-A177-3AD203B41FA5}">
                      <a16:colId xmlns:a16="http://schemas.microsoft.com/office/drawing/2014/main" val="2623701309"/>
                    </a:ext>
                  </a:extLst>
                </a:gridCol>
                <a:gridCol w="1285875">
                  <a:extLst>
                    <a:ext uri="{9D8B030D-6E8A-4147-A177-3AD203B41FA5}">
                      <a16:colId xmlns:a16="http://schemas.microsoft.com/office/drawing/2014/main" val="1729904020"/>
                    </a:ext>
                  </a:extLst>
                </a:gridCol>
                <a:gridCol w="1285875">
                  <a:extLst>
                    <a:ext uri="{9D8B030D-6E8A-4147-A177-3AD203B41FA5}">
                      <a16:colId xmlns:a16="http://schemas.microsoft.com/office/drawing/2014/main" val="180927769"/>
                    </a:ext>
                  </a:extLst>
                </a:gridCol>
                <a:gridCol w="1285875">
                  <a:extLst>
                    <a:ext uri="{9D8B030D-6E8A-4147-A177-3AD203B41FA5}">
                      <a16:colId xmlns:a16="http://schemas.microsoft.com/office/drawing/2014/main" val="1243734057"/>
                    </a:ext>
                  </a:extLst>
                </a:gridCol>
                <a:gridCol w="1285875">
                  <a:extLst>
                    <a:ext uri="{9D8B030D-6E8A-4147-A177-3AD203B41FA5}">
                      <a16:colId xmlns:a16="http://schemas.microsoft.com/office/drawing/2014/main" val="1065436770"/>
                    </a:ext>
                  </a:extLst>
                </a:gridCol>
                <a:gridCol w="1285875">
                  <a:extLst>
                    <a:ext uri="{9D8B030D-6E8A-4147-A177-3AD203B41FA5}">
                      <a16:colId xmlns:a16="http://schemas.microsoft.com/office/drawing/2014/main" val="1725686100"/>
                    </a:ext>
                  </a:extLst>
                </a:gridCol>
                <a:gridCol w="1285875">
                  <a:extLst>
                    <a:ext uri="{9D8B030D-6E8A-4147-A177-3AD203B41FA5}">
                      <a16:colId xmlns:a16="http://schemas.microsoft.com/office/drawing/2014/main" val="341384362"/>
                    </a:ext>
                  </a:extLst>
                </a:gridCol>
                <a:gridCol w="1285875">
                  <a:extLst>
                    <a:ext uri="{9D8B030D-6E8A-4147-A177-3AD203B41FA5}">
                      <a16:colId xmlns:a16="http://schemas.microsoft.com/office/drawing/2014/main" val="3576258105"/>
                    </a:ext>
                  </a:extLst>
                </a:gridCol>
              </a:tblGrid>
              <a:tr h="125207">
                <a:tc>
                  <a:txBody>
                    <a:bodyPr/>
                    <a:lstStyle/>
                    <a:p>
                      <a:r>
                        <a:rPr lang="de-DE" sz="1600"/>
                        <a:t>Bello</a:t>
                      </a:r>
                      <a:endParaRPr lang="en-US" sz="1600"/>
                    </a:p>
                  </a:txBody>
                  <a:tcPr/>
                </a:tc>
                <a:tc>
                  <a:txBody>
                    <a:bodyPr/>
                    <a:lstStyle/>
                    <a:p>
                      <a:r>
                        <a:rPr lang="de-DE" sz="1600"/>
                        <a:t>the </a:t>
                      </a:r>
                      <a:endParaRPr lang="en-US" sz="1600"/>
                    </a:p>
                  </a:txBody>
                  <a:tcPr/>
                </a:tc>
                <a:tc>
                  <a:txBody>
                    <a:bodyPr/>
                    <a:lstStyle/>
                    <a:p>
                      <a:r>
                        <a:rPr lang="de-DE" sz="1600"/>
                        <a:t>dog </a:t>
                      </a:r>
                      <a:endParaRPr lang="en-US" sz="1600"/>
                    </a:p>
                  </a:txBody>
                  <a:tcPr/>
                </a:tc>
                <a:tc>
                  <a:txBody>
                    <a:bodyPr/>
                    <a:lstStyle/>
                    <a:p>
                      <a:r>
                        <a:rPr lang="de-DE" sz="1600"/>
                        <a:t>is </a:t>
                      </a:r>
                      <a:endParaRPr lang="en-US" sz="1600"/>
                    </a:p>
                  </a:txBody>
                  <a:tcPr/>
                </a:tc>
                <a:tc>
                  <a:txBody>
                    <a:bodyPr/>
                    <a:lstStyle/>
                    <a:p>
                      <a:r>
                        <a:rPr lang="de-DE" sz="1600"/>
                        <a:t>a </a:t>
                      </a:r>
                      <a:endParaRPr lang="en-US" sz="1600"/>
                    </a:p>
                  </a:txBody>
                  <a:tcPr/>
                </a:tc>
                <a:tc>
                  <a:txBody>
                    <a:bodyPr/>
                    <a:lstStyle/>
                    <a:p>
                      <a:r>
                        <a:rPr lang="de-DE" sz="1600"/>
                        <a:t>good </a:t>
                      </a:r>
                      <a:endParaRPr lang="en-US" sz="1600"/>
                    </a:p>
                  </a:txBody>
                  <a:tcPr/>
                </a:tc>
                <a:tc>
                  <a:txBody>
                    <a:bodyPr/>
                    <a:lstStyle/>
                    <a:p>
                      <a:r>
                        <a:rPr lang="de-DE" sz="1600"/>
                        <a:t>boy </a:t>
                      </a:r>
                      <a:endParaRPr lang="en-US" sz="1600"/>
                    </a:p>
                  </a:txBody>
                  <a:tcPr/>
                </a:tc>
                <a:tc>
                  <a:txBody>
                    <a:bodyPr/>
                    <a:lstStyle/>
                    <a:p>
                      <a:r>
                        <a:rPr lang="de-DE" sz="1600"/>
                        <a:t>.</a:t>
                      </a:r>
                      <a:endParaRPr lang="en-US" sz="1600"/>
                    </a:p>
                  </a:txBody>
                  <a:tcPr/>
                </a:tc>
                <a:extLst>
                  <a:ext uri="{0D108BD9-81ED-4DB2-BD59-A6C34878D82A}">
                    <a16:rowId xmlns:a16="http://schemas.microsoft.com/office/drawing/2014/main" val="1710706606"/>
                  </a:ext>
                </a:extLst>
              </a:tr>
              <a:tr h="125207">
                <a:tc>
                  <a:txBody>
                    <a:bodyPr/>
                    <a:lstStyle/>
                    <a:p>
                      <a:r>
                        <a:rPr lang="de-DE" sz="1600"/>
                        <a:t>PROPN</a:t>
                      </a:r>
                      <a:endParaRPr lang="en-US" sz="1600"/>
                    </a:p>
                  </a:txBody>
                  <a:tcPr/>
                </a:tc>
                <a:tc>
                  <a:txBody>
                    <a:bodyPr/>
                    <a:lstStyle/>
                    <a:p>
                      <a:r>
                        <a:rPr lang="de-DE" sz="1600"/>
                        <a:t>DET</a:t>
                      </a:r>
                      <a:endParaRPr lang="en-US" sz="1600"/>
                    </a:p>
                  </a:txBody>
                  <a:tcPr/>
                </a:tc>
                <a:tc>
                  <a:txBody>
                    <a:bodyPr/>
                    <a:lstStyle/>
                    <a:p>
                      <a:r>
                        <a:rPr lang="de-DE" sz="1600"/>
                        <a:t>NOUN</a:t>
                      </a:r>
                      <a:endParaRPr lang="en-US" sz="1600"/>
                    </a:p>
                  </a:txBody>
                  <a:tcPr/>
                </a:tc>
                <a:tc>
                  <a:txBody>
                    <a:bodyPr/>
                    <a:lstStyle/>
                    <a:p>
                      <a:r>
                        <a:rPr lang="de-DE" sz="1600"/>
                        <a:t>AUX</a:t>
                      </a:r>
                      <a:endParaRPr lang="en-US" sz="1600"/>
                    </a:p>
                  </a:txBody>
                  <a:tcPr/>
                </a:tc>
                <a:tc>
                  <a:txBody>
                    <a:bodyPr/>
                    <a:lstStyle/>
                    <a:p>
                      <a:r>
                        <a:rPr lang="de-DE" sz="1600"/>
                        <a:t>DET</a:t>
                      </a:r>
                      <a:endParaRPr lang="en-US" sz="1600"/>
                    </a:p>
                  </a:txBody>
                  <a:tcPr/>
                </a:tc>
                <a:tc>
                  <a:txBody>
                    <a:bodyPr/>
                    <a:lstStyle/>
                    <a:p>
                      <a:r>
                        <a:rPr lang="de-DE" sz="1600"/>
                        <a:t>ADJ</a:t>
                      </a:r>
                      <a:endParaRPr lang="en-US" sz="1600"/>
                    </a:p>
                  </a:txBody>
                  <a:tcPr/>
                </a:tc>
                <a:tc>
                  <a:txBody>
                    <a:bodyPr/>
                    <a:lstStyle/>
                    <a:p>
                      <a:r>
                        <a:rPr lang="de-DE" sz="1600"/>
                        <a:t>NOUN</a:t>
                      </a:r>
                      <a:endParaRPr lang="en-US" sz="1600"/>
                    </a:p>
                  </a:txBody>
                  <a:tcPr/>
                </a:tc>
                <a:tc>
                  <a:txBody>
                    <a:bodyPr/>
                    <a:lstStyle/>
                    <a:p>
                      <a:r>
                        <a:rPr lang="de-DE" sz="1600"/>
                        <a:t>PUNCT</a:t>
                      </a:r>
                      <a:endParaRPr lang="en-US" sz="1600"/>
                    </a:p>
                  </a:txBody>
                  <a:tcPr/>
                </a:tc>
                <a:extLst>
                  <a:ext uri="{0D108BD9-81ED-4DB2-BD59-A6C34878D82A}">
                    <a16:rowId xmlns:a16="http://schemas.microsoft.com/office/drawing/2014/main" val="1149187399"/>
                  </a:ext>
                </a:extLst>
              </a:tr>
            </a:tbl>
          </a:graphicData>
        </a:graphic>
      </p:graphicFrame>
      <p:sp>
        <p:nvSpPr>
          <p:cNvPr id="10" name="TextBox 9">
            <a:extLst>
              <a:ext uri="{FF2B5EF4-FFF2-40B4-BE49-F238E27FC236}">
                <a16:creationId xmlns:a16="http://schemas.microsoft.com/office/drawing/2014/main" id="{0F847D6B-01A1-4121-96D0-D09DDF9D185E}"/>
              </a:ext>
            </a:extLst>
          </p:cNvPr>
          <p:cNvSpPr txBox="1"/>
          <p:nvPr/>
        </p:nvSpPr>
        <p:spPr>
          <a:xfrm>
            <a:off x="7896207" y="2483858"/>
            <a:ext cx="3457574" cy="646331"/>
          </a:xfrm>
          <a:prstGeom prst="rect">
            <a:avLst/>
          </a:prstGeom>
          <a:noFill/>
        </p:spPr>
        <p:txBody>
          <a:bodyPr wrap="square">
            <a:spAutoFit/>
          </a:bodyPr>
          <a:lstStyle/>
          <a:p>
            <a:pPr algn="r"/>
            <a:r>
              <a:rPr lang="en-US" i="1">
                <a:hlinkClick r:id="rId3"/>
              </a:rPr>
              <a:t>https://universaldependencies.org/u/pos/all.html</a:t>
            </a:r>
            <a:r>
              <a:rPr lang="en-US" i="1"/>
              <a:t> </a:t>
            </a:r>
          </a:p>
        </p:txBody>
      </p:sp>
      <p:pic>
        <p:nvPicPr>
          <p:cNvPr id="11" name="Graphic 10" descr="Back with solid fill">
            <a:extLst>
              <a:ext uri="{FF2B5EF4-FFF2-40B4-BE49-F238E27FC236}">
                <a16:creationId xmlns:a16="http://schemas.microsoft.com/office/drawing/2014/main" id="{5A8672C5-2D24-4071-89F0-DA38EB7CE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flipH="1" flipV="1">
            <a:off x="8231786" y="2966714"/>
            <a:ext cx="757629" cy="946296"/>
          </a:xfrm>
          <a:prstGeom prst="rect">
            <a:avLst/>
          </a:prstGeom>
        </p:spPr>
      </p:pic>
    </p:spTree>
    <p:extLst>
      <p:ext uri="{BB962C8B-B14F-4D97-AF65-F5344CB8AC3E}">
        <p14:creationId xmlns:p14="http://schemas.microsoft.com/office/powerpoint/2010/main" val="340025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Twitter-specific features</a:t>
            </a:r>
          </a:p>
          <a:p>
            <a:pPr lvl="1"/>
            <a:r>
              <a:rPr lang="en-US" b="1"/>
              <a:t>Idea</a:t>
            </a:r>
            <a:r>
              <a:rPr lang="en-US"/>
              <a:t>: exploit Twitter-inherent tokens</a:t>
            </a:r>
          </a:p>
          <a:p>
            <a:pPr lvl="1"/>
            <a:r>
              <a:rPr lang="en-US" b="1"/>
              <a:t>Details</a:t>
            </a:r>
            <a:r>
              <a:rPr lang="en-US"/>
              <a:t>:</a:t>
            </a:r>
          </a:p>
          <a:p>
            <a:pPr lvl="2"/>
            <a:r>
              <a:rPr lang="en-US"/>
              <a:t>Emojis: count / assign polarity</a:t>
            </a:r>
          </a:p>
          <a:p>
            <a:pPr lvl="2"/>
            <a:r>
              <a:rPr lang="en-US"/>
              <a:t>Hashtags: count / mine (for topics, meaning, ...)</a:t>
            </a:r>
          </a:p>
          <a:p>
            <a:pPr lvl="2"/>
            <a:r>
              <a:rPr lang="en-US"/>
              <a:t>Tags: count / mine</a:t>
            </a:r>
          </a:p>
          <a:p>
            <a:pPr lvl="2"/>
            <a:r>
              <a:rPr lang="en-US"/>
              <a:t>...</a:t>
            </a:r>
          </a:p>
          <a:p>
            <a:pPr lvl="1"/>
            <a:r>
              <a:rPr lang="en-US" b="1"/>
              <a:t>Computation</a:t>
            </a:r>
            <a:r>
              <a:rPr lang="en-US"/>
              <a:t>: look-up using regular expressions</a:t>
            </a:r>
          </a:p>
        </p:txBody>
      </p:sp>
      <p:sp>
        <p:nvSpPr>
          <p:cNvPr id="4" name="Foliennummernplatzhalter 3"/>
          <p:cNvSpPr>
            <a:spLocks noGrp="1"/>
          </p:cNvSpPr>
          <p:nvPr>
            <p:ph type="sldNum" sz="quarter" idx="12"/>
          </p:nvPr>
        </p:nvSpPr>
        <p:spPr/>
        <p:txBody>
          <a:bodyPr/>
          <a:lstStyle/>
          <a:p>
            <a:fld id="{C9E0B00B-E6DF-4183-A694-3DE28BEFB357}" type="slidenum">
              <a:rPr lang="en-US" smtClean="0"/>
              <a:t>35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TextBox 8">
            <a:extLst>
              <a:ext uri="{FF2B5EF4-FFF2-40B4-BE49-F238E27FC236}">
                <a16:creationId xmlns:a16="http://schemas.microsoft.com/office/drawing/2014/main" id="{815491E0-AD06-416D-AC86-C855E2E601E4}"/>
              </a:ext>
            </a:extLst>
          </p:cNvPr>
          <p:cNvSpPr txBox="1"/>
          <p:nvPr/>
        </p:nvSpPr>
        <p:spPr>
          <a:xfrm>
            <a:off x="1066795" y="5834811"/>
            <a:ext cx="9648830" cy="461665"/>
          </a:xfrm>
          <a:prstGeom prst="rect">
            <a:avLst/>
          </a:prstGeom>
          <a:noFill/>
        </p:spPr>
        <p:txBody>
          <a:bodyPr wrap="square">
            <a:spAutoFit/>
          </a:bodyPr>
          <a:lstStyle/>
          <a:p>
            <a:r>
              <a:rPr lang="en-US" sz="2400"/>
              <a:t>I love doing dishes #not </a:t>
            </a:r>
            <a:r>
              <a:rPr lang="de-DE" sz="2400"/>
              <a:t>🙄</a:t>
            </a:r>
            <a:endParaRPr lang="en-US" sz="2400" i="1"/>
          </a:p>
        </p:txBody>
      </p:sp>
    </p:spTree>
    <p:extLst>
      <p:ext uri="{BB962C8B-B14F-4D97-AF65-F5344CB8AC3E}">
        <p14:creationId xmlns:p14="http://schemas.microsoft.com/office/powerpoint/2010/main" val="51922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36</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6: Static Feature Extraction</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097330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38</a:t>
            </a:fld>
            <a:endParaRPr lang="en-US"/>
          </a:p>
        </p:txBody>
      </p:sp>
    </p:spTree>
    <p:extLst>
      <p:ext uri="{BB962C8B-B14F-4D97-AF65-F5344CB8AC3E}">
        <p14:creationId xmlns:p14="http://schemas.microsoft.com/office/powerpoint/2010/main" val="3483205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39</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
        <p:nvSpPr>
          <p:cNvPr id="6" name="Rectangle 5">
            <a:extLst>
              <a:ext uri="{FF2B5EF4-FFF2-40B4-BE49-F238E27FC236}">
                <a16:creationId xmlns:a16="http://schemas.microsoft.com/office/drawing/2014/main" id="{DED57BB2-6317-412A-B8B7-756839BF16F4}"/>
              </a:ext>
            </a:extLst>
          </p:cNvPr>
          <p:cNvSpPr/>
          <p:nvPr/>
        </p:nvSpPr>
        <p:spPr>
          <a:xfrm>
            <a:off x="0" y="1954466"/>
            <a:ext cx="12192000" cy="33649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a:t>under construction</a:t>
            </a:r>
            <a:endParaRPr lang="en-US"/>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Microsoft Office PowerPoint</Application>
  <PresentationFormat>Widescreen</PresentationFormat>
  <Paragraphs>415</Paragraphs>
  <Slides>39</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308</cp:revision>
  <dcterms:created xsi:type="dcterms:W3CDTF">2021-03-26T15:02:43Z</dcterms:created>
  <dcterms:modified xsi:type="dcterms:W3CDTF">2021-04-12T14:15:43Z</dcterms:modified>
</cp:coreProperties>
</file>