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AF0F1E-C703-45DF-B941-BA76E594FA7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06/27/2021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0917AD-167E-46E2-B1A5-3E00F76FDC9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Formatvorlagen des Textmasters bearbeiten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0823FC-25A6-4E56-8D72-A3D07EB28AB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06/27/2021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AAFB86-8675-416E-9F9A-D5B7600A90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lisa-wm.github.io/nlp-twitter-r-bert/" TargetMode="External"/><Relationship Id="rId2" Type="http://schemas.openxmlformats.org/officeDocument/2006/relationships/hyperlink" Target="https://lisa-wm.github.io/nlp-twitter-r-bert/" TargetMode="External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figure/Sentiment-analysis-and-topic-modeling-in-narrative-A-Sentiment-analysis-Words_fig2_337747374" TargetMode="External"/><Relationship Id="rId4" Type="http://schemas.openxmlformats.org/officeDocument/2006/relationships/hyperlink" Target="https://www.researchgate.net/figure/Sentiment-analysis-and-topic-modeling-in-narrative-A-Sentiment-analysis-Words_fig2_337747374" TargetMode="External"/><Relationship Id="rId5" Type="http://schemas.openxmlformats.org/officeDocument/2006/relationships/hyperlink" Target="https://www.researchgate.net/figure/Sentiment-analysis-and-topic-modeling-in-narrative-A-Sentiment-analysis-Words_fig2_337747374" TargetMode="Externa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592C3C-BB1E-4201-88C2-F0B21A3222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4" name="Grafik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Data collection: Web Scraping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Idea: Collect tweets by members of the German parliament (Bundestag) issued after the last federal election in September 2017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Gather MPs' names and basic information from the official Bundestag website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Find Twitter account names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Acquire socioeconomic information for the time of the last federal election on a per-district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Scrape actual tweets along with some additional variables like the number of retweets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Manually label 1215 tweets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3F2628-19B4-4EAE-B459-028D23A7742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Data labeling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each tweet: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assign polarities “positive” or “negative”, and also topic descriptions required for BERT's ABSA task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Note: A large number of tweets do not appear to carry sentiment at 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Grafik 4" descr=""/>
          <p:cNvPicPr/>
          <p:nvPr/>
        </p:nvPicPr>
        <p:blipFill>
          <a:blip r:embed="rId1"/>
          <a:stretch/>
        </p:blipFill>
        <p:spPr>
          <a:xfrm>
            <a:off x="745920" y="3777840"/>
            <a:ext cx="11193840" cy="1941480"/>
          </a:xfrm>
          <a:prstGeom prst="rect">
            <a:avLst/>
          </a:prstGeom>
          <a:ln>
            <a:noFill/>
          </a:ln>
        </p:spPr>
      </p:pic>
      <p:sp>
        <p:nvSpPr>
          <p:cNvPr id="13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E6133F-1919-4158-96AE-532E47B7DD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fik 3" descr=""/>
          <p:cNvPicPr/>
          <p:nvPr/>
        </p:nvPicPr>
        <p:blipFill>
          <a:blip r:embed="rId1"/>
          <a:stretch/>
        </p:blipFill>
        <p:spPr>
          <a:xfrm>
            <a:off x="1192680" y="2435760"/>
            <a:ext cx="9695520" cy="3219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3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72F8CF-38D2-4D10-BFF8-B2AE839B36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GB" sz="4200" spc="-1" strike="noStrike" u="sng">
                <a:solidFill>
                  <a:srgbClr val="0070c0"/>
                </a:solidFill>
                <a:uFillTx/>
                <a:latin typeface="Calibri Light"/>
              </a:rPr>
              <a:t>Periodical fluctuations in the number of tweets over time and a general upward-sloping trend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85800" y="6112080"/>
            <a:ext cx="110926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4: Source - Report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rafik 4" descr=""/>
          <p:cNvPicPr/>
          <p:nvPr/>
        </p:nvPicPr>
        <p:blipFill>
          <a:blip r:embed="rId1"/>
          <a:srcRect l="0" t="0" r="0" b="18307"/>
          <a:stretch/>
        </p:blipFill>
        <p:spPr>
          <a:xfrm>
            <a:off x="1660680" y="2213640"/>
            <a:ext cx="9226080" cy="281520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3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304D2F6-AFE3-46CE-8075-4D2BCA4BA8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6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Observations per party in labeled training data (left) and entire scraped data example (right), both depicted against seat distribution in current parliament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85800" y="6112080"/>
            <a:ext cx="110926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5: Source - Report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Data preprocessing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Basic text cleaning: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Transcription of German umlauts and ligature s into standard-Latin characters and removal of non-informative symbols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Twitter-specific preparation: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Identification, separate storage and subsequent removal of special characters (i.e., hashtags, emojis and user tags)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BA2C8F-D1E3-4577-A9ED-55EA35CEB2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Challenges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Language-specific: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analysis and tools are predominantly tailored to English; Possible complications with regards to German grammar and syntax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Twitter-specific: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Limit of 280 characters, no explicit mentioning of the  event or topical entities the authors are referring to, informal language style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Context-specific: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Harder transfer of domain knowledge due to specificity of political context; sarcasm and irony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B555EB-67A5-41D7-90BD-AC3AEAFC4B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Static Features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D7D5C1-891A-4F94-AFD5-553D902C5A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772400" y="1847520"/>
            <a:ext cx="46864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Lexicon-based polarity counts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Twitter variables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Syntactic features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Character unigrams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Part-of-speech (POS) tags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9" name="Grafik 6" descr=""/>
          <p:cNvPicPr/>
          <p:nvPr/>
        </p:nvPicPr>
        <p:blipFill>
          <a:blip r:embed="rId1"/>
          <a:stretch/>
        </p:blipFill>
        <p:spPr>
          <a:xfrm>
            <a:off x="152280" y="2054160"/>
            <a:ext cx="7059600" cy="354420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152280" y="3067920"/>
            <a:ext cx="7059600" cy="25300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685800" y="6112080"/>
            <a:ext cx="87346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6: TSSA workflow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8C5CDA-7981-4D27-8BBE-9659E3DFD0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3" name="Grafik 4" descr=""/>
          <p:cNvPicPr/>
          <p:nvPr/>
        </p:nvPicPr>
        <p:blipFill>
          <a:blip r:embed="rId1"/>
          <a:stretch/>
        </p:blipFill>
        <p:spPr>
          <a:xfrm>
            <a:off x="360000" y="1825560"/>
            <a:ext cx="7059600" cy="354420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7519680" y="1856880"/>
            <a:ext cx="46720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Assign topics to each tweet via STM, additonally based on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 four prevalence covariates, namely the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MP's party affliation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federal district (Bundesland)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as well as the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share of migrant population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overall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employment rate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Topic-specific word embeddings are created using Global Vectors (GloVE) for each subset corpus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9920" y="1690560"/>
            <a:ext cx="7619760" cy="11188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152280" y="4078440"/>
            <a:ext cx="7266960" cy="129132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Shape 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Dynamic Features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685800" y="6112080"/>
            <a:ext cx="87346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7: TSSA workflow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Word Embeddings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FBD267-FFC9-4802-BABB-B9091C30DD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33520" y="1847520"/>
            <a:ext cx="11029680" cy="46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Model semantic importance of words in numeric form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Unsupervised learning task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Also achieved by BOW/TF-IDF, but: high dimensionality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Goal: dense representation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Dimensionality reduction via embeddings / factor loadings: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Characterize words by their surrounding context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Latent dimensions by which words can be represented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Similar meaning = similar representation in the vector space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42E6F2-D568-476C-B1AE-8623C1A61DE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Grafik 2" descr=""/>
          <p:cNvPicPr/>
          <p:nvPr/>
        </p:nvPicPr>
        <p:blipFill>
          <a:blip r:embed="rId1"/>
          <a:stretch/>
        </p:blipFill>
        <p:spPr>
          <a:xfrm>
            <a:off x="2261520" y="1543680"/>
            <a:ext cx="7305840" cy="167616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166" name="Grafik 4" descr=""/>
          <p:cNvPicPr/>
          <p:nvPr/>
        </p:nvPicPr>
        <p:blipFill>
          <a:blip r:embed="rId2"/>
          <a:stretch/>
        </p:blipFill>
        <p:spPr>
          <a:xfrm>
            <a:off x="1942920" y="3229920"/>
            <a:ext cx="7943040" cy="330876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67" name="CustomShape 4"/>
          <p:cNvSpPr/>
          <p:nvPr/>
        </p:nvSpPr>
        <p:spPr>
          <a:xfrm>
            <a:off x="10335240" y="5053320"/>
            <a:ext cx="17200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8: GloVe example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Table of 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General Theoretical Context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Standard Machine Learning Solution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Deep Learning Solution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Knowledge Transfer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0A6919-E4E3-48BC-BD83-550E986BE9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Word Embeddings: GloVe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C4A69D-3E35-49BA-8939-026209DC66B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GloVe: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Glo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bal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Ve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ctors 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Developed by Stanford University (2014) 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Based on word co-occurrence matrix 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Studying neighbourhood relations between words 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Defined via window size (symmetric/asymmetric) 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Underlying assumption: close-lying words are more strongly linked 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Entry in i-th row &amp; j-th column: how likely is word i to appear in the context of word j?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71" name="Grafik 6" descr=""/>
          <p:cNvPicPr/>
          <p:nvPr/>
        </p:nvPicPr>
        <p:blipFill>
          <a:blip r:embed="rId1"/>
          <a:stretch/>
        </p:blipFill>
        <p:spPr>
          <a:xfrm>
            <a:off x="2585880" y="5267160"/>
            <a:ext cx="7019640" cy="7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Sentiment Classification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Inhaltsplatzhalter 4" descr=""/>
          <p:cNvPicPr/>
          <p:nvPr/>
        </p:nvPicPr>
        <p:blipFill>
          <a:blip r:embed="rId1"/>
          <a:srcRect l="0" t="0" r="0" b="11663"/>
          <a:stretch/>
        </p:blipFill>
        <p:spPr>
          <a:xfrm>
            <a:off x="838080" y="1864440"/>
            <a:ext cx="5565240" cy="381420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7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1B035B-DDE6-4270-8490-46F7DEE7FB3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666840" y="1428840"/>
            <a:ext cx="4686480" cy="49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Algorithms: 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Random Forests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Logistic regression learner with elastic net penalty (glmnet)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Advantages of AutoML pipeline, integrating the process of dynamic feature generation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Dichotomy between train and test sphere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Automatization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Transferability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321560" y="6294600"/>
            <a:ext cx="375552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9: Typical ML workflow (Becker et al., 2021)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Results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4024B9-8918-4702-A3BD-2487863D06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723960" y="1428840"/>
            <a:ext cx="10629720" cy="49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10752120" y="0"/>
            <a:ext cx="1431360" cy="9064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Deep transfer learning with BERT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779BA9-7E5F-44F0-B756-260A25D3CB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85800" y="199980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i-directional </a:t>
            </a:r>
            <a:r>
              <a:rPr b="1" lang="de-DE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ncoder </a:t>
            </a:r>
            <a:r>
              <a:rPr b="1" lang="de-DE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epresentations from </a:t>
            </a:r>
            <a:r>
              <a:rPr b="1" lang="de-DE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ransformers (2018)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Calibri"/>
              </a:rPr>
              <a:t>Transfer Learning: 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In case of limited labeled data or domain shift, the generalization ability of the learner is no longer reliable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Idea: First train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 model on an original task and domain and then transfer the acquired knowledge to the target task and domain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This allows for using pretrained models for example provided by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Hugging Face's Transformers library provides all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The pre-trained language representations can be then adapted to a specific target task in the fine.tuning procedure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Calibri"/>
              </a:rPr>
              <a:t>Attention mechanism: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Avoid processing textual data sequentially 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Allow for more parallelization and avoid the tendency to favor recent input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Input pre-processing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B1E60D-66E4-4EF3-8BB3-4D86D5BDF3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8058240" y="1999800"/>
            <a:ext cx="3657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Token embeddings from model-specific tokenization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Segment embeddings: ’0’ for A and ’1’ for B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Position embeddings indicate the position of each token in the sentence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90" name="Grafik 2" descr=""/>
          <p:cNvPicPr/>
          <p:nvPr/>
        </p:nvPicPr>
        <p:blipFill>
          <a:blip r:embed="rId1"/>
          <a:srcRect l="0" t="23215" r="0" b="0"/>
          <a:stretch/>
        </p:blipFill>
        <p:spPr>
          <a:xfrm>
            <a:off x="287280" y="2238120"/>
            <a:ext cx="7229160" cy="256680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91" name="CustomShape 5"/>
          <p:cNvSpPr/>
          <p:nvPr/>
        </p:nvSpPr>
        <p:spPr>
          <a:xfrm>
            <a:off x="1321560" y="6294600"/>
            <a:ext cx="53488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10: BERT input. Source: https://arxiv.org/pdf/1810.04805.pdf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Pre-training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4464033-7CA7-4B1D-9A70-D6CF4AFD51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43080" y="1999800"/>
            <a:ext cx="1137240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Masked language modelling (MLM):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Predict the masked words without considering its positioning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Next sentence prediction (NSP):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Predict whether or not the second sentence in a pair is the subsequent one in the original document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96" name="Grafik 6" descr=""/>
          <p:cNvPicPr/>
          <p:nvPr/>
        </p:nvPicPr>
        <p:blipFill>
          <a:blip r:embed="rId1"/>
          <a:stretch/>
        </p:blipFill>
        <p:spPr>
          <a:xfrm>
            <a:off x="3228840" y="2384280"/>
            <a:ext cx="5638320" cy="761760"/>
          </a:xfrm>
          <a:prstGeom prst="rect">
            <a:avLst/>
          </a:prstGeom>
          <a:ln>
            <a:noFill/>
          </a:ln>
        </p:spPr>
      </p:pic>
      <p:pic>
        <p:nvPicPr>
          <p:cNvPr id="197" name="Grafik 7" descr=""/>
          <p:cNvPicPr/>
          <p:nvPr/>
        </p:nvPicPr>
        <p:blipFill>
          <a:blip r:embed="rId2"/>
          <a:stretch/>
        </p:blipFill>
        <p:spPr>
          <a:xfrm>
            <a:off x="3138480" y="4061160"/>
            <a:ext cx="5667120" cy="24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Fine-tuning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816948-BE71-436F-8973-5F950BB7A03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43080" y="1690560"/>
            <a:ext cx="11372400" cy="46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Initialization with pre-trained weights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Replace the final layers from MLM and NSP with one classification layer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Loss: Cross-Entropy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Task in this case: Sequence classification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02" name="Grafik 2" descr=""/>
          <p:cNvPicPr/>
          <p:nvPr/>
        </p:nvPicPr>
        <p:blipFill>
          <a:blip r:embed="rId1"/>
          <a:stretch/>
        </p:blipFill>
        <p:spPr>
          <a:xfrm>
            <a:off x="7916040" y="2936520"/>
            <a:ext cx="3437280" cy="30337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03" name="CustomShape 5"/>
          <p:cNvSpPr/>
          <p:nvPr/>
        </p:nvSpPr>
        <p:spPr>
          <a:xfrm>
            <a:off x="6662160" y="6140160"/>
            <a:ext cx="433656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11: BERT input. Source: https://arxiv.org/pdf/1810.04805.pdf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Aspect-based sentiment analysis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6D5505-CAF5-4D2F-9F37-61783C91C64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343080" y="1999800"/>
            <a:ext cx="11372400" cy="47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 u="sng">
                <a:solidFill>
                  <a:srgbClr val="000000"/>
                </a:solidFill>
                <a:uFillTx/>
                <a:latin typeface="Calibri"/>
              </a:rPr>
              <a:t>Post-training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Further development of the basis-model: </a:t>
            </a:r>
            <a:r>
              <a:rPr b="0" i="1" lang="de-DE" sz="1600" spc="-1" strike="noStrike">
                <a:solidFill>
                  <a:srgbClr val="000000"/>
                </a:solidFill>
                <a:latin typeface="Calibri"/>
              </a:rPr>
              <a:t>bert-base-german-cased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, pretrained on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German Wikipedia texts, news articles and Open Legal Datasets of German court decisions and citations.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1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Leverage both MLM and NLM with </a:t>
            </a:r>
            <a:r>
              <a:rPr b="0" i="1" lang="de-DE" sz="1600" spc="-1" strike="noStrike">
                <a:solidFill>
                  <a:srgbClr val="000000"/>
                </a:solidFill>
                <a:latin typeface="Calibri"/>
              </a:rPr>
              <a:t>Germeval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de-DE" sz="1600" spc="-1" strike="noStrike">
                <a:solidFill>
                  <a:srgbClr val="000000"/>
                </a:solidFill>
                <a:latin typeface="Calibri"/>
              </a:rPr>
              <a:t>unlabel scraped tweets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in order to adapt the specific domain language to the model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 u="sng">
                <a:solidFill>
                  <a:srgbClr val="000000"/>
                </a:solidFill>
                <a:uFillTx/>
                <a:latin typeface="Calibri"/>
              </a:rPr>
              <a:t>Aspect extraction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Idea: Use a supervised learning technique to label each token from a sequence with one of these three labels: </a:t>
            </a:r>
            <a:endParaRPr b="0" lang="en-US" sz="16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B“:  Beginning of an aspect</a:t>
            </a:r>
            <a:endParaRPr b="0" lang="en-US" sz="12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I“: Inside of an aspect term </a:t>
            </a:r>
            <a:endParaRPr b="0" lang="en-US" sz="12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O“: Outside of an aspect</a:t>
            </a:r>
            <a:endParaRPr b="0" lang="en-US" sz="1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Requires exhaustive domain knowledge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 u="sng">
                <a:solidFill>
                  <a:srgbClr val="000000"/>
                </a:solidFill>
                <a:uFillTx/>
                <a:latin typeface="Calibri"/>
              </a:rPr>
              <a:t>Aspect Sentiment Classification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Classifies polarity of a given text, taking into account the given aspects as an extra feature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Results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88E20D-A4E8-4203-B357-ADE2E8F6CE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33520" y="1847520"/>
            <a:ext cx="1102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95200" y="1634760"/>
            <a:ext cx="11372400" cy="47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Grafik 2" descr=""/>
          <p:cNvPicPr/>
          <p:nvPr/>
        </p:nvPicPr>
        <p:blipFill>
          <a:blip r:embed="rId1"/>
          <a:stretch/>
        </p:blipFill>
        <p:spPr>
          <a:xfrm>
            <a:off x="2976120" y="1690560"/>
            <a:ext cx="6144120" cy="507168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13" name="CustomShape 5"/>
          <p:cNvSpPr/>
          <p:nvPr/>
        </p:nvSpPr>
        <p:spPr>
          <a:xfrm>
            <a:off x="165600" y="6221880"/>
            <a:ext cx="273420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12: BERT results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Knowledge Transfer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Contents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5" name="Table 2"/>
          <p:cNvGraphicFramePr/>
          <p:nvPr/>
        </p:nvGraphicFramePr>
        <p:xfrm>
          <a:off x="838080" y="1825560"/>
          <a:ext cx="10515240" cy="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Day 1: 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Kick-off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Introduction to NLP and its applications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Quanteda universe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NLP-Analyse-pipeline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Technical Setup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Scraping 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Basic Text Cleaning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Static feature generation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Topic modeling (incl. expert talk)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Day 2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Word embeddings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Classification task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Background machine learning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 and visualize the results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Introduction to Deep Learning and BERT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Sentiment analysis with BERT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1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95E19C-DA4F-45AA-ADE6-FEADAF1D18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600200"/>
            <a:ext cx="10515240" cy="4576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Twitter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as a medium for political and source of constant information: Scraped tweets serve as a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Primary goal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: Analysis of public sentiment in a topic-aware manner for texts scraped from Twitter posts by German Members of Parliament (MPs)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We explore how topic-specific sentiment analysis can be implemented, considering (1) standard machine learning (ML) techniques and (2) more complex deep learning (DL) models.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Secondary goal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Make analysis of social media texts in a political context more easily accessible to researchers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We provide extensive teaching material on both approaches, composed as a coherent online course, to educate researchers on addressing NLP problems in their own 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955E27-D7A4-4A25-864F-5BB4DFC054C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Knowledge Transfer</a:t>
            </a:r>
            <a:br/>
            <a:r>
              <a:rPr b="1" i="1" lang="en-GB" sz="4400" spc="-1" strike="noStrike" u="sng">
                <a:solidFill>
                  <a:srgbClr val="0070c0"/>
                </a:solidFill>
                <a:uFillTx/>
                <a:latin typeface="Calibri Light"/>
              </a:rPr>
              <a:t>Online material &amp; feedback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provide a website for the teaching material, demos, exercises and solutions: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https://lisa-wm.github.io/nlp-twitter-r-bert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Challenges: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Coverage of end to end NLP introduction and workflow within 2 days only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Create a common ground for people with different skill levels / backgrounds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BA02A0-ADDE-4AFF-937A-ED3713EB58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standalone SA task the best performance was achieved by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dbmdz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German BERT cased model and with additional fine-tuning with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Germeval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dataset (Pre-training source: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Wikipedia dump, EU Bookshop corpus, Open Subtitles, CommonCrawl, ParaCrawl and News Crawl. This results in a dataset with a size of 16GB and 2,350,234,427 tokens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aspect based sentiment analysis leads to a worse performance, and reaches the best performance for the original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base_german_cased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model with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post-training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with scraped, unlabeled tweets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topic modelling / aspect consideration seems to complicate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sequence classification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task for both standard ML and DL approaches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provide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extensive teaching material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on both approaches, composed as a coherent online course, to educate researchers on addressing NLP problems in their own work. However, the time frame for teaching should be extended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360F103-41B2-42B8-A037-0DC10EE5877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D0B2C9-80EB-4CC4-A8DA-F563D5D380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3" name="Grafik 6" descr=""/>
          <p:cNvPicPr/>
          <p:nvPr/>
        </p:nvPicPr>
        <p:blipFill>
          <a:blip r:embed="rId1"/>
          <a:srcRect l="1224" t="0" r="720" b="0"/>
          <a:stretch/>
        </p:blipFill>
        <p:spPr>
          <a:xfrm>
            <a:off x="180360" y="2314800"/>
            <a:ext cx="4535640" cy="267768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94" name="Grafik 7" descr=""/>
          <p:cNvPicPr/>
          <p:nvPr/>
        </p:nvPicPr>
        <p:blipFill>
          <a:blip r:embed="rId2"/>
          <a:stretch/>
        </p:blipFill>
        <p:spPr>
          <a:xfrm>
            <a:off x="5378040" y="2309760"/>
            <a:ext cx="3561120" cy="267876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95" name="CustomShape 3"/>
          <p:cNvSpPr/>
          <p:nvPr/>
        </p:nvSpPr>
        <p:spPr>
          <a:xfrm>
            <a:off x="4845600" y="3238560"/>
            <a:ext cx="357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9537480" y="3238560"/>
            <a:ext cx="357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10154160" y="2459520"/>
            <a:ext cx="201276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</a:rPr>
              <a:t>Topic-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</a:rPr>
              <a:t>Specific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</a:rPr>
              <a:t>Sentiment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</a:rPr>
              <a:t>Analysis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1550160" y="5197320"/>
            <a:ext cx="1772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70c0"/>
                </a:solidFill>
                <a:latin typeface="Calibri"/>
              </a:rPr>
              <a:t>Topic modeling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6096600" y="5197320"/>
            <a:ext cx="2183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70c0"/>
                </a:solidFill>
                <a:latin typeface="Calibri"/>
              </a:rPr>
              <a:t>Sentiment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685800" y="6112080"/>
            <a:ext cx="110926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Fig. 1: Source (modified): https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://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www.researchgate.net/figure/Sentiment-analysis-and-topic-modeling-in-narrative-A-Sentiment-analysis-Words_fig2_337747374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 (modified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Topic Modeling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Grafik 4" descr=""/>
          <p:cNvPicPr/>
          <p:nvPr/>
        </p:nvPicPr>
        <p:blipFill>
          <a:blip r:embed="rId1"/>
          <a:stretch/>
        </p:blipFill>
        <p:spPr>
          <a:xfrm>
            <a:off x="838080" y="2124360"/>
            <a:ext cx="10419840" cy="35240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0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EAF9DF-1FDD-46DD-B799-4F88067497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85800" y="6112080"/>
            <a:ext cx="110926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2: Overview of topic modeling approaches. Source: Intro to NLP by Asmik &amp; Lisa (https://lisa-wm.github.io/nlp-twitter-r-bert/)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Probabilistic/generative approaches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Idea: Hierarchical Bayesian mixture models ; reverse-engineer the imaginative process of document generation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 each of document d within a corpus draw a vector of topic proportions from the assumed distribution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 each word position n within 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draw a topic assignment from the assumed distribution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draw a word from the assumed distribution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4703A8-B6F5-429B-956E-5A049F0D02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Grafik 3" descr=""/>
          <p:cNvPicPr/>
          <p:nvPr/>
        </p:nvPicPr>
        <p:blipFill>
          <a:blip r:embed="rId1"/>
          <a:stretch/>
        </p:blipFill>
        <p:spPr>
          <a:xfrm>
            <a:off x="838080" y="1870200"/>
            <a:ext cx="10458000" cy="343800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1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5F354E-51B3-4CA8-A4D0-0561A922F4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38080" y="1870200"/>
            <a:ext cx="1904760" cy="1149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85800" y="6112080"/>
            <a:ext cx="11092680" cy="42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</a:rPr>
              <a:t>Fig. 3: Example for Probabilistic/generative approach of topic modeling. Source: Intro to NLP by Asmik &amp; Lisa (https://lisa-wm.github.io/nlp-twitter-r-bert/)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4659120" y="4156560"/>
            <a:ext cx="330480" cy="37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6183720" y="4156560"/>
            <a:ext cx="330480" cy="37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7708320" y="4156560"/>
            <a:ext cx="330480" cy="37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9209520" y="4156560"/>
            <a:ext cx="330480" cy="37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10"/>
          <p:cNvSpPr/>
          <p:nvPr/>
        </p:nvSpPr>
        <p:spPr>
          <a:xfrm>
            <a:off x="10711080" y="4156560"/>
            <a:ext cx="330480" cy="37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Sentiment Analysis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Idea: Find a model that maps from the space of input features into 2-dimensional space; Each observation / tweet represented by features is assigned to a probability of belonging to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“positive” or “negative”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Standard Machine Learning: Random Forests and Regularized Logistic Regression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Deep Learning: BERT, focus on fine-tuning to sentiment analysis task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5805A2-F16C-40E7-8297-74800D92A74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Topic-specific sentiment analysis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Idea: Combine of Topic Modeling and Sentiment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Apply non-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simultaneous methods mostly due to their complexity and our goal of making text analysis accessible to a broader audience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Standard ML approach: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Build tweet-clusters based on the topic modeling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the clusters to generate topic-specific embeddings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that are afterwards fed to the classifier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BERT: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Aspect extraction: Extract the word from the tweet that containd the topic-specific information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Aspect sentiment classification: Using the information about the aspects as an additional feature fine-tune BERT to an Aspect Based Sentiment Analysis task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29804F-6867-4065-8E6A-E3BBC7193C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LibreOffice/6.4.7.2$Linux_X86_64 LibreOffice_project/40$Build-2</Application>
  <Words>1613</Words>
  <Paragraphs>247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2021-06-19T12:35:13Z</dcterms:created>
  <dc:creator>NALMPI</dc:creator>
  <dc:description/>
  <dc:language>en-US</dc:language>
  <cp:lastModifiedBy>NALMPI</cp:lastModifiedBy>
  <dcterms:modified xsi:type="dcterms:W3CDTF">2021-06-21T00:24:04Z</dcterms:modified>
  <cp:revision>41</cp:revision>
  <dc:subject/>
  <dc:title>Topic-specic sentiment analysis for tweets by German MPs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