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75" r:id="rId4"/>
    <p:sldId id="257" r:id="rId5"/>
    <p:sldId id="276" r:id="rId6"/>
    <p:sldId id="277" r:id="rId7"/>
    <p:sldId id="278" r:id="rId8"/>
    <p:sldId id="279" r:id="rId9"/>
    <p:sldId id="280" r:id="rId10"/>
    <p:sldId id="283" r:id="rId11"/>
    <p:sldId id="284" r:id="rId12"/>
    <p:sldId id="286" r:id="rId13"/>
    <p:sldId id="287" r:id="rId14"/>
    <p:sldId id="288" r:id="rId15"/>
    <p:sldId id="272" r:id="rId16"/>
    <p:sldId id="267"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‹Nr.›</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78442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p>
          <a:p>
            <a:r>
              <a:rPr lang="en-GB" sz="1200" b="0" i="0" kern="1200" dirty="0" smtClean="0">
                <a:solidFill>
                  <a:schemeClr val="tx1"/>
                </a:solidFill>
                <a:effectLst/>
                <a:latin typeface="+mn-lt"/>
                <a:ea typeface="+mn-ea"/>
                <a:cs typeface="+mn-cs"/>
              </a:rPr>
              <a:t>using Google chrome and I can access the extension in the extension bar to the top right</a:t>
            </a:r>
          </a:p>
          <a:p>
            <a:r>
              <a:rPr lang="en-GB" sz="1200" b="0" i="0" kern="1200" dirty="0" err="1" smtClean="0">
                <a:solidFill>
                  <a:schemeClr val="tx1"/>
                </a:solidFill>
                <a:effectLst/>
                <a:latin typeface="+mn-lt"/>
                <a:ea typeface="+mn-ea"/>
                <a:cs typeface="+mn-cs"/>
              </a:rPr>
              <a:t>electorGadet</a:t>
            </a:r>
            <a:r>
              <a:rPr lang="en-GB" sz="1200" b="0" i="0" kern="1200" dirty="0" smtClean="0">
                <a:solidFill>
                  <a:schemeClr val="tx1"/>
                </a:solidFill>
                <a:effectLst/>
                <a:latin typeface="+mn-lt"/>
                <a:ea typeface="+mn-ea"/>
                <a:cs typeface="+mn-cs"/>
              </a:rPr>
              <a: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283683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IMDb: Extract the top rated movies: Title, Year, Rank and Rating information from: </a:t>
            </a:r>
          </a:p>
          <a:p>
            <a:r>
              <a:rPr lang="en-GB" sz="1200" b="0" i="0" kern="1200" dirty="0" smtClean="0">
                <a:solidFill>
                  <a:schemeClr val="tx1"/>
                </a:solidFill>
                <a:effectLst/>
                <a:latin typeface="+mn-lt"/>
                <a:ea typeface="+mn-ea"/>
                <a:cs typeface="+mn-cs"/>
              </a:rPr>
              <a:t>using Google chrome and I can access the extension in the extension bar to the top right</a:t>
            </a:r>
          </a:p>
          <a:p>
            <a:r>
              <a:rPr lang="en-GB" sz="1200" b="0" i="0" kern="1200" dirty="0" err="1" smtClean="0">
                <a:solidFill>
                  <a:schemeClr val="tx1"/>
                </a:solidFill>
                <a:effectLst/>
                <a:latin typeface="+mn-lt"/>
                <a:ea typeface="+mn-ea"/>
                <a:cs typeface="+mn-cs"/>
              </a:rPr>
              <a:t>electorGadet</a:t>
            </a:r>
            <a:r>
              <a:rPr lang="en-GB" sz="1200" b="0" i="0" kern="1200" dirty="0" smtClean="0">
                <a:solidFill>
                  <a:schemeClr val="tx1"/>
                </a:solidFill>
                <a:effectLst/>
                <a:latin typeface="+mn-lt"/>
                <a:ea typeface="+mn-ea"/>
                <a:cs typeface="+mn-cs"/>
              </a:rPr>
              <a: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199251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popular feature films of 2016</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61272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punctuation or special characters do not have much significance when we</a:t>
            </a:r>
          </a:p>
          <a:p>
            <a:r>
              <a:rPr lang="en-GB" sz="1200" b="0" i="0" u="none" strike="noStrike" kern="1200" baseline="0" dirty="0" err="1" smtClean="0">
                <a:solidFill>
                  <a:schemeClr val="tx1"/>
                </a:solidFill>
                <a:latin typeface="+mn-lt"/>
                <a:ea typeface="+mn-ea"/>
                <a:cs typeface="+mn-cs"/>
              </a:rPr>
              <a:t>analyze</a:t>
            </a:r>
            <a:r>
              <a:rPr lang="en-GB" sz="1200" b="0" i="0" u="none" strike="noStrike" kern="1200" baseline="0" dirty="0" smtClean="0">
                <a:solidFill>
                  <a:schemeClr val="tx1"/>
                </a:solidFill>
                <a:latin typeface="+mn-lt"/>
                <a:ea typeface="+mn-ea"/>
                <a:cs typeface="+mn-cs"/>
              </a:rPr>
              <a:t> the text and utilize it for extracting features or information based on NLP and ML.</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1694319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Ziel ist möglichst gute Suchergebnisse zu liefern</a:t>
            </a:r>
          </a:p>
          <a:p>
            <a:r>
              <a:rPr lang="de-DE" dirty="0" smtClean="0"/>
              <a:t>Dafür werden verschiedene Verfahren eingesetzt. </a:t>
            </a:r>
          </a:p>
          <a:p>
            <a:r>
              <a:rPr lang="de-DE" dirty="0" err="1" smtClean="0"/>
              <a:t>Stemming</a:t>
            </a:r>
            <a:r>
              <a:rPr lang="de-DE" dirty="0" smtClean="0"/>
              <a:t> (Grundformenreduktion) ist ein Verfahren, mit dem verschiedene morphologische Varianten eines Wortes auf ihren gemeinsamen Wortstamm (</a:t>
            </a:r>
            <a:r>
              <a:rPr lang="de-DE" dirty="0" err="1" smtClean="0"/>
              <a:t>stem</a:t>
            </a:r>
            <a:r>
              <a:rPr lang="de-DE" dirty="0" smtClean="0"/>
              <a:t>) zurückgeführt werden </a:t>
            </a:r>
          </a:p>
          <a:p>
            <a:r>
              <a:rPr lang="de-DE" dirty="0" smtClean="0"/>
              <a:t>Die Idee: die eigentliche lexikalische Bedeutung eines Wortes ist in seinem Stamm zu finden</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57670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Slower </a:t>
            </a:r>
            <a:r>
              <a:rPr lang="en-US" dirty="0" err="1" smtClean="0"/>
              <a:t>bc</a:t>
            </a:r>
            <a:r>
              <a:rPr lang="en-US" dirty="0" smtClean="0"/>
              <a:t> </a:t>
            </a:r>
            <a:r>
              <a:rPr lang="en-US" sz="1200" b="0" i="0" u="none" strike="noStrike" kern="1200" baseline="0" dirty="0" smtClean="0">
                <a:solidFill>
                  <a:schemeClr val="tx1"/>
                </a:solidFill>
                <a:latin typeface="+mn-lt"/>
                <a:ea typeface="+mn-ea"/>
                <a:cs typeface="+mn-cs"/>
              </a:rPr>
              <a:t>an</a:t>
            </a:r>
          </a:p>
          <a:p>
            <a:r>
              <a:rPr lang="en-GB" sz="1200" b="0" i="0" u="none" strike="noStrike" kern="1200" baseline="0" dirty="0" smtClean="0">
                <a:solidFill>
                  <a:schemeClr val="tx1"/>
                </a:solidFill>
                <a:latin typeface="+mn-lt"/>
                <a:ea typeface="+mn-ea"/>
                <a:cs typeface="+mn-cs"/>
              </a:rPr>
              <a:t>additional step is involved where the root form or lemma is formed by removing the affix</a:t>
            </a:r>
          </a:p>
          <a:p>
            <a:r>
              <a:rPr lang="en-GB" sz="1200" b="0" i="0" u="none" strike="noStrike" kern="1200" baseline="0" dirty="0" smtClean="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166020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4/2/2021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4/2/2021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4/2/2021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‹Nr.›</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4/2/2021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‹Nr.›</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veloper.twitter.com/en/apply-for-access.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web/packages/rtweet/rtweet.pdf" TargetMode="External"/><Relationship Id="rId2" Type="http://schemas.openxmlformats.org/officeDocument/2006/relationships/hyperlink" Target="https://developer.twitter.com/en/docs/tweets/search/api-reference/get-search-twe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Part </a:t>
            </a:r>
            <a:r>
              <a:rPr lang="en-US" b="1" dirty="0">
                <a:effectLst>
                  <a:outerShdw blurRad="38100" dist="38100" dir="2700000" algn="tl">
                    <a:srgbClr val="000000">
                      <a:alpha val="43137"/>
                    </a:srgbClr>
                  </a:outerShdw>
                </a:effectLst>
              </a:rPr>
              <a:t>II: </a:t>
            </a:r>
            <a:r>
              <a:rPr lang="en-US" b="1" dirty="0" smtClean="0">
                <a:effectLst>
                  <a:outerShdw blurRad="38100" dist="38100" dir="2700000" algn="tl">
                    <a:srgbClr val="000000">
                      <a:alpha val="43137"/>
                    </a:srgbClr>
                  </a:outerShdw>
                </a:effectLst>
              </a:rPr>
              <a:t>Scraping &amp; Text </a:t>
            </a:r>
            <a:r>
              <a:rPr lang="en-US" b="1" dirty="0" smtClean="0">
                <a:effectLst>
                  <a:outerShdw blurRad="38100" dist="38100" dir="2700000" algn="tl">
                    <a:srgbClr val="000000">
                      <a:alpha val="43137"/>
                    </a:srgbClr>
                  </a:outerShdw>
                </a:effectLst>
              </a:rPr>
              <a:t>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a:t>
            </a:fld>
            <a:endParaRPr lang="en-US"/>
          </a:p>
        </p:txBody>
      </p:sp>
    </p:spTree>
    <p:extLst>
      <p:ext uri="{BB962C8B-B14F-4D97-AF65-F5344CB8AC3E}">
        <p14:creationId xmlns:p14="http://schemas.microsoft.com/office/powerpoint/2010/main" val="240953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Regular </a:t>
            </a:r>
            <a:r>
              <a:rPr lang="en-US" dirty="0" smtClean="0"/>
              <a:t>Expressions (</a:t>
            </a:r>
            <a:r>
              <a:rPr lang="en-US" dirty="0" err="1" smtClean="0"/>
              <a:t>RegEx</a:t>
            </a:r>
            <a:r>
              <a:rPr lang="en-US" dirty="0" smtClean="0"/>
              <a:t>) - Basics</a:t>
            </a:r>
            <a:endParaRPr lang="en-US" dirty="0"/>
          </a:p>
        </p:txBody>
      </p:sp>
      <p:sp>
        <p:nvSpPr>
          <p:cNvPr id="3" name="Inhaltsplatzhalter 2"/>
          <p:cNvSpPr>
            <a:spLocks noGrp="1"/>
          </p:cNvSpPr>
          <p:nvPr>
            <p:ph idx="1"/>
          </p:nvPr>
        </p:nvSpPr>
        <p:spPr>
          <a:xfrm>
            <a:off x="838200" y="1328323"/>
            <a:ext cx="10515600" cy="4351338"/>
          </a:xfrm>
        </p:spPr>
        <p:txBody>
          <a:bodyPr/>
          <a:lstStyle/>
          <a:p>
            <a:r>
              <a:rPr lang="en-US" dirty="0" smtClean="0"/>
              <a:t>Focus of NLP in general: Analysis and understanding of (unstructured) text</a:t>
            </a:r>
          </a:p>
          <a:p>
            <a:r>
              <a:rPr lang="en-US" dirty="0" smtClean="0"/>
              <a:t>Regex: A pattern (sequence of characters) practiced to search text with a common structure</a:t>
            </a:r>
          </a:p>
          <a:p>
            <a:r>
              <a:rPr lang="en-US" dirty="0"/>
              <a:t>U</a:t>
            </a:r>
            <a:r>
              <a:rPr lang="en-US" dirty="0" smtClean="0"/>
              <a:t>sed for: Searching for a specific file name, finding a tweet with a specific pattern, replacing specific pattern in a text, etc.</a:t>
            </a:r>
          </a:p>
          <a:p>
            <a:pPr lvl="1"/>
            <a:endParaRPr lang="en-US" dirty="0" smtClean="0"/>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1595798176"/>
              </p:ext>
            </p:extLst>
          </p:nvPr>
        </p:nvGraphicFramePr>
        <p:xfrm>
          <a:off x="2142981" y="4089526"/>
          <a:ext cx="7906038" cy="2743200"/>
        </p:xfrm>
        <a:graphic>
          <a:graphicData uri="http://schemas.openxmlformats.org/drawingml/2006/table">
            <a:tbl>
              <a:tblPr firstRow="1" bandRow="1">
                <a:tableStyleId>{5940675A-B579-460E-94D1-54222C63F5DA}</a:tableStyleId>
              </a:tblPr>
              <a:tblGrid>
                <a:gridCol w="1511350">
                  <a:extLst>
                    <a:ext uri="{9D8B030D-6E8A-4147-A177-3AD203B41FA5}">
                      <a16:colId xmlns:a16="http://schemas.microsoft.com/office/drawing/2014/main" val="1121755169"/>
                    </a:ext>
                  </a:extLst>
                </a:gridCol>
                <a:gridCol w="3197344">
                  <a:extLst>
                    <a:ext uri="{9D8B030D-6E8A-4147-A177-3AD203B41FA5}">
                      <a16:colId xmlns:a16="http://schemas.microsoft.com/office/drawing/2014/main" val="3255343523"/>
                    </a:ext>
                  </a:extLst>
                </a:gridCol>
                <a:gridCol w="3197344">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ctr"/>
                      <a:r>
                        <a:rPr lang="en-US" sz="2400" b="1" dirty="0" smtClean="0"/>
                        <a:t>base</a:t>
                      </a:r>
                      <a:endParaRPr lang="en-US" sz="2400" b="1" dirty="0"/>
                    </a:p>
                  </a:txBody>
                  <a:tcPr/>
                </a:tc>
                <a:tc>
                  <a:txBody>
                    <a:bodyPr/>
                    <a:lstStyle/>
                    <a:p>
                      <a:pPr algn="ctr"/>
                      <a:r>
                        <a:rPr lang="en-US" sz="2400" b="1" dirty="0" err="1" smtClean="0"/>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smtClean="0"/>
                        <a:t>Identify</a:t>
                      </a:r>
                      <a:endParaRPr lang="en-US" sz="2400" b="1" dirty="0"/>
                    </a:p>
                  </a:txBody>
                  <a:tcPr/>
                </a:tc>
                <a:tc>
                  <a:txBody>
                    <a:bodyPr/>
                    <a:lstStyle/>
                    <a:p>
                      <a:r>
                        <a:rPr lang="en-US" sz="1800" dirty="0" err="1" smtClean="0">
                          <a:latin typeface="Courier New" panose="02070309020205020404" pitchFamily="49" charset="0"/>
                          <a:cs typeface="Courier New" panose="02070309020205020404" pitchFamily="49" charset="0"/>
                        </a:rPr>
                        <a:t>grep</a:t>
                      </a:r>
                      <a:r>
                        <a:rPr lang="en-US" sz="1800" baseline="0" dirty="0" smtClean="0">
                          <a:latin typeface="Courier New" panose="02070309020205020404" pitchFamily="49" charset="0"/>
                          <a:cs typeface="Courier New" panose="02070309020205020404" pitchFamily="49" charset="0"/>
                        </a:rPr>
                        <a:t>(., value = FALSE)</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str_detect</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smtClean="0"/>
                        <a:t>Extract</a:t>
                      </a:r>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urier New" panose="02070309020205020404" pitchFamily="49" charset="0"/>
                          <a:cs typeface="Courier New" panose="02070309020205020404" pitchFamily="49" charset="0"/>
                        </a:rPr>
                        <a:t>grep</a:t>
                      </a:r>
                      <a:r>
                        <a:rPr lang="en-US" sz="1800" baseline="0" dirty="0" smtClean="0">
                          <a:latin typeface="Courier New" panose="02070309020205020404" pitchFamily="49" charset="0"/>
                          <a:cs typeface="Courier New" panose="02070309020205020404" pitchFamily="49" charset="0"/>
                        </a:rPr>
                        <a:t>(., value = TRUE)</a:t>
                      </a:r>
                      <a:endParaRPr lang="en-US" sz="1800" dirty="0" smtClean="0">
                        <a:latin typeface="Courier New" panose="02070309020205020404" pitchFamily="49" charset="0"/>
                        <a:cs typeface="Courier New" panose="02070309020205020404" pitchFamily="49" charset="0"/>
                      </a:endParaRPr>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str_extract</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smtClean="0"/>
                        <a:t>Locate</a:t>
                      </a:r>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urier New" panose="02070309020205020404" pitchFamily="49" charset="0"/>
                          <a:cs typeface="Courier New" panose="02070309020205020404" pitchFamily="49" charset="0"/>
                        </a:rPr>
                        <a:t>gregexpr</a:t>
                      </a:r>
                      <a:r>
                        <a:rPr lang="en-US" sz="1800" baseline="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str_locate</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smtClean="0"/>
                        <a:t>Replace</a:t>
                      </a:r>
                      <a:endParaRPr lang="en-US" sz="2400" b="1" dirty="0"/>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gsub</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str_replace</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smtClean="0"/>
                        <a:t>Split </a:t>
                      </a:r>
                      <a:endParaRPr lang="en-US" sz="2400" b="1" dirty="0"/>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strsplit</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smtClean="0">
                          <a:solidFill>
                            <a:schemeClr val="tx1"/>
                          </a:solidFill>
                          <a:effectLst/>
                          <a:latin typeface="Courier New" panose="02070309020205020404" pitchFamily="49" charset="0"/>
                          <a:ea typeface="+mn-ea"/>
                          <a:cs typeface="Courier New" panose="02070309020205020404" pitchFamily="49" charset="0"/>
                        </a:rPr>
                        <a:t>str_split</a:t>
                      </a:r>
                      <a:r>
                        <a:rPr lang="en-GB" sz="1800" b="0" i="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320326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RegEx</a:t>
            </a:r>
            <a:r>
              <a:rPr lang="en-US" dirty="0"/>
              <a:t> - </a:t>
            </a:r>
            <a:r>
              <a:rPr lang="en-US" dirty="0" smtClean="0"/>
              <a:t>Useful </a:t>
            </a:r>
            <a:r>
              <a:rPr lang="en-US" dirty="0"/>
              <a:t>special patterns</a:t>
            </a:r>
          </a:p>
        </p:txBody>
      </p:sp>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856276185"/>
              </p:ext>
            </p:extLst>
          </p:nvPr>
        </p:nvGraphicFramePr>
        <p:xfrm>
          <a:off x="64168" y="1418590"/>
          <a:ext cx="12063663" cy="4572000"/>
        </p:xfrm>
        <a:graphic>
          <a:graphicData uri="http://schemas.openxmlformats.org/drawingml/2006/table">
            <a:tbl>
              <a:tblPr firstRow="1" bandRow="1">
                <a:tableStyleId>{5940675A-B579-460E-94D1-54222C63F5DA}</a:tableStyleId>
              </a:tblPr>
              <a:tblGrid>
                <a:gridCol w="2775285">
                  <a:extLst>
                    <a:ext uri="{9D8B030D-6E8A-4147-A177-3AD203B41FA5}">
                      <a16:colId xmlns:a16="http://schemas.microsoft.com/office/drawing/2014/main" val="1121755169"/>
                    </a:ext>
                  </a:extLst>
                </a:gridCol>
                <a:gridCol w="9288378">
                  <a:extLst>
                    <a:ext uri="{9D8B030D-6E8A-4147-A177-3AD203B41FA5}">
                      <a16:colId xmlns:a16="http://schemas.microsoft.com/office/drawing/2014/main" val="3255343523"/>
                    </a:ext>
                  </a:extLst>
                </a:gridCol>
              </a:tblGrid>
              <a:tr h="215358">
                <a:tc>
                  <a:txBody>
                    <a:bodyPr/>
                    <a:lstStyle/>
                    <a:p>
                      <a:r>
                        <a:rPr lang="en-US" sz="2400" b="1" dirty="0" smtClean="0"/>
                        <a:t>Pattern</a:t>
                      </a:r>
                      <a:endParaRPr lang="en-US" sz="2400" b="1" dirty="0"/>
                    </a:p>
                  </a:txBody>
                  <a:tcPr>
                    <a:solidFill>
                      <a:schemeClr val="bg1">
                        <a:lumMod val="85000"/>
                      </a:schemeClr>
                    </a:solidFill>
                  </a:tcPr>
                </a:tc>
                <a:tc>
                  <a:txBody>
                    <a:bodyPr/>
                    <a:lstStyle/>
                    <a:p>
                      <a:pPr algn="l"/>
                      <a:r>
                        <a:rPr lang="en-US" sz="2400" b="1" dirty="0" smtClean="0"/>
                        <a:t>Function</a:t>
                      </a:r>
                      <a:endParaRPr lang="en-US" sz="2400" b="1" dirty="0"/>
                    </a:p>
                  </a:txBody>
                  <a:tcPr/>
                </a:tc>
                <a:extLst>
                  <a:ext uri="{0D108BD9-81ED-4DB2-BD59-A6C34878D82A}">
                    <a16:rowId xmlns:a16="http://schemas.microsoft.com/office/drawing/2014/main" val="3604647407"/>
                  </a:ext>
                </a:extLst>
              </a:tr>
              <a:tr h="430435">
                <a:tc>
                  <a:txBody>
                    <a:bodyPr/>
                    <a:lstStyle/>
                    <a:p>
                      <a:r>
                        <a:rPr lang="en-US" sz="2400" b="0" kern="1200" dirty="0" smtClean="0">
                          <a:solidFill>
                            <a:schemeClr val="tx1"/>
                          </a:solidFill>
                          <a:latin typeface="+mn-lt"/>
                          <a:ea typeface="+mn-ea"/>
                          <a:cs typeface="+mn-cs"/>
                        </a:rPr>
                        <a:t>\d or [:digit:] or [0-9]</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smtClean="0">
                          <a:solidFill>
                            <a:schemeClr val="tx1"/>
                          </a:solidFill>
                          <a:latin typeface="+mn-lt"/>
                          <a:ea typeface="+mn-ea"/>
                          <a:cs typeface="+mn-cs"/>
                        </a:rPr>
                        <a:t>Matches any digit</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kern="1200" dirty="0" smtClean="0">
                          <a:solidFill>
                            <a:schemeClr val="tx1"/>
                          </a:solidFill>
                          <a:latin typeface="+mn-lt"/>
                          <a:ea typeface="+mn-ea"/>
                          <a:cs typeface="+mn-cs"/>
                        </a:rPr>
                        <a:t>[a-z] or [:lower:]</a:t>
                      </a:r>
                      <a:endParaRPr lang="en-US" sz="2400" b="0" kern="1200" dirty="0" smtClean="0">
                        <a:solidFill>
                          <a:schemeClr val="tx1"/>
                        </a:solidFill>
                        <a:latin typeface="+mn-lt"/>
                        <a:ea typeface="+mn-ea"/>
                        <a:cs typeface="+mn-cs"/>
                      </a:endParaRPr>
                    </a:p>
                  </a:txBody>
                  <a:tcPr>
                    <a:solidFill>
                      <a:schemeClr val="bg1">
                        <a:lumMod val="85000"/>
                      </a:schemeClr>
                    </a:solidFill>
                  </a:tcPr>
                </a:tc>
                <a:tc>
                  <a:txBody>
                    <a:bodyPr/>
                    <a:lstStyle/>
                    <a:p>
                      <a:r>
                        <a:rPr lang="en-US" sz="2400" b="0" kern="1200" dirty="0" smtClean="0">
                          <a:solidFill>
                            <a:schemeClr val="tx1"/>
                          </a:solidFill>
                          <a:latin typeface="+mn-lt"/>
                          <a:ea typeface="+mn-ea"/>
                          <a:cs typeface="+mn-cs"/>
                        </a:rPr>
                        <a:t>Matches any whitespace</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294027997"/>
                  </a:ext>
                </a:extLst>
              </a:tr>
              <a:tr h="430435">
                <a:tc>
                  <a:txBody>
                    <a:bodyPr/>
                    <a:lstStyle/>
                    <a:p>
                      <a:r>
                        <a:rPr lang="en-GB" sz="2400" b="0" kern="1200" dirty="0" smtClean="0">
                          <a:solidFill>
                            <a:schemeClr val="tx1"/>
                          </a:solidFill>
                          <a:latin typeface="+mn-lt"/>
                          <a:ea typeface="+mn-ea"/>
                          <a:cs typeface="+mn-cs"/>
                        </a:rPr>
                        <a:t>[A-Z] or [:upper:]</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2400" b="0" kern="1200" dirty="0" smtClean="0">
                          <a:solidFill>
                            <a:schemeClr val="tx1"/>
                          </a:solidFill>
                          <a:latin typeface="+mn-lt"/>
                          <a:ea typeface="+mn-ea"/>
                          <a:cs typeface="+mn-cs"/>
                        </a:rPr>
                        <a:t>[</a:t>
                      </a:r>
                      <a:r>
                        <a:rPr lang="en-GB" sz="2400" b="0" kern="1200" dirty="0" err="1" smtClean="0">
                          <a:solidFill>
                            <a:schemeClr val="tx1"/>
                          </a:solidFill>
                          <a:latin typeface="+mn-lt"/>
                          <a:ea typeface="+mn-ea"/>
                          <a:cs typeface="+mn-cs"/>
                        </a:rPr>
                        <a:t>abc</a:t>
                      </a:r>
                      <a:r>
                        <a:rPr lang="en-GB" sz="2400" b="0" kern="1200" dirty="0" smtClean="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smtClean="0">
                          <a:solidFill>
                            <a:schemeClr val="tx1"/>
                          </a:solidFill>
                          <a:latin typeface="+mn-lt"/>
                          <a:ea typeface="+mn-ea"/>
                          <a:cs typeface="+mn-cs"/>
                        </a:rPr>
                        <a:t>Matches a, b or c</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3626129505"/>
                  </a:ext>
                </a:extLst>
              </a:tr>
              <a:tr h="430435">
                <a:tc>
                  <a:txBody>
                    <a:bodyPr/>
                    <a:lstStyle/>
                    <a:p>
                      <a:r>
                        <a:rPr lang="en-GB" sz="2400" b="0" kern="1200" dirty="0" smtClean="0">
                          <a:solidFill>
                            <a:schemeClr val="tx1"/>
                          </a:solidFill>
                          <a:latin typeface="+mn-lt"/>
                          <a:ea typeface="+mn-ea"/>
                          <a:cs typeface="+mn-cs"/>
                        </a:rPr>
                        <a:t>[^</a:t>
                      </a:r>
                      <a:r>
                        <a:rPr lang="en-GB" sz="2400" b="0" kern="1200" dirty="0" err="1" smtClean="0">
                          <a:solidFill>
                            <a:schemeClr val="tx1"/>
                          </a:solidFill>
                          <a:latin typeface="+mn-lt"/>
                          <a:ea typeface="+mn-ea"/>
                          <a:cs typeface="+mn-cs"/>
                        </a:rPr>
                        <a:t>abc</a:t>
                      </a:r>
                      <a:r>
                        <a:rPr lang="en-GB" sz="2400" b="0" kern="1200" dirty="0" smtClean="0">
                          <a:solidFill>
                            <a:schemeClr val="tx1"/>
                          </a:solidFill>
                          <a:latin typeface="+mn-lt"/>
                          <a:ea typeface="+mn-ea"/>
                          <a:cs typeface="+mn-cs"/>
                        </a:rPr>
                        <a:t>]</a:t>
                      </a:r>
                      <a:r>
                        <a:rPr lang="en-US" sz="2400" b="0" kern="1200" dirty="0" smtClean="0">
                          <a:solidFill>
                            <a:schemeClr val="tx1"/>
                          </a:solidFill>
                          <a:latin typeface="+mn-lt"/>
                          <a:ea typeface="+mn-ea"/>
                          <a:cs typeface="+mn-cs"/>
                        </a:rPr>
                        <a:t> </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smtClean="0">
                          <a:solidFill>
                            <a:schemeClr val="tx1"/>
                          </a:solidFill>
                          <a:latin typeface="+mn-lt"/>
                          <a:ea typeface="+mn-ea"/>
                          <a:cs typeface="+mn-cs"/>
                        </a:rPr>
                        <a:t>Matches anything except a, b, or c.</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2400" b="0" kern="1200" dirty="0" smtClean="0">
                          <a:solidFill>
                            <a:schemeClr val="tx1"/>
                          </a:solidFill>
                          <a:latin typeface="+mn-lt"/>
                          <a:ea typeface="+mn-ea"/>
                          <a:cs typeface="+mn-cs"/>
                        </a:rPr>
                        <a:t>[:</a:t>
                      </a:r>
                      <a:r>
                        <a:rPr lang="en-GB" sz="2400" b="0" kern="1200" dirty="0" err="1" smtClean="0">
                          <a:solidFill>
                            <a:schemeClr val="tx1"/>
                          </a:solidFill>
                          <a:latin typeface="+mn-lt"/>
                          <a:ea typeface="+mn-ea"/>
                          <a:cs typeface="+mn-cs"/>
                        </a:rPr>
                        <a:t>punct</a:t>
                      </a:r>
                      <a:r>
                        <a:rPr lang="en-GB" sz="2400" b="0" kern="1200" dirty="0" smtClean="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smtClean="0">
                          <a:solidFill>
                            <a:schemeClr val="tx1"/>
                          </a:solidFill>
                          <a:latin typeface="+mn-lt"/>
                          <a:ea typeface="+mn-ea"/>
                          <a:cs typeface="+mn-cs"/>
                        </a:rPr>
                        <a:t>punctuation characters, ! " # $ % &amp; ’ ( ) * + , - . / : ; &lt; = &gt; ? @ [  ] ^ _ ` { | } ~</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2400" b="0" kern="1200" dirty="0" smtClean="0">
                          <a:solidFill>
                            <a:schemeClr val="tx1"/>
                          </a:solidFill>
                          <a:latin typeface="+mn-lt"/>
                          <a:ea typeface="+mn-ea"/>
                          <a:cs typeface="+mn-cs"/>
                        </a:rPr>
                        <a:t>{n,}</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smtClean="0">
                          <a:solidFill>
                            <a:schemeClr val="tx1"/>
                          </a:solidFill>
                          <a:latin typeface="+mn-lt"/>
                          <a:ea typeface="+mn-ea"/>
                          <a:cs typeface="+mn-cs"/>
                        </a:rPr>
                        <a:t>n or more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2400" b="0" kern="1200" dirty="0" smtClean="0">
                          <a:solidFill>
                            <a:schemeClr val="tx1"/>
                          </a:solidFill>
                          <a:latin typeface="+mn-lt"/>
                          <a:ea typeface="+mn-ea"/>
                          <a:cs typeface="+mn-cs"/>
                        </a:rPr>
                        <a:t>{,m}</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smtClean="0">
                          <a:solidFill>
                            <a:schemeClr val="tx1"/>
                          </a:solidFill>
                          <a:latin typeface="+mn-lt"/>
                          <a:ea typeface="+mn-ea"/>
                          <a:cs typeface="+mn-cs"/>
                        </a:rPr>
                        <a:t>at most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2400" b="0" kern="1200" dirty="0" smtClean="0">
                          <a:solidFill>
                            <a:schemeClr val="tx1"/>
                          </a:solidFill>
                          <a:latin typeface="+mn-lt"/>
                          <a:ea typeface="+mn-ea"/>
                          <a:cs typeface="+mn-cs"/>
                        </a:rPr>
                        <a:t>{</a:t>
                      </a:r>
                      <a:r>
                        <a:rPr lang="en-GB" sz="2400" b="0" kern="1200" dirty="0" err="1" smtClean="0">
                          <a:solidFill>
                            <a:schemeClr val="tx1"/>
                          </a:solidFill>
                          <a:latin typeface="+mn-lt"/>
                          <a:ea typeface="+mn-ea"/>
                          <a:cs typeface="+mn-cs"/>
                        </a:rPr>
                        <a:t>n,m</a:t>
                      </a:r>
                      <a:r>
                        <a:rPr lang="en-GB" sz="2400" b="0" kern="1200" dirty="0" smtClean="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smtClean="0">
                          <a:solidFill>
                            <a:schemeClr val="tx1"/>
                          </a:solidFill>
                          <a:latin typeface="+mn-lt"/>
                          <a:ea typeface="+mn-ea"/>
                          <a:cs typeface="+mn-cs"/>
                        </a:rPr>
                        <a:t>between n and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Tree>
    <p:extLst>
      <p:ext uri="{BB962C8B-B14F-4D97-AF65-F5344CB8AC3E}">
        <p14:creationId xmlns:p14="http://schemas.microsoft.com/office/powerpoint/2010/main" val="259815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Text Normalization</a:t>
            </a:r>
            <a:endParaRPr lang="en-US" dirty="0"/>
          </a:p>
        </p:txBody>
      </p:sp>
      <p:sp>
        <p:nvSpPr>
          <p:cNvPr id="3" name="Inhaltsplatzhalter 2"/>
          <p:cNvSpPr>
            <a:spLocks noGrp="1"/>
          </p:cNvSpPr>
          <p:nvPr>
            <p:ph idx="1"/>
          </p:nvPr>
        </p:nvSpPr>
        <p:spPr/>
        <p:txBody>
          <a:bodyPr/>
          <a:lstStyle/>
          <a:p>
            <a:r>
              <a:rPr lang="en-US" dirty="0" smtClean="0"/>
              <a:t>Series of steps to clean and standardize textual data</a:t>
            </a:r>
          </a:p>
          <a:p>
            <a:r>
              <a:rPr lang="en-US" dirty="0" smtClean="0"/>
              <a:t>Basic techniques:</a:t>
            </a:r>
          </a:p>
          <a:p>
            <a:pPr lvl="1"/>
            <a:r>
              <a:rPr lang="en-US" dirty="0" smtClean="0"/>
              <a:t>Removing </a:t>
            </a:r>
            <a:r>
              <a:rPr lang="en-US" dirty="0" err="1" smtClean="0"/>
              <a:t>stopwords</a:t>
            </a:r>
            <a:r>
              <a:rPr lang="en-US" dirty="0" smtClean="0"/>
              <a:t>: words with little or significance (the list can be enriched manually)</a:t>
            </a:r>
          </a:p>
          <a:p>
            <a:pPr lvl="1"/>
            <a:r>
              <a:rPr lang="en-GB" dirty="0"/>
              <a:t>Removing special characters </a:t>
            </a:r>
            <a:r>
              <a:rPr lang="en-GB" dirty="0" smtClean="0"/>
              <a:t>(symbols, punctuation, HTML-entities etc.)</a:t>
            </a:r>
            <a:endParaRPr lang="en-US" dirty="0" smtClean="0"/>
          </a:p>
          <a:p>
            <a:pPr lvl="1"/>
            <a:r>
              <a:rPr lang="en-US" dirty="0" smtClean="0"/>
              <a:t>Stemming, Lemmatization</a:t>
            </a:r>
          </a:p>
          <a:p>
            <a:pPr marL="457200" lvl="1" indent="0">
              <a:buNone/>
            </a:pPr>
            <a:endParaRPr lang="en-US" dirty="0" smtClean="0"/>
          </a:p>
          <a:p>
            <a:pPr marL="0" indent="0">
              <a:buNone/>
            </a:pPr>
            <a:r>
              <a:rPr lang="de-DE" b="1" i="1" dirty="0" smtClean="0">
                <a:solidFill>
                  <a:srgbClr val="FF0000"/>
                </a:solidFill>
              </a:rPr>
              <a:t>Die</a:t>
            </a:r>
            <a:r>
              <a:rPr lang="de-DE" i="1" dirty="0" smtClean="0"/>
              <a:t> </a:t>
            </a:r>
            <a:r>
              <a:rPr lang="de-DE" i="1" dirty="0"/>
              <a:t>Ausgrenzung </a:t>
            </a:r>
            <a:r>
              <a:rPr lang="de-DE" b="1" i="1" dirty="0">
                <a:solidFill>
                  <a:srgbClr val="FF0000"/>
                </a:solidFill>
              </a:rPr>
              <a:t>von</a:t>
            </a:r>
            <a:r>
              <a:rPr lang="de-DE" i="1" dirty="0"/>
              <a:t> </a:t>
            </a:r>
            <a:r>
              <a:rPr lang="de-DE" i="1" dirty="0" err="1"/>
              <a:t>Migrant</a:t>
            </a:r>
            <a:r>
              <a:rPr lang="de-DE" b="1" i="1" dirty="0" err="1">
                <a:solidFill>
                  <a:srgbClr val="FF0000"/>
                </a:solidFill>
              </a:rPr>
              <a:t>Innen</a:t>
            </a:r>
            <a:r>
              <a:rPr lang="de-DE" i="1" dirty="0"/>
              <a:t> von der </a:t>
            </a:r>
            <a:r>
              <a:rPr lang="de-DE" b="1" i="1" dirty="0">
                <a:solidFill>
                  <a:srgbClr val="FF0000"/>
                </a:solidFill>
              </a:rPr>
              <a:t>#</a:t>
            </a:r>
            <a:r>
              <a:rPr lang="de-DE" i="1" dirty="0"/>
              <a:t> </a:t>
            </a:r>
            <a:r>
              <a:rPr lang="de-DE" i="1" dirty="0" err="1"/>
              <a:t>EssenerTafel</a:t>
            </a:r>
            <a:r>
              <a:rPr lang="de-DE" i="1" dirty="0"/>
              <a:t> ist inakzeptabel </a:t>
            </a:r>
            <a:r>
              <a:rPr lang="de-DE" b="1" i="1" dirty="0">
                <a:solidFill>
                  <a:srgbClr val="FF0000"/>
                </a:solidFill>
              </a:rPr>
              <a:t>und</a:t>
            </a:r>
            <a:r>
              <a:rPr lang="de-DE" i="1" dirty="0"/>
              <a:t> rassistisch. Wir dürfen nicht zulassen, </a:t>
            </a:r>
            <a:r>
              <a:rPr lang="de-DE" b="1" i="1" dirty="0">
                <a:solidFill>
                  <a:srgbClr val="FF0000"/>
                </a:solidFill>
              </a:rPr>
              <a:t>dass</a:t>
            </a:r>
            <a:r>
              <a:rPr lang="de-DE" i="1" dirty="0"/>
              <a:t> </a:t>
            </a:r>
            <a:r>
              <a:rPr lang="de-DE" b="1" i="1" dirty="0">
                <a:solidFill>
                  <a:srgbClr val="FF0000"/>
                </a:solidFill>
              </a:rPr>
              <a:t>die</a:t>
            </a:r>
            <a:r>
              <a:rPr lang="de-DE" i="1" dirty="0"/>
              <a:t> Ärmsten gegeneinander </a:t>
            </a:r>
            <a:r>
              <a:rPr lang="de-DE" b="1" i="1" dirty="0">
                <a:solidFill>
                  <a:srgbClr val="FF0000"/>
                </a:solidFill>
              </a:rPr>
              <a:t>ausgespielt</a:t>
            </a:r>
            <a:r>
              <a:rPr lang="de-DE" i="1" dirty="0"/>
              <a:t> werden.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Tree>
    <p:extLst>
      <p:ext uri="{BB962C8B-B14F-4D97-AF65-F5344CB8AC3E}">
        <p14:creationId xmlns:p14="http://schemas.microsoft.com/office/powerpoint/2010/main" val="33370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Stemming</a:t>
            </a:r>
            <a:endParaRPr lang="en-US" dirty="0"/>
          </a:p>
        </p:txBody>
      </p:sp>
      <p:sp>
        <p:nvSpPr>
          <p:cNvPr id="3" name="Inhaltsplatzhalter 2"/>
          <p:cNvSpPr>
            <a:spLocks noGrp="1"/>
          </p:cNvSpPr>
          <p:nvPr>
            <p:ph idx="1"/>
          </p:nvPr>
        </p:nvSpPr>
        <p:spPr>
          <a:xfrm>
            <a:off x="838200" y="1825624"/>
            <a:ext cx="10515600" cy="4773479"/>
          </a:xfrm>
        </p:spPr>
        <p:txBody>
          <a:bodyPr>
            <a:normAutofit fontScale="92500" lnSpcReduction="10000"/>
          </a:bodyPr>
          <a:lstStyle/>
          <a:p>
            <a:r>
              <a:rPr lang="en-US" dirty="0" smtClean="0"/>
              <a:t>Idea: Get back the base form, the </a:t>
            </a:r>
            <a:r>
              <a:rPr lang="en-GB" dirty="0" smtClean="0"/>
              <a:t>root stem</a:t>
            </a:r>
            <a:endParaRPr lang="en-GB" dirty="0"/>
          </a:p>
          <a:p>
            <a:endParaRPr lang="de-DE" dirty="0" smtClean="0"/>
          </a:p>
          <a:p>
            <a:endParaRPr lang="de-DE" dirty="0" smtClean="0"/>
          </a:p>
          <a:p>
            <a:endParaRPr lang="de-DE" dirty="0"/>
          </a:p>
          <a:p>
            <a:endParaRPr lang="de-DE" dirty="0"/>
          </a:p>
          <a:p>
            <a:endParaRPr lang="de-DE" dirty="0" smtClean="0"/>
          </a:p>
          <a:p>
            <a:endParaRPr lang="en-US" dirty="0"/>
          </a:p>
          <a:p>
            <a:pPr lvl="1"/>
            <a:endParaRPr lang="en-US" dirty="0" smtClean="0"/>
          </a:p>
          <a:p>
            <a:endParaRPr lang="en-US" dirty="0" smtClean="0"/>
          </a:p>
          <a:p>
            <a:r>
              <a:rPr lang="en-US" dirty="0" smtClean="0"/>
              <a:t>Example in German: </a:t>
            </a:r>
            <a:r>
              <a:rPr lang="de-DE" i="1" dirty="0"/>
              <a:t>Bruder – Bruders – brüderlich – </a:t>
            </a:r>
            <a:r>
              <a:rPr lang="de-DE" i="1" dirty="0" err="1"/>
              <a:t>Brüderlichkeiten</a:t>
            </a:r>
            <a:r>
              <a:rPr lang="de-DE" i="1" dirty="0"/>
              <a:t> </a:t>
            </a:r>
            <a:endParaRPr lang="de-DE" i="1" dirty="0" smtClean="0"/>
          </a:p>
          <a:p>
            <a:pPr marL="0" indent="0">
              <a:buNone/>
            </a:pPr>
            <a:r>
              <a:rPr lang="de-DE" i="1" dirty="0" smtClean="0"/>
              <a:t>→ </a:t>
            </a:r>
            <a:r>
              <a:rPr lang="de-DE" i="1" dirty="0" err="1"/>
              <a:t>bruder</a:t>
            </a:r>
            <a:endParaRPr lang="en-US" i="1" dirty="0"/>
          </a:p>
          <a:p>
            <a:pPr lvl="1"/>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2203825479"/>
              </p:ext>
            </p:extLst>
          </p:nvPr>
        </p:nvGraphicFramePr>
        <p:xfrm>
          <a:off x="2989694" y="3311274"/>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dirty="0" smtClean="0"/>
                        <a:t>S</a:t>
                      </a:r>
                      <a:endParaRPr lang="en-US" sz="4000" dirty="0"/>
                    </a:p>
                  </a:txBody>
                  <a:tcPr/>
                </a:tc>
                <a:tc>
                  <a:txBody>
                    <a:bodyPr/>
                    <a:lstStyle/>
                    <a:p>
                      <a:pPr algn="ctr"/>
                      <a:r>
                        <a:rPr lang="en-US" sz="4000" dirty="0" smtClean="0"/>
                        <a:t>I</a:t>
                      </a:r>
                      <a:endParaRPr lang="en-US" sz="4000" dirty="0"/>
                    </a:p>
                  </a:txBody>
                  <a:tcPr/>
                </a:tc>
                <a:tc>
                  <a:txBody>
                    <a:bodyPr/>
                    <a:lstStyle/>
                    <a:p>
                      <a:pPr algn="ctr"/>
                      <a:r>
                        <a:rPr lang="en-US" sz="4000" dirty="0" smtClean="0"/>
                        <a:t>N</a:t>
                      </a:r>
                      <a:endParaRPr lang="en-US" sz="4000" dirty="0"/>
                    </a:p>
                  </a:txBody>
                  <a:tcPr/>
                </a:tc>
                <a:tc>
                  <a:txBody>
                    <a:bodyPr/>
                    <a:lstStyle/>
                    <a:p>
                      <a:pPr algn="ctr"/>
                      <a:r>
                        <a:rPr lang="en-US" sz="4000" dirty="0" smtClean="0"/>
                        <a:t>G</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628952708"/>
              </p:ext>
            </p:extLst>
          </p:nvPr>
        </p:nvGraphicFramePr>
        <p:xfrm>
          <a:off x="6382599" y="2475297"/>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smtClean="0"/>
                        <a:t>S</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027047988"/>
              </p:ext>
            </p:extLst>
          </p:nvPr>
        </p:nvGraphicFramePr>
        <p:xfrm>
          <a:off x="6382599" y="3311274"/>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smtClean="0"/>
                        <a:t>E</a:t>
                      </a:r>
                      <a:endParaRPr lang="en-US" sz="4000" dirty="0"/>
                    </a:p>
                  </a:txBody>
                  <a:tcPr/>
                </a:tc>
                <a:tc>
                  <a:txBody>
                    <a:bodyPr/>
                    <a:lstStyle/>
                    <a:p>
                      <a:pPr algn="ctr"/>
                      <a:r>
                        <a:rPr lang="en-US" sz="4000" dirty="0" smtClean="0"/>
                        <a:t>D</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4136009838"/>
              </p:ext>
            </p:extLst>
          </p:nvPr>
        </p:nvGraphicFramePr>
        <p:xfrm>
          <a:off x="6382599" y="4147251"/>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smtClean="0"/>
                        <a:t>I</a:t>
                      </a:r>
                      <a:endParaRPr lang="en-US" sz="4000" dirty="0"/>
                    </a:p>
                  </a:txBody>
                  <a:tcPr/>
                </a:tc>
                <a:tc>
                  <a:txBody>
                    <a:bodyPr/>
                    <a:lstStyle/>
                    <a:p>
                      <a:pPr algn="ctr"/>
                      <a:r>
                        <a:rPr lang="en-US" sz="4000" dirty="0" smtClean="0"/>
                        <a:t>N</a:t>
                      </a:r>
                      <a:endParaRPr lang="en-US" sz="4000" dirty="0"/>
                    </a:p>
                  </a:txBody>
                  <a:tcPr/>
                </a:tc>
                <a:tc>
                  <a:txBody>
                    <a:bodyPr/>
                    <a:lstStyle/>
                    <a:p>
                      <a:pPr algn="ctr"/>
                      <a:r>
                        <a:rPr lang="en-US" sz="4000" dirty="0" smtClean="0"/>
                        <a:t>G</a:t>
                      </a:r>
                      <a:endParaRPr lang="en-US" sz="4000" dirty="0"/>
                    </a:p>
                  </a:txBody>
                  <a:tcPr/>
                </a:tc>
                <a:extLst>
                  <a:ext uri="{0D108BD9-81ED-4DB2-BD59-A6C34878D82A}">
                    <a16:rowId xmlns:a16="http://schemas.microsoft.com/office/drawing/2014/main" val="3234467160"/>
                  </a:ext>
                </a:extLst>
              </a:tr>
            </a:tbl>
          </a:graphicData>
        </a:graphic>
      </p:graphicFrame>
      <p:cxnSp>
        <p:nvCxnSpPr>
          <p:cNvPr id="14" name="Gewinkelter Verbinder 13"/>
          <p:cNvCxnSpPr/>
          <p:nvPr/>
        </p:nvCxnSpPr>
        <p:spPr>
          <a:xfrm rot="16200000" flipH="1">
            <a:off x="5131078" y="3968410"/>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p:cNvCxnSpPr/>
          <p:nvPr/>
        </p:nvCxnSpPr>
        <p:spPr>
          <a:xfrm rot="5400000" flipH="1" flipV="1">
            <a:off x="5319175" y="2619497"/>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p:nvPr/>
        </p:nvCxnSpPr>
        <p:spPr>
          <a:xfrm>
            <a:off x="5437693" y="3661793"/>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3580905" y="4313105"/>
            <a:ext cx="1265579" cy="369332"/>
          </a:xfrm>
          <a:prstGeom prst="rect">
            <a:avLst/>
          </a:prstGeom>
          <a:noFill/>
        </p:spPr>
        <p:txBody>
          <a:bodyPr wrap="square" rtlCol="0">
            <a:spAutoFit/>
          </a:bodyPr>
          <a:lstStyle/>
          <a:p>
            <a:r>
              <a:rPr lang="en-US" dirty="0" smtClean="0"/>
              <a:t>Word Stem</a:t>
            </a:r>
            <a:endParaRPr lang="en-US" dirty="0"/>
          </a:p>
        </p:txBody>
      </p:sp>
      <p:sp>
        <p:nvSpPr>
          <p:cNvPr id="34" name="Textfeld 33"/>
          <p:cNvSpPr txBox="1"/>
          <p:nvPr/>
        </p:nvSpPr>
        <p:spPr>
          <a:xfrm>
            <a:off x="6667809" y="4948158"/>
            <a:ext cx="1265579" cy="369332"/>
          </a:xfrm>
          <a:prstGeom prst="rect">
            <a:avLst/>
          </a:prstGeom>
          <a:noFill/>
        </p:spPr>
        <p:txBody>
          <a:bodyPr wrap="square" rtlCol="0">
            <a:spAutoFit/>
          </a:bodyPr>
          <a:lstStyle/>
          <a:p>
            <a:r>
              <a:rPr lang="en-US" dirty="0" smtClean="0"/>
              <a:t>Inflections</a:t>
            </a:r>
            <a:endParaRPr lang="en-US" dirty="0"/>
          </a:p>
        </p:txBody>
      </p:sp>
    </p:spTree>
    <p:extLst>
      <p:ext uri="{BB962C8B-B14F-4D97-AF65-F5344CB8AC3E}">
        <p14:creationId xmlns:p14="http://schemas.microsoft.com/office/powerpoint/2010/main" val="265300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Stemming, </a:t>
            </a:r>
            <a:r>
              <a:rPr lang="en-US" dirty="0"/>
              <a:t>Lemmatization</a:t>
            </a:r>
          </a:p>
        </p:txBody>
      </p:sp>
      <p:sp>
        <p:nvSpPr>
          <p:cNvPr id="3" name="Inhaltsplatzhalter 2"/>
          <p:cNvSpPr>
            <a:spLocks noGrp="1"/>
          </p:cNvSpPr>
          <p:nvPr>
            <p:ph idx="1"/>
          </p:nvPr>
        </p:nvSpPr>
        <p:spPr>
          <a:xfrm>
            <a:off x="838200" y="1825624"/>
            <a:ext cx="10515600" cy="4773479"/>
          </a:xfrm>
        </p:spPr>
        <p:txBody>
          <a:bodyPr>
            <a:normAutofit lnSpcReduction="10000"/>
          </a:bodyPr>
          <a:lstStyle/>
          <a:p>
            <a:r>
              <a:rPr lang="en-GB" dirty="0" smtClean="0"/>
              <a:t>Is </a:t>
            </a:r>
            <a:r>
              <a:rPr lang="en-GB" dirty="0"/>
              <a:t>not always a good idea</a:t>
            </a:r>
            <a:r>
              <a:rPr lang="de-DE" dirty="0" smtClean="0"/>
              <a:t>: potential </a:t>
            </a:r>
            <a:r>
              <a:rPr lang="de-DE" dirty="0" err="1" smtClean="0"/>
              <a:t>errors</a:t>
            </a:r>
            <a:endParaRPr lang="de-DE" dirty="0" smtClean="0"/>
          </a:p>
          <a:p>
            <a:pPr marL="0" indent="0">
              <a:buNone/>
            </a:pPr>
            <a:endParaRPr lang="de-DE" dirty="0" smtClean="0"/>
          </a:p>
          <a:p>
            <a:pPr lvl="1"/>
            <a:r>
              <a:rPr lang="de-DE" dirty="0" err="1" smtClean="0"/>
              <a:t>Overstemming</a:t>
            </a:r>
            <a:r>
              <a:rPr lang="de-DE" dirty="0" smtClean="0"/>
              <a:t>: </a:t>
            </a:r>
            <a:r>
              <a:rPr lang="de-DE" i="1" dirty="0" err="1" smtClean="0"/>
              <a:t>politics</a:t>
            </a:r>
            <a:r>
              <a:rPr lang="de-DE" i="1" dirty="0" smtClean="0"/>
              <a:t> </a:t>
            </a:r>
            <a:r>
              <a:rPr lang="de-DE" i="1" dirty="0" smtClean="0">
                <a:sym typeface="Wingdings" panose="05000000000000000000" pitchFamily="2" charset="2"/>
              </a:rPr>
              <a:t> </a:t>
            </a:r>
            <a:r>
              <a:rPr lang="de-DE" i="1" dirty="0" err="1" smtClean="0">
                <a:sym typeface="Wingdings" panose="05000000000000000000" pitchFamily="2" charset="2"/>
              </a:rPr>
              <a:t>polit</a:t>
            </a:r>
            <a:endParaRPr lang="de-DE" i="1" dirty="0" smtClean="0"/>
          </a:p>
          <a:p>
            <a:pPr lvl="1"/>
            <a:r>
              <a:rPr lang="de-DE" dirty="0" err="1" smtClean="0"/>
              <a:t>Understemming</a:t>
            </a:r>
            <a:r>
              <a:rPr lang="de-DE" dirty="0" smtClean="0"/>
              <a:t>: </a:t>
            </a:r>
            <a:r>
              <a:rPr lang="de-DE" i="1" dirty="0" err="1" smtClean="0"/>
              <a:t>travels</a:t>
            </a:r>
            <a:r>
              <a:rPr lang="de-DE" i="1" dirty="0" smtClean="0"/>
              <a:t> </a:t>
            </a:r>
            <a:r>
              <a:rPr lang="de-DE" i="1" dirty="0" smtClean="0">
                <a:sym typeface="Wingdings" panose="05000000000000000000" pitchFamily="2" charset="2"/>
              </a:rPr>
              <a:t> </a:t>
            </a:r>
            <a:r>
              <a:rPr lang="de-DE" i="1" dirty="0" err="1" smtClean="0">
                <a:sym typeface="Wingdings" panose="05000000000000000000" pitchFamily="2" charset="2"/>
              </a:rPr>
              <a:t>trav</a:t>
            </a:r>
            <a:r>
              <a:rPr lang="de-DE" i="1" dirty="0" smtClean="0">
                <a:sym typeface="Wingdings" panose="05000000000000000000" pitchFamily="2" charset="2"/>
              </a:rPr>
              <a:t> </a:t>
            </a:r>
            <a:r>
              <a:rPr lang="de-DE" dirty="0" smtClean="0">
                <a:sym typeface="Wingdings" panose="05000000000000000000" pitchFamily="2" charset="2"/>
              </a:rPr>
              <a:t>but </a:t>
            </a:r>
            <a:r>
              <a:rPr lang="de-DE" i="1" dirty="0" err="1" smtClean="0">
                <a:sym typeface="Wingdings" panose="05000000000000000000" pitchFamily="2" charset="2"/>
              </a:rPr>
              <a:t>travelled</a:t>
            </a:r>
            <a:r>
              <a:rPr lang="de-DE" i="1" dirty="0" smtClean="0">
                <a:sym typeface="Wingdings" panose="05000000000000000000" pitchFamily="2" charset="2"/>
              </a:rPr>
              <a:t>  </a:t>
            </a:r>
            <a:r>
              <a:rPr lang="de-DE" i="1" dirty="0" err="1" smtClean="0">
                <a:sym typeface="Wingdings" panose="05000000000000000000" pitchFamily="2" charset="2"/>
              </a:rPr>
              <a:t>travel</a:t>
            </a:r>
            <a:endParaRPr lang="en-GB" i="1" dirty="0"/>
          </a:p>
          <a:p>
            <a:endParaRPr lang="de-DE" dirty="0" smtClean="0"/>
          </a:p>
          <a:p>
            <a:r>
              <a:rPr lang="en-US" dirty="0" smtClean="0"/>
              <a:t>Another technique: Lemmatization </a:t>
            </a:r>
          </a:p>
          <a:p>
            <a:endParaRPr lang="en-US" dirty="0" smtClean="0"/>
          </a:p>
          <a:p>
            <a:pPr lvl="1"/>
            <a:r>
              <a:rPr lang="en-US" dirty="0" smtClean="0"/>
              <a:t>Get back to the root word (not root stem)</a:t>
            </a:r>
          </a:p>
          <a:p>
            <a:pPr lvl="1"/>
            <a:r>
              <a:rPr lang="en-US" dirty="0" smtClean="0"/>
              <a:t>Difference: the lemma will always be present in the dictionary (lexicographically correct word)</a:t>
            </a:r>
          </a:p>
          <a:p>
            <a:pPr lvl="1"/>
            <a:r>
              <a:rPr lang="en-US" dirty="0" smtClean="0"/>
              <a:t>Slower</a:t>
            </a:r>
            <a:endParaRPr lang="en-US" dirty="0"/>
          </a:p>
          <a:p>
            <a:pPr lvl="1"/>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Tree>
    <p:extLst>
      <p:ext uri="{BB962C8B-B14F-4D97-AF65-F5344CB8AC3E}">
        <p14:creationId xmlns:p14="http://schemas.microsoft.com/office/powerpoint/2010/main" val="427380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Practical Application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Tree>
    <p:extLst>
      <p:ext uri="{BB962C8B-B14F-4D97-AF65-F5344CB8AC3E}">
        <p14:creationId xmlns:p14="http://schemas.microsoft.com/office/powerpoint/2010/main" val="87034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385011"/>
            <a:ext cx="10515600" cy="6336464"/>
          </a:xfrm>
        </p:spPr>
        <p:txBody>
          <a:bodyPr>
            <a:normAutofit/>
          </a:bodyPr>
          <a:lstStyle/>
          <a:p>
            <a:pPr marL="0" indent="0">
              <a:buNone/>
            </a:pPr>
            <a:r>
              <a:rPr lang="en-US" b="1" u="sng" dirty="0" smtClean="0"/>
              <a:t>Preparation</a:t>
            </a:r>
            <a:r>
              <a:rPr lang="en-US" dirty="0" smtClean="0"/>
              <a:t>: </a:t>
            </a:r>
          </a:p>
          <a:p>
            <a:pPr marL="914400" lvl="1" indent="-457200">
              <a:buFont typeface="+mj-lt"/>
              <a:buAutoNum type="arabicParenR"/>
            </a:pPr>
            <a:r>
              <a:rPr lang="en-US" dirty="0" smtClean="0"/>
              <a:t>Get an access to Google Collab</a:t>
            </a:r>
          </a:p>
          <a:p>
            <a:pPr marL="914400" lvl="1" indent="-457200">
              <a:buFont typeface="+mj-lt"/>
              <a:buAutoNum type="arabicParenR"/>
            </a:pPr>
            <a:r>
              <a:rPr lang="en-US" dirty="0" smtClean="0"/>
              <a:t>Open </a:t>
            </a:r>
            <a:r>
              <a:rPr lang="en-US" dirty="0" err="1" smtClean="0"/>
              <a:t>Jupyter</a:t>
            </a:r>
            <a:r>
              <a:rPr lang="en-US" dirty="0" smtClean="0"/>
              <a:t> </a:t>
            </a:r>
            <a:r>
              <a:rPr lang="en-US" dirty="0"/>
              <a:t>Notebook: </a:t>
            </a:r>
            <a:r>
              <a:rPr lang="en-US" dirty="0" err="1" smtClean="0"/>
              <a:t>Tutorial_Scraping_RegEx.ipynb</a:t>
            </a:r>
            <a:endParaRPr lang="en-US" dirty="0" smtClean="0"/>
          </a:p>
          <a:p>
            <a:pPr marL="914400" lvl="1" indent="-457200">
              <a:buFont typeface="+mj-lt"/>
              <a:buAutoNum type="arabicParenR"/>
            </a:pPr>
            <a:r>
              <a:rPr lang="en-US" dirty="0" smtClean="0"/>
              <a:t>Set up R</a:t>
            </a:r>
            <a:endParaRPr lang="en-US" dirty="0"/>
          </a:p>
          <a:p>
            <a:pPr marL="0" indent="0">
              <a:buNone/>
            </a:pPr>
            <a:r>
              <a:rPr lang="en-US" b="1" u="sng" dirty="0" smtClean="0"/>
              <a:t>Exercises:</a:t>
            </a:r>
          </a:p>
          <a:p>
            <a:pPr marL="971550" lvl="1" indent="-514350">
              <a:buFont typeface="Arial" panose="020B0604020202020204" pitchFamily="34" charset="0"/>
              <a:buAutoNum type="arabicParenR"/>
            </a:pPr>
            <a:r>
              <a:rPr lang="en-US" dirty="0" smtClean="0"/>
              <a:t>Web Scraping: Extract the Titles and Texts from the following webpage and save in a </a:t>
            </a:r>
            <a:r>
              <a:rPr lang="en-US" dirty="0"/>
              <a:t>data frame: https://practicewebscrapingsite.wordpress.com/example-1</a:t>
            </a:r>
            <a:endParaRPr lang="en-US" dirty="0" smtClean="0"/>
          </a:p>
          <a:p>
            <a:pPr marL="971550" lvl="1" indent="-514350">
              <a:buFont typeface="Arial" panose="020B0604020202020204" pitchFamily="34" charset="0"/>
              <a:buAutoNum type="arabicParenR"/>
            </a:pPr>
            <a:r>
              <a:rPr lang="en-US" dirty="0" smtClean="0"/>
              <a:t>Twitter Scraping: </a:t>
            </a:r>
          </a:p>
          <a:p>
            <a:pPr marL="1428750" lvl="2" indent="-514350">
              <a:buFont typeface="Arial" panose="020B0604020202020204" pitchFamily="34" charset="0"/>
              <a:buAutoNum type="arabicParenR"/>
            </a:pPr>
            <a:r>
              <a:rPr lang="en-US" dirty="0" smtClean="0"/>
              <a:t>Scrape 500 tweets with hashtag “</a:t>
            </a:r>
            <a:r>
              <a:rPr lang="en-US" dirty="0" err="1" smtClean="0"/>
              <a:t>covid</a:t>
            </a:r>
            <a:r>
              <a:rPr lang="en-US" dirty="0" smtClean="0"/>
              <a:t>” (exclude retweets)</a:t>
            </a:r>
          </a:p>
          <a:p>
            <a:pPr marL="1428750" lvl="2" indent="-514350">
              <a:buFont typeface="Arial" panose="020B0604020202020204" pitchFamily="34" charset="0"/>
              <a:buAutoNum type="arabicParenR"/>
            </a:pPr>
            <a:r>
              <a:rPr lang="en-US" dirty="0" smtClean="0"/>
              <a:t>Visualize the timeline by hours and by minutes. Which one is more appropriate?</a:t>
            </a:r>
          </a:p>
          <a:p>
            <a:pPr marL="1428750" lvl="2" indent="-514350">
              <a:buFont typeface="Arial" panose="020B0604020202020204" pitchFamily="34" charset="0"/>
              <a:buAutoNum type="arabicParenR"/>
            </a:pPr>
            <a:r>
              <a:rPr lang="en-US" dirty="0" smtClean="0"/>
              <a:t>Print the most retweeted tweet.</a:t>
            </a:r>
          </a:p>
          <a:p>
            <a:pPr marL="914400" lvl="1" indent="-457200">
              <a:buAutoNum type="arabicParenR" startAt="3"/>
            </a:pPr>
            <a:r>
              <a:rPr lang="en-US" dirty="0" smtClean="0"/>
              <a:t>Regular Expressions:</a:t>
            </a:r>
          </a:p>
          <a:p>
            <a:pPr marL="914400" lvl="2" indent="0">
              <a:buNone/>
            </a:pPr>
            <a:r>
              <a:rPr lang="en-US" dirty="0" smtClean="0"/>
              <a:t>1)     See:  </a:t>
            </a:r>
            <a:r>
              <a:rPr lang="en-US" dirty="0" err="1"/>
              <a:t>Tutorial_Scraping_RegEx.ipynb</a:t>
            </a:r>
            <a:endParaRPr lang="en-US" dirty="0"/>
          </a:p>
          <a:p>
            <a:pPr marL="914400" lvl="2" indent="0">
              <a:buNone/>
            </a:pPr>
            <a:endParaRPr lang="en-US" dirty="0" smtClean="0"/>
          </a:p>
          <a:p>
            <a:pPr marL="457200" lvl="1" indent="0">
              <a:buNone/>
            </a:pPr>
            <a:endParaRPr lang="en-US" dirty="0" smtClean="0"/>
          </a:p>
          <a:p>
            <a:pPr marL="0" indent="0">
              <a:buNone/>
            </a:pPr>
            <a:endParaRPr lang="en-US" dirty="0" smtClean="0"/>
          </a:p>
          <a:p>
            <a:pPr marL="514350" indent="-514350">
              <a:buAutoNum type="arabicParenR"/>
            </a:pPr>
            <a:endParaRPr lang="en-US" dirty="0" smtClean="0"/>
          </a:p>
          <a:p>
            <a:pPr marL="514350" indent="-514350">
              <a:buAutoNum type="arabicParenR"/>
            </a:pP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43513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Tree>
    <p:extLst>
      <p:ext uri="{BB962C8B-B14F-4D97-AF65-F5344CB8AC3E}">
        <p14:creationId xmlns:p14="http://schemas.microsoft.com/office/powerpoint/2010/main" val="341971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smtClean="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2"/>
              </a:rPr>
              <a:t>https</a:t>
            </a:r>
            <a:r>
              <a:rPr lang="en-US" dirty="0">
                <a:hlinkClick r:id="rId2"/>
              </a:rPr>
              <a:t>://www.analyticsvidhya.com/blog/2015/10/beginner-guide-web-scraping-beautiful-soup-python</a:t>
            </a:r>
            <a:r>
              <a:rPr lang="en-US" dirty="0" smtClean="0">
                <a:hlinkClick r:id="rId2"/>
              </a:rPr>
              <a:t>/</a:t>
            </a:r>
            <a:r>
              <a:rPr lang="en-US" dirty="0" smtClean="0"/>
              <a:t> (Guide to </a:t>
            </a:r>
            <a:r>
              <a:rPr lang="en-US" dirty="0" err="1" smtClean="0"/>
              <a:t>webscraping</a:t>
            </a:r>
            <a:r>
              <a:rPr lang="en-US" dirty="0" smtClean="0"/>
              <a:t> in python)</a:t>
            </a:r>
          </a:p>
          <a:p>
            <a:r>
              <a:rPr lang="en-US" dirty="0">
                <a:hlinkClick r:id="rId3"/>
              </a:rPr>
              <a:t>https://flukeout.github.io</a:t>
            </a:r>
            <a:r>
              <a:rPr lang="en-US" dirty="0" smtClean="0">
                <a:hlinkClick r:id="rId3"/>
              </a:rPr>
              <a:t>/#</a:t>
            </a:r>
            <a:r>
              <a:rPr lang="en-US" dirty="0" smtClean="0"/>
              <a:t> (understand </a:t>
            </a:r>
            <a:r>
              <a:rPr lang="en-US" dirty="0" err="1" smtClean="0"/>
              <a:t>css</a:t>
            </a:r>
            <a:r>
              <a:rPr lang="en-US" dirty="0" smtClean="0"/>
              <a:t>)</a:t>
            </a:r>
          </a:p>
          <a:p>
            <a:r>
              <a:rPr lang="en-US" dirty="0">
                <a:hlinkClick r:id="rId4"/>
              </a:rPr>
              <a:t>https://selectorgadget.com</a:t>
            </a:r>
            <a:r>
              <a:rPr lang="en-US" dirty="0" smtClean="0">
                <a:hlinkClick r:id="rId4"/>
              </a:rPr>
              <a:t>/</a:t>
            </a:r>
            <a:r>
              <a:rPr lang="en-US" dirty="0" smtClean="0"/>
              <a:t> (more on selector gadget)</a:t>
            </a:r>
          </a:p>
          <a:p>
            <a:r>
              <a:rPr lang="en-US" dirty="0">
                <a:hlinkClick r:id="rId5"/>
              </a:rPr>
              <a:t>https://</a:t>
            </a:r>
            <a:r>
              <a:rPr lang="en-US" dirty="0" smtClean="0">
                <a:hlinkClick r:id="rId5"/>
              </a:rPr>
              <a:t>cran.r-project.org/web/packages/rtweet/rtweet.pdf</a:t>
            </a:r>
            <a:endParaRPr lang="en-US" dirty="0" smtClean="0"/>
          </a:p>
          <a:p>
            <a:r>
              <a:rPr lang="en-US" dirty="0">
                <a:hlinkClick r:id="rId6"/>
              </a:rPr>
              <a:t>https://rtweet-workshop.mikewk.com/#</a:t>
            </a:r>
            <a:r>
              <a:rPr lang="en-US" dirty="0" smtClean="0">
                <a:hlinkClick r:id="rId6"/>
              </a:rPr>
              <a:t>1</a:t>
            </a:r>
            <a:endParaRPr lang="en-US" dirty="0" smtClean="0"/>
          </a:p>
          <a:p>
            <a:r>
              <a:rPr lang="en-US" dirty="0">
                <a:hlinkClick r:id="rId7"/>
              </a:rPr>
              <a:t>https://docs.tweepy.org/en/latest</a:t>
            </a:r>
            <a:r>
              <a:rPr lang="en-US" dirty="0" smtClean="0">
                <a:hlinkClick r:id="rId7"/>
              </a:rPr>
              <a:t>/</a:t>
            </a:r>
            <a:r>
              <a:rPr lang="en-US" dirty="0" smtClean="0"/>
              <a:t> (scrape tweets in python)</a:t>
            </a:r>
          </a:p>
          <a:p>
            <a:r>
              <a:rPr lang="en-US" dirty="0">
                <a:hlinkClick r:id="rId8"/>
              </a:rPr>
              <a:t>https://</a:t>
            </a:r>
            <a:r>
              <a:rPr lang="en-US" dirty="0" smtClean="0">
                <a:hlinkClick r:id="rId8"/>
              </a:rPr>
              <a:t>r4ds.had.co.nz/strings.html</a:t>
            </a:r>
            <a:r>
              <a:rPr lang="en-US" dirty="0" smtClean="0"/>
              <a:t> (book R for data science, regex)</a:t>
            </a:r>
          </a:p>
          <a:p>
            <a:r>
              <a:rPr lang="en-US" dirty="0">
                <a:hlinkClick r:id="rId9"/>
              </a:rPr>
              <a:t>https://</a:t>
            </a:r>
            <a:r>
              <a:rPr lang="en-US" dirty="0" smtClean="0">
                <a:hlinkClick r:id="rId9"/>
              </a:rPr>
              <a:t>www.rstudio.com/wp-content/uploads/2016/09/RegExCheatsheet.pdf</a:t>
            </a:r>
            <a:r>
              <a:rPr lang="en-US" dirty="0" smtClean="0"/>
              <a:t> (</a:t>
            </a:r>
            <a:r>
              <a:rPr lang="en-US" dirty="0" err="1" smtClean="0"/>
              <a:t>cheatsheet</a:t>
            </a:r>
            <a:r>
              <a:rPr lang="en-US" dirty="0" smtClean="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a:t>
            </a:r>
            <a:r>
              <a:rPr lang="en-GB" dirty="0" smtClean="0"/>
              <a:t>. (</a:t>
            </a:r>
            <a:r>
              <a:rPr lang="en-GB" smtClean="0"/>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a:t>
            </a:r>
            <a:r>
              <a:rPr lang="en-US" b="1" dirty="0">
                <a:effectLst>
                  <a:outerShdw blurRad="38100" dist="38100" dir="2700000" algn="tl">
                    <a:srgbClr val="000000">
                      <a:alpha val="43137"/>
                    </a:srgbClr>
                  </a:outerShdw>
                </a:effectLst>
              </a:rPr>
              <a:t>Normalization</a:t>
            </a:r>
            <a:endParaRPr lang="en-US" b="1" dirty="0">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p:txBody>
          <a:bodyPr/>
          <a:lstStyle/>
          <a:p>
            <a:r>
              <a:rPr lang="en-US" b="1" dirty="0" smtClean="0">
                <a:effectLst>
                  <a:outerShdw blurRad="38100" dist="38100" dir="2700000" algn="tl">
                    <a:srgbClr val="000000">
                      <a:alpha val="43137"/>
                    </a:srgbClr>
                  </a:outerShdw>
                </a:effectLst>
              </a:rPr>
              <a:t>Theoretical Background</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263549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Outline</a:t>
            </a:r>
            <a:endParaRPr lang="en-US" dirty="0"/>
          </a:p>
        </p:txBody>
      </p:sp>
      <p:sp>
        <p:nvSpPr>
          <p:cNvPr id="3" name="Inhaltsplatzhalter 2"/>
          <p:cNvSpPr>
            <a:spLocks noGrp="1"/>
          </p:cNvSpPr>
          <p:nvPr>
            <p:ph idx="1"/>
          </p:nvPr>
        </p:nvSpPr>
        <p:spPr/>
        <p:txBody>
          <a:bodyPr>
            <a:normAutofit/>
          </a:bodyPr>
          <a:lstStyle/>
          <a:p>
            <a:pPr marL="571500" indent="-571500">
              <a:buFont typeface="+mj-lt"/>
              <a:buAutoNum type="romanLcPeriod"/>
            </a:pPr>
            <a:r>
              <a:rPr lang="en-US" dirty="0" smtClean="0"/>
              <a:t>Scraping</a:t>
            </a:r>
          </a:p>
          <a:p>
            <a:pPr marL="1028700" lvl="1" indent="-571500">
              <a:buFont typeface="+mj-lt"/>
              <a:buAutoNum type="romanLcPeriod"/>
            </a:pPr>
            <a:r>
              <a:rPr lang="en-US" dirty="0" smtClean="0"/>
              <a:t>Web Scraping with </a:t>
            </a:r>
            <a:r>
              <a:rPr lang="en-US" dirty="0" err="1" smtClean="0"/>
              <a:t>rvest</a:t>
            </a:r>
            <a:endParaRPr lang="en-US" dirty="0" smtClean="0"/>
          </a:p>
          <a:p>
            <a:pPr marL="1028700" lvl="1" indent="-571500">
              <a:buFont typeface="+mj-lt"/>
              <a:buAutoNum type="romanLcPeriod"/>
            </a:pPr>
            <a:r>
              <a:rPr lang="en-US" dirty="0" smtClean="0"/>
              <a:t>Twitter</a:t>
            </a:r>
          </a:p>
          <a:p>
            <a:pPr marL="571500" indent="-571500">
              <a:buFont typeface="+mj-lt"/>
              <a:buAutoNum type="romanLcPeriod"/>
            </a:pPr>
            <a:r>
              <a:rPr lang="en-US" dirty="0" smtClean="0"/>
              <a:t>Basic Text </a:t>
            </a:r>
            <a:r>
              <a:rPr lang="en-US" dirty="0" smtClean="0"/>
              <a:t>Normalization</a:t>
            </a:r>
            <a:endParaRPr lang="en-US" dirty="0"/>
          </a:p>
          <a:p>
            <a:pPr marL="1028700" lvl="1" indent="-571500">
              <a:buFont typeface="+mj-lt"/>
              <a:buAutoNum type="romanLcPeriod"/>
            </a:pPr>
            <a:r>
              <a:rPr lang="en-US" dirty="0" smtClean="0"/>
              <a:t>Regular Expressions</a:t>
            </a:r>
          </a:p>
          <a:p>
            <a:pPr marL="1028700" lvl="1" indent="-571500">
              <a:buFont typeface="+mj-lt"/>
              <a:buAutoNum type="romanLcPeriod"/>
            </a:pPr>
            <a:r>
              <a:rPr lang="en-US" dirty="0" err="1"/>
              <a:t>Stopwords</a:t>
            </a:r>
            <a:r>
              <a:rPr lang="en-US" dirty="0"/>
              <a:t> </a:t>
            </a:r>
            <a:r>
              <a:rPr lang="en-US" dirty="0" smtClean="0"/>
              <a:t>Removal, Stemming, </a:t>
            </a:r>
            <a:r>
              <a:rPr lang="en-US" dirty="0" smtClean="0"/>
              <a:t>Lemmatization</a:t>
            </a: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299215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Scraping</a:t>
            </a:r>
            <a:endParaRPr lang="en-US" b="1" dirty="0"/>
          </a:p>
        </p:txBody>
      </p:sp>
      <p:sp>
        <p:nvSpPr>
          <p:cNvPr id="3" name="Inhaltsplatzhalter 2"/>
          <p:cNvSpPr>
            <a:spLocks noGrp="1"/>
          </p:cNvSpPr>
          <p:nvPr>
            <p:ph idx="1"/>
          </p:nvPr>
        </p:nvSpPr>
        <p:spPr/>
        <p:txBody>
          <a:bodyPr/>
          <a:lstStyle/>
          <a:p>
            <a:pPr lvl="1"/>
            <a:endParaRPr lang="en-US" dirty="0" smtClean="0"/>
          </a:p>
          <a:p>
            <a:pPr lvl="1"/>
            <a:r>
              <a:rPr lang="en-US" dirty="0" smtClean="0"/>
              <a:t>Access data available on the internet</a:t>
            </a:r>
          </a:p>
          <a:p>
            <a:pPr lvl="1"/>
            <a:r>
              <a:rPr lang="en-US" dirty="0" smtClean="0"/>
              <a:t>Transform unstructured (HTML), not downloadable data to structured format</a:t>
            </a:r>
          </a:p>
          <a:p>
            <a:pPr lvl="1"/>
            <a:r>
              <a:rPr lang="en-US" dirty="0" smtClean="0"/>
              <a:t>Goal: Easy access, usage and analysis</a:t>
            </a:r>
          </a:p>
          <a:p>
            <a:pPr lvl="1"/>
            <a:r>
              <a:rPr lang="en-US" dirty="0" smtClean="0"/>
              <a:t>Demo exercise: Scrape data from </a:t>
            </a:r>
            <a:r>
              <a:rPr lang="de-DE" dirty="0" smtClean="0"/>
              <a:t>a </a:t>
            </a:r>
            <a:r>
              <a:rPr lang="de-DE" dirty="0" err="1" smtClean="0"/>
              <a:t>webpage</a:t>
            </a:r>
            <a:r>
              <a:rPr lang="de-DE" dirty="0" smtClean="0"/>
              <a:t> </a:t>
            </a:r>
            <a:r>
              <a:rPr lang="de-DE" dirty="0"/>
              <a:t>(https://practicewebscrapingsite.wordpress.com/example-1/)</a:t>
            </a:r>
            <a:endParaRPr lang="en-US" dirty="0" smtClean="0"/>
          </a:p>
          <a:p>
            <a:pPr lvl="1"/>
            <a:r>
              <a:rPr lang="en-US" dirty="0" smtClean="0"/>
              <a:t>Other examples: </a:t>
            </a:r>
            <a:r>
              <a:rPr lang="en-GB" dirty="0"/>
              <a:t>text data from </a:t>
            </a:r>
            <a:r>
              <a:rPr lang="en-GB" dirty="0" smtClean="0"/>
              <a:t>Wikipedia, </a:t>
            </a:r>
            <a:r>
              <a:rPr lang="en-GB" dirty="0" smtClean="0"/>
              <a:t>labelled </a:t>
            </a:r>
            <a:r>
              <a:rPr lang="en-GB" dirty="0"/>
              <a:t>image data </a:t>
            </a:r>
            <a:r>
              <a:rPr lang="en-GB" dirty="0" smtClean="0"/>
              <a:t>from Google, social media data from Twitter, Facebook, </a:t>
            </a:r>
            <a:r>
              <a:rPr lang="en-GB" dirty="0" smtClean="0"/>
              <a:t>reviews, </a:t>
            </a:r>
            <a:r>
              <a:rPr lang="en-GB" dirty="0" smtClean="0"/>
              <a:t>feedbacks from Amazon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Tree>
    <p:extLst>
      <p:ext uri="{BB962C8B-B14F-4D97-AF65-F5344CB8AC3E}">
        <p14:creationId xmlns:p14="http://schemas.microsoft.com/office/powerpoint/2010/main" val="5939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a:t>
            </a:r>
            <a:r>
              <a:rPr lang="en-US" dirty="0" smtClean="0"/>
              <a:t>Scraping</a:t>
            </a:r>
            <a:endParaRPr lang="en-US" b="1" dirty="0"/>
          </a:p>
        </p:txBody>
      </p:sp>
      <p:sp>
        <p:nvSpPr>
          <p:cNvPr id="3" name="Inhaltsplatzhalter 2"/>
          <p:cNvSpPr>
            <a:spLocks noGrp="1"/>
          </p:cNvSpPr>
          <p:nvPr>
            <p:ph idx="1"/>
          </p:nvPr>
        </p:nvSpPr>
        <p:spPr/>
        <p:txBody>
          <a:bodyPr/>
          <a:lstStyle/>
          <a:p>
            <a:r>
              <a:rPr lang="en-US" dirty="0" smtClean="0"/>
              <a:t>Possible Guide:</a:t>
            </a:r>
          </a:p>
          <a:p>
            <a:pPr lvl="1"/>
            <a:r>
              <a:rPr lang="en-US" dirty="0" smtClean="0"/>
              <a:t>Step 1) Install and Load package “</a:t>
            </a:r>
            <a:r>
              <a:rPr lang="en-US" dirty="0" err="1" smtClean="0"/>
              <a:t>rvest</a:t>
            </a:r>
            <a:r>
              <a:rPr lang="en-US" dirty="0" smtClean="0"/>
              <a:t>”: </a:t>
            </a:r>
            <a:r>
              <a:rPr lang="en-US" dirty="0" err="1" smtClean="0"/>
              <a:t>install.packages</a:t>
            </a:r>
            <a:r>
              <a:rPr lang="en-US" dirty="0" smtClean="0"/>
              <a:t>(“</a:t>
            </a:r>
            <a:r>
              <a:rPr lang="en-US" dirty="0" err="1" smtClean="0"/>
              <a:t>rvest</a:t>
            </a:r>
            <a:r>
              <a:rPr lang="en-US" dirty="0" smtClean="0"/>
              <a:t>”), library(</a:t>
            </a:r>
            <a:r>
              <a:rPr lang="en-US" dirty="0" err="1" smtClean="0"/>
              <a:t>rvest</a:t>
            </a:r>
            <a:r>
              <a:rPr lang="en-US" dirty="0" smtClean="0"/>
              <a:t>)</a:t>
            </a:r>
          </a:p>
          <a:p>
            <a:pPr lvl="1"/>
            <a:r>
              <a:rPr lang="en-US" dirty="0" smtClean="0"/>
              <a:t>Step 2) Download the webpage: </a:t>
            </a:r>
            <a:r>
              <a:rPr lang="en-GB" dirty="0" err="1"/>
              <a:t>read_html</a:t>
            </a:r>
            <a:endParaRPr lang="en-US" dirty="0" smtClean="0"/>
          </a:p>
          <a:p>
            <a:pPr lvl="1"/>
            <a:r>
              <a:rPr lang="en-US" dirty="0" smtClean="0"/>
              <a:t>Step 3) Access and download the Selector Gadget (does not require technical knowledge of HTML and CSS) or click F12 for more detailed examination of the browser’s developer tools</a:t>
            </a:r>
          </a:p>
          <a:p>
            <a:pPr lvl="1"/>
            <a:r>
              <a:rPr lang="en-US" dirty="0" smtClean="0"/>
              <a:t>Step 4) Extract information from the webpage: </a:t>
            </a:r>
            <a:r>
              <a:rPr lang="en-GB" dirty="0" err="1" smtClean="0"/>
              <a:t>html_nodes</a:t>
            </a:r>
            <a:r>
              <a:rPr lang="en-GB" dirty="0" smtClean="0"/>
              <a:t>()</a:t>
            </a:r>
          </a:p>
          <a:p>
            <a:pPr lvl="1"/>
            <a:r>
              <a:rPr lang="en-GB" dirty="0" smtClean="0"/>
              <a:t>Step 5) Store extracted information in desired format: </a:t>
            </a:r>
            <a:r>
              <a:rPr lang="en-GB" dirty="0" err="1" smtClean="0"/>
              <a:t>html_text</a:t>
            </a:r>
            <a:r>
              <a:rPr lang="en-GB" dirty="0"/>
              <a:t>()</a:t>
            </a: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Tree>
    <p:extLst>
      <p:ext uri="{BB962C8B-B14F-4D97-AF65-F5344CB8AC3E}">
        <p14:creationId xmlns:p14="http://schemas.microsoft.com/office/powerpoint/2010/main" val="56027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Web </a:t>
            </a:r>
            <a:r>
              <a:rPr lang="en-US" dirty="0" smtClean="0"/>
              <a:t>Scraping - Objective</a:t>
            </a:r>
            <a:endParaRPr lang="en-US" b="1" dirty="0"/>
          </a:p>
        </p:txBody>
      </p:sp>
      <p:sp>
        <p:nvSpPr>
          <p:cNvPr id="3" name="Inhaltsplatzhalter 2"/>
          <p:cNvSpPr>
            <a:spLocks noGrp="1"/>
          </p:cNvSpPr>
          <p:nvPr>
            <p:ph idx="1"/>
          </p:nvPr>
        </p:nvSpPr>
        <p:spPr>
          <a:xfrm>
            <a:off x="838200" y="1825625"/>
            <a:ext cx="10515600" cy="4735596"/>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pic>
        <p:nvPicPr>
          <p:cNvPr id="5" name="Grafik 4"/>
          <p:cNvPicPr>
            <a:picLocks noChangeAspect="1"/>
          </p:cNvPicPr>
          <p:nvPr/>
        </p:nvPicPr>
        <p:blipFill>
          <a:blip r:embed="rId3"/>
          <a:stretch>
            <a:fillRect/>
          </a:stretch>
        </p:blipFill>
        <p:spPr>
          <a:xfrm>
            <a:off x="838200" y="1386697"/>
            <a:ext cx="4887198" cy="3803612"/>
          </a:xfrm>
          <a:prstGeom prst="rect">
            <a:avLst/>
          </a:prstGeom>
          <a:ln>
            <a:noFill/>
          </a:ln>
          <a:effectLst>
            <a:outerShdw blurRad="190500" algn="tl" rotWithShape="0">
              <a:srgbClr val="000000">
                <a:alpha val="70000"/>
              </a:srgbClr>
            </a:outerShdw>
          </a:effectLst>
        </p:spPr>
      </p:pic>
      <p:sp>
        <p:nvSpPr>
          <p:cNvPr id="6" name="Textfeld 5"/>
          <p:cNvSpPr txBox="1"/>
          <p:nvPr/>
        </p:nvSpPr>
        <p:spPr>
          <a:xfrm>
            <a:off x="6307182" y="6356349"/>
            <a:ext cx="6017623" cy="461665"/>
          </a:xfrm>
          <a:prstGeom prst="rect">
            <a:avLst/>
          </a:prstGeom>
          <a:noFill/>
        </p:spPr>
        <p:txBody>
          <a:bodyPr wrap="square" rtlCol="0">
            <a:spAutoFit/>
          </a:bodyPr>
          <a:lstStyle/>
          <a:p>
            <a:r>
              <a:rPr lang="en-US" sz="1200" dirty="0" smtClean="0"/>
              <a:t>*Details in</a:t>
            </a:r>
            <a:r>
              <a:rPr lang="en-US" sz="1200" dirty="0"/>
              <a:t>: </a:t>
            </a:r>
            <a:r>
              <a:rPr lang="en-US" sz="1200" dirty="0" smtClean="0"/>
              <a:t>Web_Scraping_Example.html</a:t>
            </a:r>
            <a:endParaRPr lang="en-US" sz="1200" dirty="0"/>
          </a:p>
          <a:p>
            <a:endParaRPr lang="en-US" sz="1200" dirty="0"/>
          </a:p>
        </p:txBody>
      </p:sp>
      <p:pic>
        <p:nvPicPr>
          <p:cNvPr id="7" name="Grafik 6"/>
          <p:cNvPicPr>
            <a:picLocks noChangeAspect="1"/>
          </p:cNvPicPr>
          <p:nvPr/>
        </p:nvPicPr>
        <p:blipFill>
          <a:blip r:embed="rId4"/>
          <a:stretch>
            <a:fillRect/>
          </a:stretch>
        </p:blipFill>
        <p:spPr>
          <a:xfrm>
            <a:off x="6467066" y="4767345"/>
            <a:ext cx="3438525" cy="1428750"/>
          </a:xfrm>
          <a:prstGeom prst="rect">
            <a:avLst/>
          </a:prstGeom>
          <a:ln>
            <a:noFill/>
          </a:ln>
          <a:effectLst>
            <a:outerShdw blurRad="190500" algn="tl" rotWithShape="0">
              <a:srgbClr val="000000">
                <a:alpha val="70000"/>
              </a:srgbClr>
            </a:outerShdw>
          </a:effectLst>
        </p:spPr>
      </p:pic>
      <p:sp>
        <p:nvSpPr>
          <p:cNvPr id="8" name="Nach oben gebogener Pfeil 7"/>
          <p:cNvSpPr/>
          <p:nvPr/>
        </p:nvSpPr>
        <p:spPr>
          <a:xfrm rot="10800000" flipH="1">
            <a:off x="6307182" y="3296440"/>
            <a:ext cx="1288868" cy="896983"/>
          </a:xfrm>
          <a:prstGeom prst="bentUpArrow">
            <a:avLst>
              <a:gd name="adj1" fmla="val 10437"/>
              <a:gd name="adj2" fmla="val 25000"/>
              <a:gd name="adj3" fmla="val 29854"/>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1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Scraping Twitter Data </a:t>
            </a:r>
            <a:endParaRPr lang="en-US" b="1" dirty="0"/>
          </a:p>
        </p:txBody>
      </p:sp>
      <p:sp>
        <p:nvSpPr>
          <p:cNvPr id="3" name="Inhaltsplatzhalter 2"/>
          <p:cNvSpPr>
            <a:spLocks noGrp="1"/>
          </p:cNvSpPr>
          <p:nvPr>
            <p:ph idx="1"/>
          </p:nvPr>
        </p:nvSpPr>
        <p:spPr>
          <a:xfrm>
            <a:off x="838200" y="1825625"/>
            <a:ext cx="10327105" cy="4895850"/>
          </a:xfrm>
        </p:spPr>
        <p:txBody>
          <a:bodyPr>
            <a:normAutofit/>
          </a:bodyPr>
          <a:lstStyle/>
          <a:p>
            <a:pPr lvl="1"/>
            <a:endParaRPr lang="en-US" dirty="0" smtClean="0"/>
          </a:p>
          <a:p>
            <a:pPr lvl="1"/>
            <a:r>
              <a:rPr lang="de-DE" dirty="0" err="1" smtClean="0"/>
              <a:t>Install</a:t>
            </a:r>
            <a:r>
              <a:rPr lang="de-DE" dirty="0" smtClean="0"/>
              <a:t> „</a:t>
            </a:r>
            <a:r>
              <a:rPr lang="de-DE" dirty="0" err="1" smtClean="0"/>
              <a:t>rtweet</a:t>
            </a:r>
            <a:r>
              <a:rPr lang="de-DE" dirty="0" smtClean="0"/>
              <a:t>“ </a:t>
            </a:r>
            <a:r>
              <a:rPr lang="de-DE" dirty="0" err="1" smtClean="0"/>
              <a:t>package</a:t>
            </a:r>
            <a:endParaRPr lang="de-DE" dirty="0" smtClean="0"/>
          </a:p>
          <a:p>
            <a:pPr lvl="1"/>
            <a:r>
              <a:rPr lang="de-DE" dirty="0" smtClean="0"/>
              <a:t>Setup </a:t>
            </a:r>
            <a:r>
              <a:rPr lang="de-DE" dirty="0" err="1" smtClean="0"/>
              <a:t>twitter</a:t>
            </a:r>
            <a:r>
              <a:rPr lang="de-DE" dirty="0" smtClean="0"/>
              <a:t> </a:t>
            </a:r>
            <a:r>
              <a:rPr lang="de-DE" dirty="0" err="1" smtClean="0"/>
              <a:t>account</a:t>
            </a:r>
            <a:r>
              <a:rPr lang="de-DE" dirty="0" smtClean="0"/>
              <a:t>:</a:t>
            </a:r>
          </a:p>
          <a:p>
            <a:pPr marL="457200" lvl="1" indent="0">
              <a:buNone/>
            </a:pPr>
            <a:r>
              <a:rPr lang="de-DE" dirty="0" smtClean="0"/>
              <a:t>	1) Create a </a:t>
            </a:r>
            <a:r>
              <a:rPr lang="de-DE" dirty="0" err="1" smtClean="0"/>
              <a:t>twitter</a:t>
            </a:r>
            <a:r>
              <a:rPr lang="de-DE" dirty="0" smtClean="0"/>
              <a:t> </a:t>
            </a:r>
            <a:r>
              <a:rPr lang="de-DE" dirty="0" err="1" smtClean="0"/>
              <a:t>account</a:t>
            </a:r>
            <a:r>
              <a:rPr lang="de-DE" dirty="0" smtClean="0"/>
              <a:t>: </a:t>
            </a:r>
            <a:r>
              <a:rPr lang="en-GB" dirty="0">
                <a:hlinkClick r:id="rId3"/>
              </a:rPr>
              <a:t>http://</a:t>
            </a:r>
            <a:r>
              <a:rPr lang="en-GB" dirty="0" smtClean="0">
                <a:hlinkClick r:id="rId3"/>
              </a:rPr>
              <a:t>twitter.com/signup</a:t>
            </a:r>
            <a:r>
              <a:rPr lang="de-DE" dirty="0" smtClean="0"/>
              <a:t>	</a:t>
            </a:r>
          </a:p>
          <a:p>
            <a:pPr marL="457200" lvl="1" indent="0">
              <a:buNone/>
            </a:pPr>
            <a:r>
              <a:rPr lang="de-DE" dirty="0" smtClean="0"/>
              <a:t>	2) </a:t>
            </a:r>
            <a:r>
              <a:rPr lang="de-DE" dirty="0" err="1" smtClean="0"/>
              <a:t>Apply</a:t>
            </a:r>
            <a:r>
              <a:rPr lang="de-DE" dirty="0" smtClean="0"/>
              <a:t> </a:t>
            </a:r>
            <a:r>
              <a:rPr lang="de-DE" dirty="0" err="1" smtClean="0"/>
              <a:t>for</a:t>
            </a:r>
            <a:r>
              <a:rPr lang="de-DE" dirty="0" smtClean="0"/>
              <a:t> a </a:t>
            </a:r>
            <a:r>
              <a:rPr lang="de-DE" dirty="0" err="1" smtClean="0"/>
              <a:t>developer</a:t>
            </a:r>
            <a:r>
              <a:rPr lang="de-DE" dirty="0" smtClean="0"/>
              <a:t> </a:t>
            </a:r>
            <a:r>
              <a:rPr lang="de-DE" dirty="0" err="1" smtClean="0"/>
              <a:t>account</a:t>
            </a:r>
            <a:r>
              <a:rPr lang="de-DE" dirty="0" smtClean="0"/>
              <a:t> </a:t>
            </a:r>
            <a:r>
              <a:rPr lang="de-DE" dirty="0" err="1" smtClean="0"/>
              <a:t>by</a:t>
            </a:r>
            <a:r>
              <a:rPr lang="de-DE" dirty="0" smtClean="0"/>
              <a:t> </a:t>
            </a:r>
            <a:r>
              <a:rPr lang="de-DE" dirty="0" err="1" smtClean="0"/>
              <a:t>filling</a:t>
            </a:r>
            <a:r>
              <a:rPr lang="de-DE" dirty="0" smtClean="0"/>
              <a:t> in a </a:t>
            </a:r>
            <a:r>
              <a:rPr lang="de-DE" dirty="0" err="1" smtClean="0"/>
              <a:t>shor</a:t>
            </a:r>
            <a:r>
              <a:rPr lang="de-DE" dirty="0" smtClean="0"/>
              <a:t> </a:t>
            </a:r>
            <a:r>
              <a:rPr lang="de-DE" dirty="0" err="1" smtClean="0"/>
              <a:t>application</a:t>
            </a:r>
            <a:r>
              <a:rPr lang="de-DE" dirty="0" smtClean="0"/>
              <a:t> form: </a:t>
            </a:r>
            <a:r>
              <a:rPr lang="en-GB" dirty="0"/>
              <a:t> </a:t>
            </a:r>
            <a:r>
              <a:rPr lang="en-GB" u="sng" dirty="0">
                <a:hlinkClick r:id="rId4"/>
              </a:rPr>
              <a:t>https://developer.twitter.com/en/apply-for-access.html</a:t>
            </a:r>
            <a:endParaRPr lang="de-DE" dirty="0" smtClean="0"/>
          </a:p>
          <a:p>
            <a:pPr marL="457200" lvl="1" indent="0">
              <a:buNone/>
            </a:pPr>
            <a:r>
              <a:rPr lang="de-DE" dirty="0"/>
              <a:t>	</a:t>
            </a:r>
            <a:r>
              <a:rPr lang="de-DE" dirty="0" smtClean="0"/>
              <a:t>3) Click on „</a:t>
            </a:r>
            <a:r>
              <a:rPr lang="de-DE" dirty="0" err="1" smtClean="0"/>
              <a:t>key</a:t>
            </a:r>
            <a:r>
              <a:rPr lang="de-DE" dirty="0" smtClean="0"/>
              <a:t> </a:t>
            </a:r>
            <a:r>
              <a:rPr lang="de-DE" dirty="0" err="1" smtClean="0"/>
              <a:t>and</a:t>
            </a:r>
            <a:r>
              <a:rPr lang="de-DE" dirty="0" smtClean="0"/>
              <a:t> </a:t>
            </a:r>
            <a:r>
              <a:rPr lang="de-DE" dirty="0" err="1" smtClean="0"/>
              <a:t>access</a:t>
            </a:r>
            <a:r>
              <a:rPr lang="de-DE" dirty="0" smtClean="0"/>
              <a:t> </a:t>
            </a:r>
            <a:r>
              <a:rPr lang="de-DE" dirty="0" err="1" smtClean="0"/>
              <a:t>token</a:t>
            </a:r>
            <a:r>
              <a:rPr lang="de-DE" dirty="0" smtClean="0"/>
              <a:t>“ </a:t>
            </a:r>
            <a:r>
              <a:rPr lang="de-DE" dirty="0" err="1" smtClean="0"/>
              <a:t>and</a:t>
            </a:r>
            <a:r>
              <a:rPr lang="de-DE" dirty="0" smtClean="0"/>
              <a:t> </a:t>
            </a:r>
            <a:r>
              <a:rPr lang="de-DE" dirty="0" err="1" smtClean="0"/>
              <a:t>get</a:t>
            </a:r>
            <a:r>
              <a:rPr lang="de-DE" dirty="0" smtClean="0"/>
              <a:t> </a:t>
            </a:r>
            <a:r>
              <a:rPr lang="de-DE" dirty="0" err="1" smtClean="0"/>
              <a:t>your</a:t>
            </a:r>
            <a:r>
              <a:rPr lang="de-DE" dirty="0" smtClean="0"/>
              <a:t> API </a:t>
            </a:r>
            <a:r>
              <a:rPr lang="de-DE" dirty="0" err="1" smtClean="0"/>
              <a:t>access</a:t>
            </a:r>
            <a:r>
              <a:rPr lang="de-DE" dirty="0" smtClean="0"/>
              <a:t>: </a:t>
            </a:r>
            <a:r>
              <a:rPr lang="en-GB" dirty="0"/>
              <a:t>Consumer Key (API Key</a:t>
            </a:r>
            <a:r>
              <a:rPr lang="en-GB" dirty="0" smtClean="0"/>
              <a:t>), </a:t>
            </a:r>
            <a:r>
              <a:rPr lang="en-GB" dirty="0"/>
              <a:t>Consumer Secret (API Secret</a:t>
            </a:r>
            <a:r>
              <a:rPr lang="en-GB" dirty="0" smtClean="0"/>
              <a:t>), </a:t>
            </a:r>
            <a:r>
              <a:rPr lang="en-GB" dirty="0"/>
              <a:t>Access </a:t>
            </a:r>
            <a:r>
              <a:rPr lang="en-GB" dirty="0" smtClean="0"/>
              <a:t>Token, </a:t>
            </a:r>
            <a:r>
              <a:rPr lang="en-GB" dirty="0"/>
              <a:t>Access Token Secret</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keys</a:t>
            </a:r>
            <a:r>
              <a:rPr lang="de-DE" dirty="0" smtClean="0"/>
              <a:t> </a:t>
            </a:r>
            <a:r>
              <a:rPr lang="de-DE" dirty="0" err="1" smtClean="0"/>
              <a:t>as</a:t>
            </a:r>
            <a:r>
              <a:rPr lang="de-DE" dirty="0" smtClean="0"/>
              <a:t> </a:t>
            </a:r>
            <a:r>
              <a:rPr lang="de-DE" dirty="0" err="1" smtClean="0"/>
              <a:t>arguments</a:t>
            </a:r>
            <a:r>
              <a:rPr lang="de-DE" dirty="0" smtClean="0"/>
              <a:t>: </a:t>
            </a:r>
          </a:p>
          <a:p>
            <a:pPr marL="457200" lvl="1" indent="0">
              <a:buNone/>
            </a:pPr>
            <a:r>
              <a:rPr lang="de-DE" dirty="0" err="1" smtClean="0"/>
              <a:t>rtweet</a:t>
            </a:r>
            <a:r>
              <a:rPr lang="de-DE" dirty="0"/>
              <a:t>::</a:t>
            </a:r>
            <a:r>
              <a:rPr lang="de-DE" dirty="0" err="1" smtClean="0"/>
              <a:t>create_token</a:t>
            </a:r>
            <a:r>
              <a:rPr lang="de-DE" dirty="0" smtClean="0"/>
              <a:t>(</a:t>
            </a:r>
            <a:r>
              <a:rPr lang="de-DE" dirty="0" err="1" smtClean="0"/>
              <a:t>consumer_key</a:t>
            </a:r>
            <a:r>
              <a:rPr lang="de-DE" dirty="0" smtClean="0"/>
              <a:t>, </a:t>
            </a:r>
            <a:r>
              <a:rPr lang="de-DE" dirty="0" err="1"/>
              <a:t>consumer_secret</a:t>
            </a:r>
            <a:r>
              <a:rPr lang="de-DE" dirty="0"/>
              <a:t>, </a:t>
            </a:r>
            <a:r>
              <a:rPr lang="de-DE" dirty="0" err="1"/>
              <a:t>access_token</a:t>
            </a:r>
            <a:r>
              <a:rPr lang="de-DE" dirty="0"/>
              <a:t>, </a:t>
            </a:r>
            <a:r>
              <a:rPr lang="de-DE" dirty="0" err="1"/>
              <a:t>access_secret</a:t>
            </a:r>
            <a:r>
              <a:rPr lang="de-DE" dirty="0"/>
              <a:t>)</a:t>
            </a:r>
            <a:endParaRPr lang="de-DE" dirty="0" smtClean="0"/>
          </a:p>
        </p:txBody>
      </p:sp>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Tree>
    <p:extLst>
      <p:ext uri="{BB962C8B-B14F-4D97-AF65-F5344CB8AC3E}">
        <p14:creationId xmlns:p14="http://schemas.microsoft.com/office/powerpoint/2010/main" val="33989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Data - Limitations </a:t>
            </a:r>
          </a:p>
        </p:txBody>
      </p:sp>
      <p:sp>
        <p:nvSpPr>
          <p:cNvPr id="3" name="Inhaltsplatzhalter 2"/>
          <p:cNvSpPr>
            <a:spLocks noGrp="1"/>
          </p:cNvSpPr>
          <p:nvPr>
            <p:ph idx="1"/>
          </p:nvPr>
        </p:nvSpPr>
        <p:spPr/>
        <p:txBody>
          <a:bodyPr/>
          <a:lstStyle/>
          <a:p>
            <a:r>
              <a:rPr lang="en-GB" dirty="0" smtClean="0"/>
              <a:t>With the standard (free) search API, you can't get tweets for more than 6-9 days period (for more information see </a:t>
            </a:r>
            <a:r>
              <a:rPr lang="en-GB" dirty="0" smtClean="0">
                <a:hlinkClick r:id="rId2"/>
              </a:rPr>
              <a:t>https://developer.twitter.com/en/docs/tweets/search/api-reference/get-search-tweets.html</a:t>
            </a:r>
            <a:r>
              <a:rPr lang="en-GB" dirty="0" smtClean="0"/>
              <a:t>)</a:t>
            </a:r>
          </a:p>
          <a:p>
            <a:r>
              <a:rPr lang="en-GB" dirty="0" smtClean="0"/>
              <a:t>Scraping only up to 18.000 tweets possible</a:t>
            </a:r>
          </a:p>
          <a:p>
            <a:r>
              <a:rPr lang="en-GB" dirty="0" smtClean="0"/>
              <a:t>Package documentation: </a:t>
            </a:r>
          </a:p>
          <a:p>
            <a:pPr marL="0" indent="0">
              <a:buNone/>
            </a:pPr>
            <a:r>
              <a:rPr lang="en-GB" dirty="0" smtClean="0"/>
              <a:t>    </a:t>
            </a:r>
            <a:r>
              <a:rPr lang="en-GB" dirty="0" smtClean="0">
                <a:hlinkClick r:id="rId3"/>
              </a:rPr>
              <a:t>https://cran.r-project.org/web/packages/rtweet/rtweet.pdf</a:t>
            </a:r>
            <a:endParaRPr lang="en-GB" dirty="0" smtClean="0"/>
          </a:p>
          <a:p>
            <a:r>
              <a:rPr lang="en-GB" dirty="0" smtClean="0"/>
              <a:t>Useful tutorial:</a:t>
            </a:r>
          </a:p>
          <a:p>
            <a:pPr marL="0" indent="0">
              <a:buNone/>
            </a:pPr>
            <a:r>
              <a:rPr lang="en-GB" dirty="0" smtClean="0"/>
              <a:t>    https://rtweet-workshop.mikewk.com/#1 </a:t>
            </a:r>
          </a:p>
          <a:p>
            <a:pPr marL="457200" lvl="1" indent="0">
              <a:buNone/>
            </a:pPr>
            <a:endParaRPr lang="en-GB" dirty="0" smtClean="0"/>
          </a:p>
          <a:p>
            <a:pPr marL="457200" lvl="1" indent="0">
              <a:buNone/>
            </a:pP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Tree>
    <p:extLst>
      <p:ext uri="{BB962C8B-B14F-4D97-AF65-F5344CB8AC3E}">
        <p14:creationId xmlns:p14="http://schemas.microsoft.com/office/powerpoint/2010/main" val="19710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Scraping Twitter </a:t>
            </a:r>
            <a:r>
              <a:rPr lang="en-US" dirty="0" smtClean="0"/>
              <a:t>Data - Objective </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7" name="Textfeld 6"/>
          <p:cNvSpPr txBox="1"/>
          <p:nvPr/>
        </p:nvSpPr>
        <p:spPr>
          <a:xfrm>
            <a:off x="415834" y="6356350"/>
            <a:ext cx="6017623" cy="276999"/>
          </a:xfrm>
          <a:prstGeom prst="rect">
            <a:avLst/>
          </a:prstGeom>
          <a:noFill/>
        </p:spPr>
        <p:txBody>
          <a:bodyPr wrap="square" rtlCol="0">
            <a:spAutoFit/>
          </a:bodyPr>
          <a:lstStyle/>
          <a:p>
            <a:r>
              <a:rPr lang="en-US" sz="1200" dirty="0"/>
              <a:t>Screenshot from: https://twitter.com/JKasek/status/1377285533274083343</a:t>
            </a:r>
          </a:p>
        </p:txBody>
      </p:sp>
      <p:pic>
        <p:nvPicPr>
          <p:cNvPr id="8" name="Grafik 7"/>
          <p:cNvPicPr>
            <a:picLocks noChangeAspect="1"/>
          </p:cNvPicPr>
          <p:nvPr/>
        </p:nvPicPr>
        <p:blipFill>
          <a:blip r:embed="rId2"/>
          <a:stretch>
            <a:fillRect/>
          </a:stretch>
        </p:blipFill>
        <p:spPr>
          <a:xfrm>
            <a:off x="415834" y="1473230"/>
            <a:ext cx="4870269" cy="3432503"/>
          </a:xfrm>
          <a:prstGeom prst="rect">
            <a:avLst/>
          </a:prstGeom>
          <a:ln>
            <a:noFill/>
          </a:ln>
          <a:effectLst>
            <a:outerShdw blurRad="190500" algn="tl" rotWithShape="0">
              <a:srgbClr val="000000">
                <a:alpha val="70000"/>
              </a:srgbClr>
            </a:outerShdw>
          </a:effectLst>
        </p:spPr>
      </p:pic>
      <p:pic>
        <p:nvPicPr>
          <p:cNvPr id="9" name="Grafik 8"/>
          <p:cNvPicPr>
            <a:picLocks noChangeAspect="1"/>
          </p:cNvPicPr>
          <p:nvPr/>
        </p:nvPicPr>
        <p:blipFill>
          <a:blip r:embed="rId3"/>
          <a:stretch>
            <a:fillRect/>
          </a:stretch>
        </p:blipFill>
        <p:spPr>
          <a:xfrm>
            <a:off x="415834" y="5500723"/>
            <a:ext cx="11492062" cy="603986"/>
          </a:xfrm>
          <a:prstGeom prst="rect">
            <a:avLst/>
          </a:prstGeom>
          <a:ln>
            <a:noFill/>
          </a:ln>
          <a:effectLst>
            <a:outerShdw blurRad="190500" algn="tl" rotWithShape="0">
              <a:srgbClr val="000000">
                <a:alpha val="70000"/>
              </a:srgbClr>
            </a:outerShdw>
          </a:effectLst>
        </p:spPr>
      </p:pic>
      <p:sp>
        <p:nvSpPr>
          <p:cNvPr id="10" name="Nach oben gebogener Pfeil 9"/>
          <p:cNvSpPr/>
          <p:nvPr/>
        </p:nvSpPr>
        <p:spPr>
          <a:xfrm rot="10800000" flipH="1">
            <a:off x="5451566" y="4352099"/>
            <a:ext cx="1288868" cy="896983"/>
          </a:xfrm>
          <a:prstGeom prst="bentUpArrow">
            <a:avLst>
              <a:gd name="adj1" fmla="val 10437"/>
              <a:gd name="adj2" fmla="val 25000"/>
              <a:gd name="adj3" fmla="val 29854"/>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6307182" y="6356349"/>
            <a:ext cx="6017623" cy="276999"/>
          </a:xfrm>
          <a:prstGeom prst="rect">
            <a:avLst/>
          </a:prstGeom>
          <a:noFill/>
        </p:spPr>
        <p:txBody>
          <a:bodyPr wrap="square" rtlCol="0">
            <a:spAutoFit/>
          </a:bodyPr>
          <a:lstStyle/>
          <a:p>
            <a:r>
              <a:rPr lang="en-US" sz="1200" dirty="0" smtClean="0"/>
              <a:t>*Details in: Twitter_Scraping_Example.html</a:t>
            </a:r>
            <a:endParaRPr lang="en-US" sz="1200" dirty="0"/>
          </a:p>
        </p:txBody>
      </p:sp>
    </p:spTree>
    <p:extLst>
      <p:ext uri="{BB962C8B-B14F-4D97-AF65-F5344CB8AC3E}">
        <p14:creationId xmlns:p14="http://schemas.microsoft.com/office/powerpoint/2010/main" val="17889678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4400</TotalTime>
  <Words>1191</Words>
  <Application>Microsoft Office PowerPoint</Application>
  <PresentationFormat>Breitbild</PresentationFormat>
  <Paragraphs>205</Paragraphs>
  <Slides>18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Calibri Light</vt:lpstr>
      <vt:lpstr>Courier New</vt:lpstr>
      <vt:lpstr>Wingdings</vt:lpstr>
      <vt:lpstr>Office</vt:lpstr>
      <vt:lpstr>Part II: Scraping &amp; Text Normalization</vt:lpstr>
      <vt:lpstr>Part II: Scraping &amp; Text Normalization</vt:lpstr>
      <vt:lpstr>Outline</vt:lpstr>
      <vt:lpstr>Web Scraping</vt:lpstr>
      <vt:lpstr>Web Scraping</vt:lpstr>
      <vt:lpstr>Web Scraping - Objective</vt:lpstr>
      <vt:lpstr>Scraping Twitter Data </vt:lpstr>
      <vt:lpstr>Scraping Twitter Data - Limitations </vt:lpstr>
      <vt:lpstr>Scraping Twitter Data - Objective </vt:lpstr>
      <vt:lpstr>Regular Expressions (RegEx) - Basics</vt:lpstr>
      <vt:lpstr>RegEx - Useful special patterns</vt:lpstr>
      <vt:lpstr>Text Normalization</vt:lpstr>
      <vt:lpstr>Stemming</vt:lpstr>
      <vt:lpstr>Stemming, Lemmatization</vt:lpstr>
      <vt:lpstr>Part II: Scraping &amp; Text Cleaning</vt:lpstr>
      <vt:lpstr>PowerPoint-Präsentation</vt:lpstr>
      <vt:lpstr>Part II: Scraping &amp; Text Cleaning</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NALMPI</cp:lastModifiedBy>
  <cp:revision>89</cp:revision>
  <dcterms:created xsi:type="dcterms:W3CDTF">2021-03-26T15:02:43Z</dcterms:created>
  <dcterms:modified xsi:type="dcterms:W3CDTF">2021-04-02T21:20:33Z</dcterms:modified>
</cp:coreProperties>
</file>