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3" r:id="rId2"/>
    <p:sldId id="275" r:id="rId3"/>
    <p:sldId id="271" r:id="rId4"/>
    <p:sldId id="348" r:id="rId5"/>
    <p:sldId id="349" r:id="rId6"/>
    <p:sldId id="351" r:id="rId7"/>
    <p:sldId id="352" r:id="rId8"/>
    <p:sldId id="353" r:id="rId9"/>
    <p:sldId id="361" r:id="rId10"/>
    <p:sldId id="354" r:id="rId11"/>
    <p:sldId id="355" r:id="rId12"/>
    <p:sldId id="357" r:id="rId13"/>
    <p:sldId id="358" r:id="rId14"/>
    <p:sldId id="359" r:id="rId15"/>
    <p:sldId id="369" r:id="rId16"/>
    <p:sldId id="343" r:id="rId17"/>
    <p:sldId id="347" r:id="rId18"/>
    <p:sldId id="328" r:id="rId19"/>
    <p:sldId id="362" r:id="rId20"/>
    <p:sldId id="363" r:id="rId21"/>
    <p:sldId id="364" r:id="rId22"/>
    <p:sldId id="365" r:id="rId23"/>
    <p:sldId id="366" r:id="rId24"/>
    <p:sldId id="367" r:id="rId25"/>
    <p:sldId id="311" r:id="rId26"/>
    <p:sldId id="370" r:id="rId27"/>
    <p:sldId id="374" r:id="rId28"/>
    <p:sldId id="372" r:id="rId29"/>
    <p:sldId id="375" r:id="rId30"/>
    <p:sldId id="371" r:id="rId31"/>
    <p:sldId id="323" r:id="rId32"/>
    <p:sldId id="373" r:id="rId33"/>
    <p:sldId id="344" r:id="rId34"/>
    <p:sldId id="377" r:id="rId35"/>
    <p:sldId id="376" r:id="rId36"/>
    <p:sldId id="346" r:id="rId37"/>
    <p:sldId id="34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9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1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0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64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0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Goal: Represent words for text analysis with the help of numerical vectors </a:t>
            </a:r>
          </a:p>
          <a:p>
            <a:r>
              <a:rPr lang="en-US"/>
              <a:t>Hundreds of dimensions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6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9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26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0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6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4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19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1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5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Absolute Haufigkeitstabelle für jedes Wort, das in einem Dokument vorkommt. Jede Zeile stellt gleichzeitig die jeweilige Dokumentreprasentation im BoW-Modell dar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 embedding mapping from word space to n dimensional vector space,</a:t>
            </a:r>
            <a:r>
              <a:rPr lang="en-US" baseline="0"/>
              <a:t> </a:t>
            </a:r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projecting the textual contents into Vector Space</a:t>
            </a:r>
          </a:p>
          <a:p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where text data is converted into vectors of numbers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6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5/4/2021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5/4/2021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5/4/2021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duction-to-machine-learning.netlify.ap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lr3book.mlr-org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5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utorials.quanteda.io/" TargetMode="Externa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C3A70-F33A-4B6D-9BBE-78379EFFDB81}"/>
              </a:ext>
            </a:extLst>
          </p:cNvPr>
          <p:cNvSpPr txBox="1"/>
          <p:nvPr/>
        </p:nvSpPr>
        <p:spPr>
          <a:xfrm>
            <a:off x="8138160" y="4078799"/>
            <a:ext cx="321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/>
              <a:t>https://towardsdatascience.com/the-magic-behind-embedding-models-c3af62f71fb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EE632D-A34B-4E65-8BD3-10440812B390}"/>
                  </a:ext>
                </a:extLst>
              </p:cNvPr>
              <p:cNvSpPr txBox="1"/>
              <p:nvPr/>
            </p:nvSpPr>
            <p:spPr>
              <a:xfrm>
                <a:off x="3491441" y="5124539"/>
                <a:ext cx="602293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i="1"/>
                  <a:t>Enabling mathematical </a:t>
                </a:r>
                <a:r>
                  <a:rPr lang="en-GB" i="1" dirty="0"/>
                  <a:t>operations </a:t>
                </a:r>
                <a:r>
                  <a:rPr lang="en-GB" i="1"/>
                  <a:t>on the vocabulary: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king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man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EE632D-A34B-4E65-8BD3-10440812B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441" y="5124539"/>
                <a:ext cx="6022933" cy="923330"/>
              </a:xfrm>
              <a:prstGeom prst="rect">
                <a:avLst/>
              </a:prstGeom>
              <a:blipFill>
                <a:blip r:embed="rId3"/>
                <a:stretch>
                  <a:fillRect l="-911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31FF3E61-F5F3-4EEC-A9ED-2B0ABB5BD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2212605" y="5101573"/>
            <a:ext cx="757629" cy="946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593EF7-5BCC-48A6-A89D-CD9E9E90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808" y="2038323"/>
            <a:ext cx="6608218" cy="25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1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Approaches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Approaches</a:t>
            </a:r>
            <a:r>
              <a:rPr lang="de-DE"/>
              <a:t>: various possibilities, often adopted from general dimensionality reduction</a:t>
            </a:r>
          </a:p>
          <a:p>
            <a:pPr lvl="1"/>
            <a:r>
              <a:rPr lang="de-DE"/>
              <a:t>Unifying idea: data observed in (extremely) high-dimensional space but truly much lower-dimensional  </a:t>
            </a:r>
            <a:r>
              <a:rPr lang="de-DE">
                <a:sym typeface="Symbol" panose="05050102010706020507" pitchFamily="18" charset="2"/>
              </a:rPr>
              <a:t>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  </a:t>
            </a:r>
            <a:r>
              <a:rPr lang="de-DE">
                <a:sym typeface="Symbol" panose="05050102010706020507" pitchFamily="18" charset="2"/>
              </a:rPr>
              <a:t>retrieve principal dimensions</a:t>
            </a:r>
          </a:p>
          <a:p>
            <a:pPr lvl="1"/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GloVe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Word2vec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fastText</a:t>
            </a:r>
          </a:p>
          <a:p>
            <a:pPr lvl="1"/>
            <a:r>
              <a:rPr lang="en-US"/>
              <a:t>t-distributed stochastic neighbor embedding (t-SNE)</a:t>
            </a:r>
          </a:p>
          <a:p>
            <a:pPr lvl="1"/>
            <a:r>
              <a:rPr lang="en-US"/>
              <a:t>...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GloVe</a:t>
            </a:r>
            <a:r>
              <a:rPr lang="de-DE"/>
              <a:t>: </a:t>
            </a:r>
            <a:r>
              <a:rPr lang="de-DE" b="1"/>
              <a:t>Glo</a:t>
            </a:r>
            <a:r>
              <a:rPr lang="de-DE"/>
              <a:t>bal </a:t>
            </a:r>
            <a:r>
              <a:rPr lang="de-DE" b="1"/>
              <a:t>Ve</a:t>
            </a:r>
            <a:r>
              <a:rPr lang="de-DE"/>
              <a:t>ctors</a:t>
            </a:r>
          </a:p>
          <a:p>
            <a:r>
              <a:rPr lang="de-DE"/>
              <a:t>Developed by Stanford University (2014)</a:t>
            </a:r>
          </a:p>
          <a:p>
            <a:r>
              <a:rPr lang="de-DE"/>
              <a:t>Based on word co-occurrence matrix</a:t>
            </a:r>
          </a:p>
          <a:p>
            <a:pPr lvl="1"/>
            <a:r>
              <a:rPr lang="de-DE"/>
              <a:t>Studying neighborhood relations between words</a:t>
            </a:r>
          </a:p>
          <a:p>
            <a:pPr lvl="1"/>
            <a:r>
              <a:rPr lang="de-DE"/>
              <a:t>Defined via window size (symmetric/asymmetric)</a:t>
            </a:r>
            <a:endParaRPr lang="en-US"/>
          </a:p>
          <a:p>
            <a:pPr lvl="1"/>
            <a:r>
              <a:rPr lang="en-US"/>
              <a:t>Underlying assumption: close-lying words are more strongly linked</a:t>
            </a:r>
          </a:p>
          <a:p>
            <a:pPr lvl="1"/>
            <a:r>
              <a:rPr lang="en-US"/>
              <a:t>Entry in </a:t>
            </a:r>
            <a:r>
              <a:rPr lang="en-US" i="1"/>
              <a:t>i</a:t>
            </a:r>
            <a:r>
              <a:rPr lang="en-US"/>
              <a:t>-th row &amp; </a:t>
            </a:r>
            <a:r>
              <a:rPr lang="en-US" i="1"/>
              <a:t>j</a:t>
            </a:r>
            <a:r>
              <a:rPr lang="en-US"/>
              <a:t>-th column: how likely is word </a:t>
            </a:r>
            <a:r>
              <a:rPr lang="en-US" i="1"/>
              <a:t>i</a:t>
            </a:r>
            <a:r>
              <a:rPr lang="en-US"/>
              <a:t> to appear in the context of word </a:t>
            </a:r>
            <a:r>
              <a:rPr lang="en-US" i="1"/>
              <a:t>j</a:t>
            </a:r>
            <a:r>
              <a:rPr lang="en-US"/>
              <a:t>?</a:t>
            </a:r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809B4-7E7E-4686-9550-25B44F7E850D}"/>
              </a:ext>
            </a:extLst>
          </p:cNvPr>
          <p:cNvSpPr txBox="1"/>
          <p:nvPr/>
        </p:nvSpPr>
        <p:spPr>
          <a:xfrm>
            <a:off x="3255264" y="5652369"/>
            <a:ext cx="8409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The  quick brown </a:t>
            </a:r>
            <a:r>
              <a:rPr lang="en-US" sz="2400" b="1" i="1">
                <a:solidFill>
                  <a:srgbClr val="66CCFF"/>
                </a:solidFill>
              </a:rPr>
              <a:t>fox</a:t>
            </a:r>
            <a:r>
              <a:rPr lang="en-US" sz="2400" i="1"/>
              <a:t> jumps over  the lazy dog.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FCAD2CAB-B1CB-4C23-B55C-D675A4576E4B}"/>
              </a:ext>
            </a:extLst>
          </p:cNvPr>
          <p:cNvSpPr/>
          <p:nvPr/>
        </p:nvSpPr>
        <p:spPr>
          <a:xfrm>
            <a:off x="3866388" y="5652369"/>
            <a:ext cx="3593592" cy="461665"/>
          </a:xfrm>
          <a:prstGeom prst="parallelogram">
            <a:avLst>
              <a:gd name="adj" fmla="val 17077"/>
            </a:avLst>
          </a:prstGeom>
          <a:noFill/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A21F10E5-3485-4392-8235-4DE528DF1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148459" y="5410054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Computation</a:t>
            </a:r>
            <a:endParaRPr lang="de-DE"/>
          </a:p>
          <a:p>
            <a:pPr lvl="1"/>
            <a:r>
              <a:rPr lang="de-DE"/>
              <a:t>R: package </a:t>
            </a:r>
            <a:r>
              <a:rPr lang="de-DE">
                <a:latin typeface="Consolas" panose="020B0609020204030204" pitchFamily="49" charset="0"/>
              </a:rPr>
              <a:t>text2vec</a:t>
            </a:r>
          </a:p>
          <a:p>
            <a:pPr lvl="1"/>
            <a:r>
              <a:rPr lang="de-DE"/>
              <a:t>Most important hyperparameters: number of embedding dimensions &amp; skip-gram window size</a:t>
            </a:r>
          </a:p>
          <a:p>
            <a:r>
              <a:rPr lang="de-DE"/>
              <a:t>Alternatively: pre-trained embeddings</a:t>
            </a:r>
          </a:p>
          <a:p>
            <a:r>
              <a:rPr lang="de-DE"/>
              <a:t>Here: </a:t>
            </a:r>
            <a:r>
              <a:rPr lang="de-DE" b="1"/>
              <a:t>topic-specific</a:t>
            </a:r>
            <a:r>
              <a:rPr lang="de-DE"/>
              <a:t> embeddings</a:t>
            </a:r>
          </a:p>
          <a:p>
            <a:pPr lvl="1"/>
            <a:r>
              <a:rPr lang="de-DE"/>
              <a:t>Subset corpus by topic labels</a:t>
            </a:r>
          </a:p>
          <a:p>
            <a:pPr lvl="1"/>
            <a:r>
              <a:rPr lang="de-DE"/>
              <a:t>Compute embeddings for subsets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2FB7F-C51C-445D-96DA-BD0AEE805B96}"/>
              </a:ext>
            </a:extLst>
          </p:cNvPr>
          <p:cNvSpPr txBox="1"/>
          <p:nvPr/>
        </p:nvSpPr>
        <p:spPr>
          <a:xfrm>
            <a:off x="3255264" y="564178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words have different meanings in different contexts</a:t>
            </a:r>
            <a:endParaRPr lang="en-US" sz="2400" i="1"/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E4E75B13-5E5B-451D-9240-4640C20EF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148459" y="5410054"/>
            <a:ext cx="757629" cy="94629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CA9F19B-AEAB-477B-8A75-91A2B4611553}"/>
              </a:ext>
            </a:extLst>
          </p:cNvPr>
          <p:cNvGrpSpPr/>
          <p:nvPr/>
        </p:nvGrpSpPr>
        <p:grpSpPr>
          <a:xfrm>
            <a:off x="6524555" y="4251960"/>
            <a:ext cx="1467302" cy="1019469"/>
            <a:chOff x="7744962" y="3383312"/>
            <a:chExt cx="1723325" cy="11291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7038D4-944A-4123-A7CC-1220F81685F9}"/>
                </a:ext>
              </a:extLst>
            </p:cNvPr>
            <p:cNvGrpSpPr/>
            <p:nvPr/>
          </p:nvGrpSpPr>
          <p:grpSpPr>
            <a:xfrm>
              <a:off x="7744962" y="3383312"/>
              <a:ext cx="1723325" cy="1129165"/>
              <a:chOff x="7744962" y="3383312"/>
              <a:chExt cx="2073600" cy="132980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009B534-A855-4078-824B-641E9A2236AB}"/>
                  </a:ext>
                </a:extLst>
              </p:cNvPr>
              <p:cNvSpPr/>
              <p:nvPr/>
            </p:nvSpPr>
            <p:spPr>
              <a:xfrm>
                <a:off x="7744964" y="3383312"/>
                <a:ext cx="2073598" cy="132950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04D25D8-FE5E-4A9B-BF75-438112780203}"/>
                  </a:ext>
                </a:extLst>
              </p:cNvPr>
              <p:cNvSpPr/>
              <p:nvPr/>
            </p:nvSpPr>
            <p:spPr>
              <a:xfrm>
                <a:off x="7744962" y="3386488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96408BA-ED28-4E5E-901A-97AC9B5F095E}"/>
                  </a:ext>
                </a:extLst>
              </p:cNvPr>
              <p:cNvSpPr/>
              <p:nvPr/>
            </p:nvSpPr>
            <p:spPr>
              <a:xfrm>
                <a:off x="8436162" y="3833835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E626A9-0882-4B4A-8E3D-3D65A76F4C9B}"/>
                  </a:ext>
                </a:extLst>
              </p:cNvPr>
              <p:cNvSpPr/>
              <p:nvPr/>
            </p:nvSpPr>
            <p:spPr>
              <a:xfrm>
                <a:off x="9127362" y="4270313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11F432-09E3-4DD6-A6E5-0A615D9B9A82}"/>
                </a:ext>
              </a:extLst>
            </p:cNvPr>
            <p:cNvCxnSpPr>
              <a:cxnSpLocks/>
            </p:cNvCxnSpPr>
            <p:nvPr/>
          </p:nvCxnSpPr>
          <p:spPr>
            <a:xfrm>
              <a:off x="7888029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9D3749-D547-40C8-8C6F-2C38CCAD23E3}"/>
                </a:ext>
              </a:extLst>
            </p:cNvPr>
            <p:cNvCxnSpPr>
              <a:cxnSpLocks/>
            </p:cNvCxnSpPr>
            <p:nvPr/>
          </p:nvCxnSpPr>
          <p:spPr>
            <a:xfrm>
              <a:off x="803109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74E9DC-52E1-45C3-8098-1D2D2EEF033E}"/>
                </a:ext>
              </a:extLst>
            </p:cNvPr>
            <p:cNvCxnSpPr>
              <a:cxnSpLocks/>
            </p:cNvCxnSpPr>
            <p:nvPr/>
          </p:nvCxnSpPr>
          <p:spPr>
            <a:xfrm>
              <a:off x="8317230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59123E-0144-4024-ADB0-E744C6C97430}"/>
                </a:ext>
              </a:extLst>
            </p:cNvPr>
            <p:cNvCxnSpPr>
              <a:cxnSpLocks/>
            </p:cNvCxnSpPr>
            <p:nvPr/>
          </p:nvCxnSpPr>
          <p:spPr>
            <a:xfrm>
              <a:off x="846138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79D89A-1029-4F3B-AD0E-001BA69DAD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5538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E7C5F7-61D3-4CC5-BE81-AE1BFE6A9C95}"/>
                </a:ext>
              </a:extLst>
            </p:cNvPr>
            <p:cNvCxnSpPr>
              <a:cxnSpLocks/>
            </p:cNvCxnSpPr>
            <p:nvPr/>
          </p:nvCxnSpPr>
          <p:spPr>
            <a:xfrm>
              <a:off x="8749692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A97AED-9EA1-4F0A-BEC8-319A92F1BB3D}"/>
                </a:ext>
              </a:extLst>
            </p:cNvPr>
            <p:cNvCxnSpPr>
              <a:cxnSpLocks/>
            </p:cNvCxnSpPr>
            <p:nvPr/>
          </p:nvCxnSpPr>
          <p:spPr>
            <a:xfrm>
              <a:off x="8893845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8AB9B1-48F0-4D50-B771-70AAA36F2AA7}"/>
                </a:ext>
              </a:extLst>
            </p:cNvPr>
            <p:cNvCxnSpPr>
              <a:cxnSpLocks/>
            </p:cNvCxnSpPr>
            <p:nvPr/>
          </p:nvCxnSpPr>
          <p:spPr>
            <a:xfrm>
              <a:off x="9041511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E1478D-9AED-4AE7-9291-9E75C2E7AC38}"/>
                </a:ext>
              </a:extLst>
            </p:cNvPr>
            <p:cNvCxnSpPr>
              <a:cxnSpLocks/>
            </p:cNvCxnSpPr>
            <p:nvPr/>
          </p:nvCxnSpPr>
          <p:spPr>
            <a:xfrm>
              <a:off x="918106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33DC50-1494-47AA-A87B-C48F1D77F3A9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63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F163B9-A275-4DD3-B848-7F3BD814999B}"/>
                </a:ext>
              </a:extLst>
            </p:cNvPr>
            <p:cNvCxnSpPr>
              <a:cxnSpLocks/>
            </p:cNvCxnSpPr>
            <p:nvPr/>
          </p:nvCxnSpPr>
          <p:spPr>
            <a:xfrm>
              <a:off x="932413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07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Embeddings vs BOW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Both result </a:t>
            </a:r>
            <a:r>
              <a:rPr lang="en-US"/>
              <a:t>in vector representations for each word in a corpus.</a:t>
            </a:r>
          </a:p>
          <a:p>
            <a:pPr lvl="1"/>
            <a:r>
              <a:rPr lang="en-US" b="1"/>
              <a:t>BOW</a:t>
            </a:r>
          </a:p>
          <a:p>
            <a:pPr lvl="2"/>
            <a:r>
              <a:rPr lang="en-US"/>
              <a:t> 	Easy to understand and implement</a:t>
            </a:r>
          </a:p>
          <a:p>
            <a:pPr lvl="2"/>
            <a:r>
              <a:rPr lang="de-DE"/>
              <a:t>       	Feasible for any corpus</a:t>
            </a:r>
          </a:p>
          <a:p>
            <a:pPr lvl="2"/>
            <a:r>
              <a:rPr lang="de-DE"/>
              <a:t>       	No accounting for order, semantics</a:t>
            </a:r>
          </a:p>
          <a:p>
            <a:pPr lvl="2"/>
            <a:r>
              <a:rPr lang="de-DE"/>
              <a:t>       	High-dimensional representations</a:t>
            </a:r>
          </a:p>
          <a:p>
            <a:pPr lvl="1"/>
            <a:r>
              <a:rPr lang="de-DE" b="1"/>
              <a:t>Embeddings</a:t>
            </a:r>
          </a:p>
          <a:p>
            <a:pPr lvl="2"/>
            <a:r>
              <a:rPr lang="de-DE"/>
              <a:t>       	Capturing semantics and heeding word order</a:t>
            </a:r>
          </a:p>
          <a:p>
            <a:pPr lvl="2"/>
            <a:r>
              <a:rPr lang="de-DE"/>
              <a:t>       	Low-dimensional representations</a:t>
            </a:r>
          </a:p>
          <a:p>
            <a:pPr lvl="2"/>
            <a:r>
              <a:rPr lang="de-DE"/>
              <a:t>       	Large and „high-quality“ corpus required for meaningful embeddings</a:t>
            </a:r>
          </a:p>
          <a:p>
            <a:pPr lvl="2"/>
            <a:r>
              <a:rPr lang="de-DE"/>
              <a:t>       	Pre-trained models often computationally demanding and not applicable    </a:t>
            </a:r>
            <a:br>
              <a:rPr lang="de-DE"/>
            </a:br>
            <a:r>
              <a:rPr lang="de-DE"/>
              <a:t>       	to tasks with different domain (</a:t>
            </a:r>
            <a:r>
              <a:rPr lang="en-US"/>
              <a:t>zero vector for unknown words)</a:t>
            </a:r>
            <a:endParaRPr lang="de-DE"/>
          </a:p>
          <a:p>
            <a:pPr lvl="1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7E4E0D-C4CE-4090-A83A-CB4BEB3F0332}"/>
              </a:ext>
            </a:extLst>
          </p:cNvPr>
          <p:cNvSpPr txBox="1"/>
          <p:nvPr/>
        </p:nvSpPr>
        <p:spPr>
          <a:xfrm>
            <a:off x="8610600" y="3758039"/>
            <a:ext cx="274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/>
              <a:t>both suffer from the cold-start problem</a:t>
            </a:r>
          </a:p>
        </p:txBody>
      </p:sp>
      <p:pic>
        <p:nvPicPr>
          <p:cNvPr id="3" name="Graphic 2" descr="Lightning bolt with solid fill">
            <a:extLst>
              <a:ext uri="{FF2B5EF4-FFF2-40B4-BE49-F238E27FC236}">
                <a16:creationId xmlns:a16="http://schemas.microsoft.com/office/drawing/2014/main" id="{C8450D8E-5339-4AB8-92D8-B1C50FF58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3360" y="3716337"/>
            <a:ext cx="914400" cy="914400"/>
          </a:xfrm>
          <a:prstGeom prst="rect">
            <a:avLst/>
          </a:prstGeom>
        </p:spPr>
      </p:pic>
      <p:pic>
        <p:nvPicPr>
          <p:cNvPr id="8" name="Graphic 7" descr="Badge Follow with solid fill">
            <a:extLst>
              <a:ext uri="{FF2B5EF4-FFF2-40B4-BE49-F238E27FC236}">
                <a16:creationId xmlns:a16="http://schemas.microsoft.com/office/drawing/2014/main" id="{C9DBFFF4-1628-4654-8CEF-D567E7C3C4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8018" y="2857704"/>
            <a:ext cx="288000" cy="288000"/>
          </a:xfrm>
          <a:prstGeom prst="rect">
            <a:avLst/>
          </a:prstGeom>
        </p:spPr>
      </p:pic>
      <p:pic>
        <p:nvPicPr>
          <p:cNvPr id="12" name="Graphic 11" descr="Forbidden with solid fill">
            <a:extLst>
              <a:ext uri="{FF2B5EF4-FFF2-40B4-BE49-F238E27FC236}">
                <a16:creationId xmlns:a16="http://schemas.microsoft.com/office/drawing/2014/main" id="{5D930E14-899A-44F9-B223-B98AAAADA5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8018" y="3525652"/>
            <a:ext cx="288000" cy="288000"/>
          </a:xfrm>
          <a:prstGeom prst="rect">
            <a:avLst/>
          </a:prstGeom>
        </p:spPr>
      </p:pic>
      <p:pic>
        <p:nvPicPr>
          <p:cNvPr id="36" name="Graphic 35" descr="Badge Follow with solid fill">
            <a:extLst>
              <a:ext uri="{FF2B5EF4-FFF2-40B4-BE49-F238E27FC236}">
                <a16:creationId xmlns:a16="http://schemas.microsoft.com/office/drawing/2014/main" id="{C2FD5166-81F6-4822-89EF-CB4CEEDA4D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3204691"/>
            <a:ext cx="288000" cy="288000"/>
          </a:xfrm>
          <a:prstGeom prst="rect">
            <a:avLst/>
          </a:prstGeom>
        </p:spPr>
      </p:pic>
      <p:pic>
        <p:nvPicPr>
          <p:cNvPr id="39" name="Graphic 38" descr="Forbidden with solid fill">
            <a:extLst>
              <a:ext uri="{FF2B5EF4-FFF2-40B4-BE49-F238E27FC236}">
                <a16:creationId xmlns:a16="http://schemas.microsoft.com/office/drawing/2014/main" id="{8064103C-9EE5-44FF-BB93-1E2746454D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8018" y="3859626"/>
            <a:ext cx="288000" cy="288000"/>
          </a:xfrm>
          <a:prstGeom prst="rect">
            <a:avLst/>
          </a:prstGeom>
        </p:spPr>
      </p:pic>
      <p:pic>
        <p:nvPicPr>
          <p:cNvPr id="40" name="Graphic 39" descr="Badge Follow with solid fill">
            <a:extLst>
              <a:ext uri="{FF2B5EF4-FFF2-40B4-BE49-F238E27FC236}">
                <a16:creationId xmlns:a16="http://schemas.microsoft.com/office/drawing/2014/main" id="{6EA0442F-5687-42F1-9875-C54976E9AC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4611566"/>
            <a:ext cx="288000" cy="288000"/>
          </a:xfrm>
          <a:prstGeom prst="rect">
            <a:avLst/>
          </a:prstGeom>
        </p:spPr>
      </p:pic>
      <p:pic>
        <p:nvPicPr>
          <p:cNvPr id="41" name="Graphic 40" descr="Forbidden with solid fill">
            <a:extLst>
              <a:ext uri="{FF2B5EF4-FFF2-40B4-BE49-F238E27FC236}">
                <a16:creationId xmlns:a16="http://schemas.microsoft.com/office/drawing/2014/main" id="{B0D81DE2-7789-4C92-8056-017763A70F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5984" y="5279514"/>
            <a:ext cx="288000" cy="288000"/>
          </a:xfrm>
          <a:prstGeom prst="rect">
            <a:avLst/>
          </a:prstGeom>
        </p:spPr>
      </p:pic>
      <p:pic>
        <p:nvPicPr>
          <p:cNvPr id="42" name="Graphic 41" descr="Badge Follow with solid fill">
            <a:extLst>
              <a:ext uri="{FF2B5EF4-FFF2-40B4-BE49-F238E27FC236}">
                <a16:creationId xmlns:a16="http://schemas.microsoft.com/office/drawing/2014/main" id="{43320A35-5283-41C3-B9A6-4DBF53EE60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4945540"/>
            <a:ext cx="288000" cy="288000"/>
          </a:xfrm>
          <a:prstGeom prst="rect">
            <a:avLst/>
          </a:prstGeom>
        </p:spPr>
      </p:pic>
      <p:pic>
        <p:nvPicPr>
          <p:cNvPr id="43" name="Graphic 42" descr="Forbidden with solid fill">
            <a:extLst>
              <a:ext uri="{FF2B5EF4-FFF2-40B4-BE49-F238E27FC236}">
                <a16:creationId xmlns:a16="http://schemas.microsoft.com/office/drawing/2014/main" id="{083D364B-93F0-4060-B750-FBE1E71DAC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5984" y="561348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7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8: Word Embeddings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Collection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Recall:</a:t>
            </a:r>
            <a:r>
              <a:rPr lang="en-US"/>
              <a:t> </a:t>
            </a:r>
            <a:r>
              <a:rPr lang="en-US" b="1"/>
              <a:t>Task Structure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55DD79-D548-4341-A41F-E4BAC63991B5}"/>
              </a:ext>
            </a:extLst>
          </p:cNvPr>
          <p:cNvGrpSpPr/>
          <p:nvPr/>
        </p:nvGrpSpPr>
        <p:grpSpPr>
          <a:xfrm>
            <a:off x="1049498" y="1894097"/>
            <a:ext cx="8736002" cy="4449390"/>
            <a:chOff x="1049498" y="1894097"/>
            <a:chExt cx="8736002" cy="44493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A43031-635F-460A-9C5C-27815E1F80C6}"/>
                </a:ext>
              </a:extLst>
            </p:cNvPr>
            <p:cNvSpPr/>
            <p:nvPr/>
          </p:nvSpPr>
          <p:spPr>
            <a:xfrm>
              <a:off x="1066800" y="1993392"/>
              <a:ext cx="2116836" cy="1129164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Raw data</a:t>
              </a:r>
            </a:p>
          </p:txBody>
        </p:sp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6E856B95-0AB6-4244-965E-51159036BA2B}"/>
                </a:ext>
              </a:extLst>
            </p:cNvPr>
            <p:cNvSpPr/>
            <p:nvPr/>
          </p:nvSpPr>
          <p:spPr>
            <a:xfrm>
              <a:off x="3199286" y="2403408"/>
              <a:ext cx="1411224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E114F2-9732-4D44-883B-E0CA0CD2492C}"/>
                </a:ext>
              </a:extLst>
            </p:cNvPr>
            <p:cNvSpPr txBox="1"/>
            <p:nvPr/>
          </p:nvSpPr>
          <p:spPr>
            <a:xfrm>
              <a:off x="5244085" y="4672616"/>
              <a:ext cx="240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Static features</a:t>
              </a:r>
              <a:endParaRPr lang="en-US" i="1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491A44-0263-43BD-B173-6D131706A89F}"/>
                </a:ext>
              </a:extLst>
            </p:cNvPr>
            <p:cNvGrpSpPr/>
            <p:nvPr/>
          </p:nvGrpSpPr>
          <p:grpSpPr>
            <a:xfrm>
              <a:off x="4609338" y="1988852"/>
              <a:ext cx="1312164" cy="1129164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2BC11B-5AB3-4C7D-B1B8-23FE57872E5F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FE8F05-5C9E-434C-A815-65AA45010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6FA5E8-6413-4857-B5CC-98E603955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29BA14-B416-4FD2-AB50-068E33803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Graphic 7" descr="Single gear with solid fill">
              <a:extLst>
                <a:ext uri="{FF2B5EF4-FFF2-40B4-BE49-F238E27FC236}">
                  <a16:creationId xmlns:a16="http://schemas.microsoft.com/office/drawing/2014/main" id="{BA140A05-CC1E-416D-BF94-A3CD37F5D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46062" y="1894097"/>
              <a:ext cx="743963" cy="743963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B15FF8-7972-42A8-B1E7-EBBF25FFD941}"/>
                </a:ext>
              </a:extLst>
            </p:cNvPr>
            <p:cNvSpPr/>
            <p:nvPr/>
          </p:nvSpPr>
          <p:spPr>
            <a:xfrm>
              <a:off x="3192609" y="3785615"/>
              <a:ext cx="2079778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455D97-AC28-43DF-B750-C641D5173C47}"/>
                </a:ext>
              </a:extLst>
            </p:cNvPr>
            <p:cNvSpPr/>
            <p:nvPr/>
          </p:nvSpPr>
          <p:spPr>
            <a:xfrm>
              <a:off x="3194662" y="4193961"/>
              <a:ext cx="2085236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245DA-214D-46BF-8D09-8492A4C655AE}"/>
                </a:ext>
              </a:extLst>
            </p:cNvPr>
            <p:cNvSpPr/>
            <p:nvPr/>
          </p:nvSpPr>
          <p:spPr>
            <a:xfrm>
              <a:off x="3194662" y="3383312"/>
              <a:ext cx="2085235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26B0B156-65E4-404D-A9E3-A1C20E01743D}"/>
                </a:ext>
              </a:extLst>
            </p:cNvPr>
            <p:cNvSpPr/>
            <p:nvPr/>
          </p:nvSpPr>
          <p:spPr>
            <a:xfrm flipH="1">
              <a:off x="1679449" y="3780509"/>
              <a:ext cx="1498091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Left 31">
              <a:extLst>
                <a:ext uri="{FF2B5EF4-FFF2-40B4-BE49-F238E27FC236}">
                  <a16:creationId xmlns:a16="http://schemas.microsoft.com/office/drawing/2014/main" id="{0C7B9DEE-A9F0-4E80-90A6-FFA732DB4F96}"/>
                </a:ext>
              </a:extLst>
            </p:cNvPr>
            <p:cNvSpPr/>
            <p:nvPr/>
          </p:nvSpPr>
          <p:spPr>
            <a:xfrm rot="5400000" flipH="1">
              <a:off x="1136905" y="3475893"/>
              <a:ext cx="1085087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6468380E-1F73-471F-839B-8DEE7E4519B3}"/>
                </a:ext>
              </a:extLst>
            </p:cNvPr>
            <p:cNvSpPr/>
            <p:nvPr/>
          </p:nvSpPr>
          <p:spPr>
            <a:xfrm>
              <a:off x="1068202" y="3403649"/>
              <a:ext cx="1683361" cy="1108576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 with solid fill">
              <a:extLst>
                <a:ext uri="{FF2B5EF4-FFF2-40B4-BE49-F238E27FC236}">
                  <a16:creationId xmlns:a16="http://schemas.microsoft.com/office/drawing/2014/main" id="{41A304CE-5DA5-4B88-8815-7DABBEC2D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162" y="3042391"/>
              <a:ext cx="914400" cy="914400"/>
            </a:xfrm>
            <a:prstGeom prst="rect">
              <a:avLst/>
            </a:prstGeom>
          </p:spPr>
        </p:pic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51BA0328-BB74-4231-B5F3-D25541364664}"/>
                </a:ext>
              </a:extLst>
            </p:cNvPr>
            <p:cNvSpPr/>
            <p:nvPr/>
          </p:nvSpPr>
          <p:spPr>
            <a:xfrm>
              <a:off x="1049498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topic modeling</a:t>
              </a:r>
              <a:endParaRPr lang="en-US" i="1">
                <a:solidFill>
                  <a:schemeClr val="bg1"/>
                </a:solidFill>
              </a:endParaRPr>
            </a:p>
          </p:txBody>
        </p:sp>
        <p:sp>
          <p:nvSpPr>
            <p:cNvPr id="34" name="Speech Bubble: Rectangle 33">
              <a:extLst>
                <a:ext uri="{FF2B5EF4-FFF2-40B4-BE49-F238E27FC236}">
                  <a16:creationId xmlns:a16="http://schemas.microsoft.com/office/drawing/2014/main" id="{2A20C51C-D43C-4D3E-ACE1-CB2ADBDDFE73}"/>
                </a:ext>
              </a:extLst>
            </p:cNvPr>
            <p:cNvSpPr/>
            <p:nvPr/>
          </p:nvSpPr>
          <p:spPr>
            <a:xfrm>
              <a:off x="5918044" y="2625201"/>
              <a:ext cx="1769351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i="1">
                  <a:solidFill>
                    <a:schemeClr val="tx1"/>
                  </a:solidFill>
                </a:rPr>
                <a:t>static feature extraction</a:t>
              </a:r>
              <a:endParaRPr lang="en-US" i="1">
                <a:solidFill>
                  <a:schemeClr val="tx1"/>
                </a:solidFill>
              </a:endParaRP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4EEAA237-43EF-4CCC-B987-3115210F7679}"/>
                </a:ext>
              </a:extLst>
            </p:cNvPr>
            <p:cNvSpPr/>
            <p:nvPr/>
          </p:nvSpPr>
          <p:spPr>
            <a:xfrm flipH="1">
              <a:off x="5274559" y="3787882"/>
              <a:ext cx="2717580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3743F7B5-FDA6-4910-9161-9FDC901A0FAA}"/>
                </a:ext>
              </a:extLst>
            </p:cNvPr>
            <p:cNvSpPr/>
            <p:nvPr/>
          </p:nvSpPr>
          <p:spPr>
            <a:xfrm>
              <a:off x="5710429" y="3402976"/>
              <a:ext cx="1683361" cy="1109249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70940FC4-0ECA-4CA9-A9C9-99A20FEECEF9}"/>
                </a:ext>
              </a:extLst>
            </p:cNvPr>
            <p:cNvSpPr/>
            <p:nvPr/>
          </p:nvSpPr>
          <p:spPr>
            <a:xfrm>
              <a:off x="5686741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embeddings</a:t>
              </a:r>
              <a:endParaRPr lang="en-US" i="1">
                <a:solidFill>
                  <a:schemeClr val="bg1"/>
                </a:solidFill>
              </a:endParaRPr>
            </a:p>
          </p:txBody>
        </p:sp>
        <p:pic>
          <p:nvPicPr>
            <p:cNvPr id="53" name="Graphic 52" descr="Single gear with solid fill">
              <a:extLst>
                <a:ext uri="{FF2B5EF4-FFF2-40B4-BE49-F238E27FC236}">
                  <a16:creationId xmlns:a16="http://schemas.microsoft.com/office/drawing/2014/main" id="{657BECE2-F856-4A6E-9009-AA514228E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74354" y="3039639"/>
              <a:ext cx="914400" cy="9144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A731928-CC9E-49E8-9C21-415C61B6BBB9}"/>
                </a:ext>
              </a:extLst>
            </p:cNvPr>
            <p:cNvGrpSpPr/>
            <p:nvPr/>
          </p:nvGrpSpPr>
          <p:grpSpPr>
            <a:xfrm>
              <a:off x="1066800" y="5187125"/>
              <a:ext cx="1312164" cy="1109352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488622E-9B4E-45B2-892F-08EDA0FD76D2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EE38735-129C-46F6-806F-80E1CA51D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0976C0-CEF0-4FC1-8EA5-9DDFA2723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6EA8C61-1ED3-4F87-9C37-A44639C44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98E0282-303E-4F73-B97D-C45A2AA526C5}"/>
                </a:ext>
              </a:extLst>
            </p:cNvPr>
            <p:cNvGrpSpPr/>
            <p:nvPr/>
          </p:nvGrpSpPr>
          <p:grpSpPr>
            <a:xfrm>
              <a:off x="7996738" y="3383312"/>
              <a:ext cx="1723325" cy="1129165"/>
              <a:chOff x="7744962" y="3383312"/>
              <a:chExt cx="1723325" cy="11291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A87F972-1BD6-4550-8337-6260E4EF5ACC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42770EE-ACFB-4ED0-B8A4-78E127E3C2C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C00273-2C06-4EF1-BA31-893B86B0265E}"/>
                    </a:ext>
                  </a:extLst>
                </p:cNvPr>
                <p:cNvSpPr/>
                <p:nvPr/>
              </p:nvSpPr>
              <p:spPr>
                <a:xfrm>
                  <a:off x="7744962" y="3386488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C7A878-19D8-469E-96BE-A85D757E157B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607071A-7B52-4F13-937A-A87CC3A4C5AA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CA1FB5A-4739-45E2-A045-F04CC656F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ED12344-54FF-472A-8FBE-BC35B9815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D39ACBF-6D7C-4E3F-B257-F007A0240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A23078-43C7-4FD4-92E9-8B9EE2B2D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5E80F8-8538-4A49-8634-5C66F247F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BD2F970-6E30-46DD-8D4A-5198D608E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42B5F87-01C8-465A-BFE3-126E2315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59DFB7A-D0FC-4A72-B0BF-909EA78DF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F66592-326C-4EB5-8398-38BA8D6CE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475637E-8B35-4D35-97D4-3967122DC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50D2A6B-A811-4205-9300-AFCC7B287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EB045F-86B6-4049-B3A6-D2CD7475BC8C}"/>
                </a:ext>
              </a:extLst>
            </p:cNvPr>
            <p:cNvGrpSpPr/>
            <p:nvPr/>
          </p:nvGrpSpPr>
          <p:grpSpPr>
            <a:xfrm>
              <a:off x="2386584" y="5187124"/>
              <a:ext cx="1723325" cy="1109353"/>
              <a:chOff x="7744962" y="3383312"/>
              <a:chExt cx="1723325" cy="112916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3CA9D10-DAE4-4E64-876B-D277805843B5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080BCF2-DC00-41DF-9695-A8F08EA8584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F46D267-84A8-4A09-87DC-9CD13BE5ECDB}"/>
                    </a:ext>
                  </a:extLst>
                </p:cNvPr>
                <p:cNvSpPr/>
                <p:nvPr/>
              </p:nvSpPr>
              <p:spPr>
                <a:xfrm>
                  <a:off x="7744962" y="3393656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A8397CF-CF85-4662-AC42-3F5CE170A5E4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BD83FA7-2AE6-478F-89BA-8E9BB9210661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F3183B-1B8E-48D1-B914-6E8867BCE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C4A8ECB-D955-40CE-B593-CF24EF3E7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B1C4170-E373-441F-BC33-DD476C5CD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871944-9988-4F3C-A755-B1DB74D52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030473-E3A7-49B3-B529-69E74D1AA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420DBA-5B68-4187-9AE9-1F699B78B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8394A3F-5FD1-421D-9EE9-D03445726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8109F2-A7BF-4768-9748-F775BE52E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F9F8B2F-C518-42A7-8E8F-B95C33E1C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539046E-7A31-4560-A978-B4A459908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B8B5389-E3CF-4A5C-A617-C5EA08B3F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8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AAA4B93-6667-4E0C-8F18-B90968434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BE504D8-B3D1-4D35-AEDA-748E77AA2465}"/>
                </a:ext>
              </a:extLst>
            </p:cNvPr>
            <p:cNvCxnSpPr>
              <a:cxnSpLocks/>
            </p:cNvCxnSpPr>
            <p:nvPr/>
          </p:nvCxnSpPr>
          <p:spPr>
            <a:xfrm>
              <a:off x="2378964" y="5187125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Half Frame 102">
              <a:extLst>
                <a:ext uri="{FF2B5EF4-FFF2-40B4-BE49-F238E27FC236}">
                  <a16:creationId xmlns:a16="http://schemas.microsoft.com/office/drawing/2014/main" id="{5CD83E42-071A-42C6-88B6-F0169B0F1407}"/>
                </a:ext>
              </a:extLst>
            </p:cNvPr>
            <p:cNvSpPr/>
            <p:nvPr/>
          </p:nvSpPr>
          <p:spPr>
            <a:xfrm rot="8059677">
              <a:off x="4189743" y="5363877"/>
              <a:ext cx="839188" cy="819323"/>
            </a:xfrm>
            <a:prstGeom prst="halfFrame">
              <a:avLst>
                <a:gd name="adj1" fmla="val 6022"/>
                <a:gd name="adj2" fmla="val 667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Speech Bubble: Rectangle 103">
              <a:extLst>
                <a:ext uri="{FF2B5EF4-FFF2-40B4-BE49-F238E27FC236}">
                  <a16:creationId xmlns:a16="http://schemas.microsoft.com/office/drawing/2014/main" id="{0EC814BD-C80E-4799-BEC4-FB6293718F81}"/>
                </a:ext>
              </a:extLst>
            </p:cNvPr>
            <p:cNvSpPr/>
            <p:nvPr/>
          </p:nvSpPr>
          <p:spPr>
            <a:xfrm>
              <a:off x="5546062" y="5487253"/>
              <a:ext cx="2776638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i="1">
                  <a:solidFill>
                    <a:schemeClr val="tx1"/>
                  </a:solidFill>
                </a:rPr>
                <a:t>sentiment analysis</a:t>
              </a:r>
              <a:endParaRPr lang="en-US" sz="2400" i="1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9C51BB-1A42-4D87-BDA6-B86CA67C380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857282"/>
              <a:ext cx="866241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D87D366F-E3B1-497B-B27A-ABCFDC008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04" b="89706" l="1481" r="95062">
                          <a14:foregroundMark x1="83951" y1="52941" x2="71111" y2="68627"/>
                          <a14:foregroundMark x1="78765" y1="27451" x2="86173" y2="60784"/>
                          <a14:foregroundMark x1="86173" y1="60784" x2="83951" y2="41176"/>
                          <a14:foregroundMark x1="89136" y1="22549" x2="90370" y2="33824"/>
                          <a14:foregroundMark x1="83951" y1="23529" x2="92099" y2="38235"/>
                          <a14:foregroundMark x1="95062" y1="26471" x2="95062" y2="26471"/>
                          <a14:foregroundMark x1="93827" y1="38725" x2="93827" y2="38725"/>
                          <a14:foregroundMark x1="94568" y1="21078" x2="94568" y2="21078"/>
                          <a14:foregroundMark x1="92346" y1="38235" x2="93580" y2="36765"/>
                          <a14:foregroundMark x1="92346" y1="36765" x2="93086" y2="38235"/>
                          <a14:foregroundMark x1="47654" y1="47059" x2="47654" y2="47059"/>
                          <a14:foregroundMark x1="47654" y1="38725" x2="47654" y2="28431"/>
                          <a14:foregroundMark x1="1481" y1="56863" x2="2963" y2="33333"/>
                          <a14:foregroundMark x1="9136" y1="31373" x2="10123" y2="42647"/>
                          <a14:foregroundMark x1="28395" y1="47549" x2="28889" y2="55392"/>
                          <a14:backgroundMark x1="69383" y1="9804" x2="54321" y2="4902"/>
                          <a14:backgroundMark x1="54321" y1="4902" x2="55802" y2="9314"/>
                          <a14:backgroundMark x1="93528" y1="37546" x2="94568" y2="38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8579457" y="5127517"/>
              <a:ext cx="1206043" cy="121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43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Recall:</a:t>
            </a:r>
            <a:r>
              <a:rPr lang="en-US"/>
              <a:t> </a:t>
            </a:r>
            <a:r>
              <a:rPr lang="en-US" b="1"/>
              <a:t>Task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Static features</a:t>
            </a:r>
          </a:p>
          <a:p>
            <a:pPr lvl="1"/>
            <a:r>
              <a:rPr lang="en-US"/>
              <a:t>Polarity clues</a:t>
            </a:r>
          </a:p>
          <a:p>
            <a:pPr lvl="1"/>
            <a:r>
              <a:rPr lang="en-US"/>
              <a:t>Negations, intensifications, </a:t>
            </a:r>
            <a:br>
              <a:rPr lang="en-US"/>
            </a:br>
            <a:r>
              <a:rPr lang="en-US"/>
              <a:t>punctuations, repetitions</a:t>
            </a:r>
          </a:p>
          <a:p>
            <a:pPr lvl="1"/>
            <a:r>
              <a:rPr lang="en-US"/>
              <a:t>Word/character </a:t>
            </a:r>
            <a:r>
              <a:rPr lang="en-US" i="1"/>
              <a:t>n</a:t>
            </a:r>
            <a:r>
              <a:rPr lang="en-US"/>
              <a:t>-grams</a:t>
            </a:r>
          </a:p>
          <a:p>
            <a:pPr lvl="1"/>
            <a:r>
              <a:rPr lang="en-US"/>
              <a:t>Part-of-speech (POS) tags</a:t>
            </a:r>
          </a:p>
          <a:p>
            <a:pPr lvl="1"/>
            <a:r>
              <a:rPr lang="en-US"/>
              <a:t>Twitter-specific features</a:t>
            </a:r>
          </a:p>
          <a:p>
            <a:r>
              <a:rPr lang="en-US" b="1"/>
              <a:t>Dynamic features</a:t>
            </a:r>
          </a:p>
          <a:p>
            <a:pPr lvl="1"/>
            <a:r>
              <a:rPr lang="en-US"/>
              <a:t>Word embeddings per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C7773C-844B-44D7-80E6-C3EB541055A7}"/>
              </a:ext>
            </a:extLst>
          </p:cNvPr>
          <p:cNvGrpSpPr/>
          <p:nvPr/>
        </p:nvGrpSpPr>
        <p:grpSpPr>
          <a:xfrm>
            <a:off x="7525512" y="1990724"/>
            <a:ext cx="3828288" cy="1731064"/>
            <a:chOff x="6096000" y="2090365"/>
            <a:chExt cx="5257801" cy="34537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8AAAAF-A934-4423-956B-3758C43F033B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EB7FA5-121F-4F15-800E-6DB6A4C482EA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F517D7A-879C-4D9C-94C4-11F76BB54E9F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75BA67-FA8D-4556-961E-02F469676028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DA5B5D-B805-487C-8F33-993880998857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BF0147B-CFE6-4061-B465-5BC41BE1E87A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01936FF-B066-486B-BBFF-EA4855D7A1E3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343D5CB-2F64-4A03-8CD8-39B18F4A4F5F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BDADC42-30C1-4960-8E9A-F758EF9C3EF7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8F2D91-D31F-45BA-99AA-B39E4A72EE3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8ECE703-99B8-455C-9A0D-B37536D08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9AD629E-F2D9-4D80-BB40-75D8F1A75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5B7080D-BEED-4966-AD57-A9FDCB315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33B820B-01D7-4E3C-9E04-165FEF9D3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A8CBDD1-36C8-435B-8C17-0F4E82B1F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3EC1F3-4A00-45C8-8125-EF6EB39B0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3445445-E168-4760-8AC4-9740F38C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D9940CA-9F1E-4184-9434-6B99A516C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5CCE664-B9B9-4CAD-9C1C-BCFB4D132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A987F8-A8FE-4DD1-8512-8206004E3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04447C9-8A72-402A-B39F-5D409F42C1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B7A370-A6EC-4457-966E-F22E0E422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370007-2D55-4FB8-A46B-F33A64E4C207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Word Embeddings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Feature Collection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Sentiment Analysis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Machine Learning Background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Training &amp; Prediction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Performance Evaluation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Visualization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Excursus: AutoML Pipeline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Overview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Machine Learning (ML)</a:t>
            </a:r>
          </a:p>
          <a:p>
            <a:pPr lvl="1"/>
            <a:r>
              <a:rPr lang="de-DE" b="1">
                <a:solidFill>
                  <a:srgbClr val="66CCFF"/>
                </a:solidFill>
              </a:rPr>
              <a:t>Supervised learning</a:t>
            </a:r>
          </a:p>
          <a:p>
            <a:pPr lvl="1"/>
            <a:r>
              <a:rPr lang="de-DE"/>
              <a:t>Unsupervised learning</a:t>
            </a:r>
          </a:p>
          <a:p>
            <a:pPr lvl="1"/>
            <a:r>
              <a:rPr lang="de-DE"/>
              <a:t>Reinforcement learning</a:t>
            </a:r>
          </a:p>
          <a:p>
            <a:pPr lvl="1"/>
            <a:r>
              <a:rPr lang="de-DE"/>
              <a:t>Deep learning methods for all three</a:t>
            </a:r>
            <a:br>
              <a:rPr lang="de-DE"/>
            </a:br>
            <a:endParaRPr lang="de-DE"/>
          </a:p>
          <a:p>
            <a:r>
              <a:rPr lang="de-DE"/>
              <a:t>Supervised learning</a:t>
            </a:r>
          </a:p>
          <a:p>
            <a:pPr lvl="1"/>
            <a:r>
              <a:rPr lang="de-DE"/>
              <a:t>Learn feature-target relationship from labeled data</a:t>
            </a:r>
          </a:p>
          <a:p>
            <a:pPr lvl="1"/>
            <a:r>
              <a:rPr lang="de-DE" b="1">
                <a:solidFill>
                  <a:srgbClr val="66CCFF"/>
                </a:solidFill>
              </a:rPr>
              <a:t>Classification</a:t>
            </a:r>
            <a:r>
              <a:rPr lang="de-DE"/>
              <a:t>: predict class label from data features</a:t>
            </a:r>
          </a:p>
          <a:p>
            <a:pPr lvl="1"/>
            <a:r>
              <a:rPr lang="de-DE" b="1"/>
              <a:t>Regression</a:t>
            </a:r>
            <a:r>
              <a:rPr lang="de-DE"/>
              <a:t>: predict continuous response from data features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902C6-66DE-47A8-A88D-C21851DD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728" y="1990724"/>
            <a:ext cx="3457072" cy="2008899"/>
          </a:xfrm>
          <a:prstGeom prst="rect">
            <a:avLst/>
          </a:prstGeom>
        </p:spPr>
      </p:pic>
      <p:pic>
        <p:nvPicPr>
          <p:cNvPr id="44" name="Graphic 43" descr="Back with solid fill">
            <a:extLst>
              <a:ext uri="{FF2B5EF4-FFF2-40B4-BE49-F238E27FC236}">
                <a16:creationId xmlns:a16="http://schemas.microsoft.com/office/drawing/2014/main" id="{18FFA9CB-BC75-4B5F-A598-61033B72E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H="1" flipV="1">
            <a:off x="9322262" y="382651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2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mlr3 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>
                <a:latin typeface="Consolas" panose="020B0609020204030204" pitchFamily="49" charset="0"/>
              </a:rPr>
              <a:t>mlr3</a:t>
            </a:r>
          </a:p>
          <a:p>
            <a:pPr lvl="1"/>
            <a:r>
              <a:rPr lang="de-DE"/>
              <a:t>Very extensive, all-purpose ML package developed and maintained by LMU‘s Statistical Learning &amp; Data Science chair</a:t>
            </a:r>
          </a:p>
          <a:p>
            <a:pPr lvl="1"/>
            <a:r>
              <a:rPr lang="de-DE" b="1"/>
              <a:t>Unifying framework</a:t>
            </a:r>
            <a:r>
              <a:rPr lang="de-DE"/>
              <a:t> for many ML functionalities</a:t>
            </a:r>
          </a:p>
          <a:p>
            <a:pPr lvl="1"/>
            <a:r>
              <a:rPr lang="de-DE"/>
              <a:t>End-to-end programming from feature generation to prediction</a:t>
            </a:r>
          </a:p>
          <a:p>
            <a:r>
              <a:rPr lang="de-DE"/>
              <a:t>Useful sources</a:t>
            </a:r>
          </a:p>
          <a:p>
            <a:pPr lvl="1"/>
            <a:r>
              <a:rPr lang="de-DE"/>
              <a:t>Introduction to Machine Learning lecture </a:t>
            </a:r>
            <a:br>
              <a:rPr lang="de-DE"/>
            </a:br>
            <a:r>
              <a:rPr lang="de-DE" i="1">
                <a:hlinkClick r:id="rId3"/>
              </a:rPr>
              <a:t>https://introduction-to-machine-learning.netlify.app/</a:t>
            </a:r>
            <a:endParaRPr lang="de-DE" i="1"/>
          </a:p>
          <a:p>
            <a:pPr lvl="1"/>
            <a:r>
              <a:rPr lang="de-DE">
                <a:latin typeface="Consolas" panose="020B0609020204030204" pitchFamily="49" charset="0"/>
              </a:rPr>
              <a:t>mlr3</a:t>
            </a:r>
            <a:r>
              <a:rPr lang="de-DE"/>
              <a:t> book </a:t>
            </a:r>
            <a:r>
              <a:rPr lang="de-DE" i="1">
                <a:hlinkClick r:id="rId4"/>
              </a:rPr>
              <a:t>https://mlr3book.mlr-org.com/</a:t>
            </a:r>
            <a:endParaRPr lang="de-DE" i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Components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ML components</a:t>
            </a:r>
          </a:p>
          <a:p>
            <a:pPr lvl="1"/>
            <a:r>
              <a:rPr lang="de-DE"/>
              <a:t>Task</a:t>
            </a:r>
          </a:p>
          <a:p>
            <a:pPr lvl="2"/>
            <a:r>
              <a:rPr lang="de-DE"/>
              <a:t>Train set</a:t>
            </a:r>
          </a:p>
          <a:p>
            <a:pPr lvl="2"/>
            <a:r>
              <a:rPr lang="de-DE"/>
              <a:t>Test set</a:t>
            </a:r>
          </a:p>
          <a:p>
            <a:pPr lvl="1"/>
            <a:r>
              <a:rPr lang="de-DE"/>
              <a:t>Learner</a:t>
            </a:r>
          </a:p>
          <a:p>
            <a:pPr lvl="2"/>
            <a:r>
              <a:rPr lang="de-DE"/>
              <a:t>Hypothesis space</a:t>
            </a:r>
          </a:p>
          <a:p>
            <a:pPr lvl="2"/>
            <a:r>
              <a:rPr lang="de-DE"/>
              <a:t>Risk</a:t>
            </a:r>
          </a:p>
          <a:p>
            <a:pPr lvl="2"/>
            <a:r>
              <a:rPr lang="de-DE"/>
              <a:t>Optimization</a:t>
            </a:r>
          </a:p>
          <a:p>
            <a:pPr lvl="1"/>
            <a:r>
              <a:rPr lang="de-DE"/>
              <a:t>Performance measure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54FB-8266-4723-83F6-78B800C0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36" y="1990724"/>
            <a:ext cx="4904764" cy="3303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625CC-42D4-47A0-AE63-47919594ED3E}"/>
              </a:ext>
            </a:extLst>
          </p:cNvPr>
          <p:cNvSpPr txBox="1"/>
          <p:nvPr/>
        </p:nvSpPr>
        <p:spPr>
          <a:xfrm>
            <a:off x="5948218" y="5294376"/>
            <a:ext cx="2662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sz="1200" i="1"/>
              <a:t>https://mlr3book.mlr-org.com/</a:t>
            </a:r>
          </a:p>
        </p:txBody>
      </p:sp>
    </p:spTree>
    <p:extLst>
      <p:ext uri="{BB962C8B-B14F-4D97-AF65-F5344CB8AC3E}">
        <p14:creationId xmlns:p14="http://schemas.microsoft.com/office/powerpoint/2010/main" val="321297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Training &amp; Prediction  </a:t>
            </a:r>
            <a:r>
              <a:rPr lang="en-US" b="1"/>
              <a:t>Classification</a:t>
            </a:r>
            <a:r>
              <a:rPr lang="en-US"/>
              <a:t>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Components of a (classification) task</a:t>
            </a:r>
          </a:p>
          <a:p>
            <a:pPr lvl="1"/>
            <a:r>
              <a:rPr lang="de-DE" b="1"/>
              <a:t>Features X</a:t>
            </a:r>
            <a:r>
              <a:rPr lang="de-DE"/>
              <a:t>: all (numeric) variables describing our observations</a:t>
            </a:r>
          </a:p>
          <a:p>
            <a:pPr lvl="1"/>
            <a:r>
              <a:rPr lang="de-DE" b="1"/>
              <a:t>Target </a:t>
            </a:r>
            <a:r>
              <a:rPr lang="de-DE" b="1" i="1"/>
              <a:t>y</a:t>
            </a:r>
            <a:r>
              <a:rPr lang="de-DE"/>
              <a:t>: class label, here </a:t>
            </a:r>
            <a:r>
              <a:rPr lang="de-DE">
                <a:sym typeface="Symbol" panose="05050102010706020507" pitchFamily="18" charset="2"/>
              </a:rPr>
              <a:t></a:t>
            </a:r>
            <a:r>
              <a:rPr lang="de-DE"/>
              <a:t> {positive, negative}</a:t>
            </a:r>
            <a:br>
              <a:rPr lang="de-DE"/>
            </a:br>
            <a:endParaRPr lang="de-DE"/>
          </a:p>
          <a:p>
            <a:r>
              <a:rPr lang="de-DE"/>
              <a:t>Train-test split</a:t>
            </a:r>
          </a:p>
          <a:p>
            <a:pPr lvl="1"/>
            <a:r>
              <a:rPr lang="en-US"/>
              <a:t>Fundamental ML principle: </a:t>
            </a:r>
            <a:r>
              <a:rPr lang="en-US" b="1"/>
              <a:t>dichotomy</a:t>
            </a:r>
            <a:r>
              <a:rPr lang="en-US"/>
              <a:t> </a:t>
            </a:r>
            <a:br>
              <a:rPr lang="en-US"/>
            </a:br>
            <a:r>
              <a:rPr lang="en-US"/>
              <a:t>between 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</a:t>
            </a:r>
            <a:r>
              <a:rPr lang="en-US"/>
              <a:t> Avoid bias in performance estimation</a:t>
            </a:r>
          </a:p>
          <a:p>
            <a:pPr lvl="1"/>
            <a:r>
              <a:rPr lang="en-US"/>
              <a:t>Train on training data, evaluate on test data</a:t>
            </a:r>
          </a:p>
          <a:p>
            <a:pPr lvl="1"/>
            <a:r>
              <a:rPr lang="en-US"/>
              <a:t>Possibly create repeated splits (</a:t>
            </a:r>
            <a:r>
              <a:rPr lang="en-US" b="1"/>
              <a:t>resampling</a:t>
            </a:r>
            <a:r>
              <a:rPr lang="en-US"/>
              <a:t>)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13B164-9526-41AD-B5C6-B2D27F18CEC1}"/>
              </a:ext>
            </a:extLst>
          </p:cNvPr>
          <p:cNvGrpSpPr/>
          <p:nvPr/>
        </p:nvGrpSpPr>
        <p:grpSpPr>
          <a:xfrm>
            <a:off x="8610600" y="4400963"/>
            <a:ext cx="3075432" cy="1615789"/>
            <a:chOff x="8283860" y="3693889"/>
            <a:chExt cx="1853147" cy="959297"/>
          </a:xfrm>
        </p:grpSpPr>
        <p:pic>
          <p:nvPicPr>
            <p:cNvPr id="6" name="Graphic 5" descr="Database with solid fill">
              <a:extLst>
                <a:ext uri="{FF2B5EF4-FFF2-40B4-BE49-F238E27FC236}">
                  <a16:creationId xmlns:a16="http://schemas.microsoft.com/office/drawing/2014/main" id="{680CC440-94F5-4A20-B64C-1061114C3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1699" y="3697431"/>
              <a:ext cx="1015308" cy="955755"/>
            </a:xfrm>
            <a:prstGeom prst="rect">
              <a:avLst/>
            </a:prstGeom>
          </p:spPr>
        </p:pic>
        <p:pic>
          <p:nvPicPr>
            <p:cNvPr id="7" name="Graphic 6" descr="Database outline">
              <a:extLst>
                <a:ext uri="{FF2B5EF4-FFF2-40B4-BE49-F238E27FC236}">
                  <a16:creationId xmlns:a16="http://schemas.microsoft.com/office/drawing/2014/main" id="{CE8B9A9B-7971-4D2B-A673-3CB802DCC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83860" y="3693889"/>
              <a:ext cx="1015308" cy="955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513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Training &amp; Prediction  </a:t>
            </a:r>
            <a:r>
              <a:rPr lang="en-US" b="1"/>
              <a:t>Learners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Components of a learner</a:t>
            </a:r>
          </a:p>
          <a:p>
            <a:pPr lvl="1"/>
            <a:r>
              <a:rPr lang="de-DE" b="1"/>
              <a:t>Hypothesis space</a:t>
            </a:r>
            <a:r>
              <a:rPr lang="de-DE"/>
              <a:t>: </a:t>
            </a:r>
            <a:r>
              <a:rPr lang="en-US"/>
              <a:t>defines what kind of model can be learned</a:t>
            </a:r>
            <a:r>
              <a:rPr lang="de-DE"/>
              <a:t>, e.g.,</a:t>
            </a:r>
          </a:p>
          <a:p>
            <a:pPr lvl="2"/>
            <a:r>
              <a:rPr lang="de-DE"/>
              <a:t>Logistic regression model</a:t>
            </a:r>
          </a:p>
          <a:p>
            <a:pPr lvl="2"/>
            <a:r>
              <a:rPr lang="de-DE"/>
              <a:t>Decision tree</a:t>
            </a:r>
          </a:p>
          <a:p>
            <a:pPr lvl="2"/>
            <a:r>
              <a:rPr lang="de-DE"/>
              <a:t>Random forest</a:t>
            </a:r>
          </a:p>
          <a:p>
            <a:pPr lvl="1"/>
            <a:r>
              <a:rPr lang="de-DE" b="1"/>
              <a:t>Risk</a:t>
            </a:r>
            <a:r>
              <a:rPr lang="de-DE"/>
              <a:t>: </a:t>
            </a:r>
            <a:r>
              <a:rPr lang="en-US"/>
              <a:t>quantifies by how much our predictions deviate from the true target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To be minimized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Optimization</a:t>
            </a:r>
            <a:r>
              <a:rPr lang="en-US">
                <a:sym typeface="Symbol" panose="05050102010706020507" pitchFamily="18" charset="2"/>
              </a:rPr>
              <a:t>: defines how to search for the best model</a:t>
            </a:r>
          </a:p>
          <a:p>
            <a:r>
              <a:rPr lang="en-US" b="1">
                <a:sym typeface="Symbol" panose="05050102010706020507" pitchFamily="18" charset="2"/>
              </a:rPr>
              <a:t>Empirical risk minimization (ERM)</a:t>
            </a:r>
          </a:p>
          <a:p>
            <a:r>
              <a:rPr lang="en-US" b="1">
                <a:sym typeface="Symbol" panose="05050102010706020507" pitchFamily="18" charset="2"/>
              </a:rPr>
              <a:t>Result</a:t>
            </a:r>
            <a:r>
              <a:rPr lang="en-US">
                <a:sym typeface="Symbol" panose="05050102010706020507" pitchFamily="18" charset="2"/>
              </a:rPr>
              <a:t>: model with trained parameters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4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Training &amp; Prediction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9: ML Training &amp; Prediction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8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How well does our model </a:t>
            </a:r>
            <a:r>
              <a:rPr lang="de-DE" b="1"/>
              <a:t>perform</a:t>
            </a:r>
            <a:r>
              <a:rPr lang="de-DE"/>
              <a:t> on unseen data?</a:t>
            </a:r>
            <a:br>
              <a:rPr lang="de-DE"/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ym typeface="Symbol" panose="05050102010706020507" pitchFamily="18" charset="2"/>
              </a:rPr>
              <a:t>Generalization</a:t>
            </a:r>
            <a:r>
              <a:rPr lang="en-US">
                <a:sym typeface="Symbol" panose="05050102010706020507" pitchFamily="18" charset="2"/>
              </a:rPr>
              <a:t> ability</a:t>
            </a: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de-DE"/>
              <a:t>Measured on test set(s)</a:t>
            </a:r>
          </a:p>
          <a:p>
            <a:r>
              <a:rPr lang="de-DE" i="1"/>
              <a:t>Aka</a:t>
            </a:r>
            <a:r>
              <a:rPr lang="de-DE"/>
              <a:t> </a:t>
            </a:r>
            <a:r>
              <a:rPr lang="de-DE" b="1"/>
              <a:t>outer loss </a:t>
            </a:r>
            <a:r>
              <a:rPr lang="de-DE">
                <a:sym typeface="Symbol" panose="05050102010706020507" pitchFamily="18" charset="2"/>
              </a:rPr>
              <a:t> inner loss used for training the model via ERM  </a:t>
            </a:r>
            <a:endParaRPr lang="de-DE"/>
          </a:p>
          <a:p>
            <a:pPr lvl="1"/>
            <a:r>
              <a:rPr lang="de-DE"/>
              <a:t>We might or might not use the same metric for both.</a:t>
            </a:r>
          </a:p>
          <a:p>
            <a:pPr lvl="1"/>
            <a:r>
              <a:rPr lang="de-DE"/>
              <a:t>Various evaluation metrics exist.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30520-10CC-4C0E-B112-A1610A6EE2C7}"/>
              </a:ext>
            </a:extLst>
          </p:cNvPr>
          <p:cNvSpPr txBox="1"/>
          <p:nvPr/>
        </p:nvSpPr>
        <p:spPr>
          <a:xfrm>
            <a:off x="3090672" y="31981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typically, test error &gt; training error</a:t>
            </a:r>
            <a:endParaRPr lang="en-US" sz="2400" i="1"/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8032317C-9E76-46E7-B8E8-CCA72BA10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075307" y="2919339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2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Idea</a:t>
            </a:r>
          </a:p>
        </p:txBody>
      </p:sp>
      <p:sp>
        <p:nvSpPr>
          <p:cNvPr id="11" name="Rechteck 5">
            <a:extLst>
              <a:ext uri="{FF2B5EF4-FFF2-40B4-BE49-F238E27FC236}">
                <a16:creationId xmlns:a16="http://schemas.microsoft.com/office/drawing/2014/main" id="{9B3E5722-DFCC-4433-AC81-537989B2E352}"/>
              </a:ext>
            </a:extLst>
          </p:cNvPr>
          <p:cNvSpPr/>
          <p:nvPr/>
        </p:nvSpPr>
        <p:spPr>
          <a:xfrm>
            <a:off x="1066800" y="2013090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6">
            <a:extLst>
              <a:ext uri="{FF2B5EF4-FFF2-40B4-BE49-F238E27FC236}">
                <a16:creationId xmlns:a16="http://schemas.microsoft.com/office/drawing/2014/main" id="{E47CC077-DA36-41E5-863D-544A47978CDE}"/>
              </a:ext>
            </a:extLst>
          </p:cNvPr>
          <p:cNvSpPr/>
          <p:nvPr/>
        </p:nvSpPr>
        <p:spPr>
          <a:xfrm>
            <a:off x="1219200" y="2165490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7">
            <a:extLst>
              <a:ext uri="{FF2B5EF4-FFF2-40B4-BE49-F238E27FC236}">
                <a16:creationId xmlns:a16="http://schemas.microsoft.com/office/drawing/2014/main" id="{BCAF1833-9E9D-4181-81CC-A2AA587DF1FF}"/>
              </a:ext>
            </a:extLst>
          </p:cNvPr>
          <p:cNvSpPr/>
          <p:nvPr/>
        </p:nvSpPr>
        <p:spPr>
          <a:xfrm>
            <a:off x="1371600" y="2314786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hteck 5">
            <a:extLst>
              <a:ext uri="{FF2B5EF4-FFF2-40B4-BE49-F238E27FC236}">
                <a16:creationId xmlns:a16="http://schemas.microsoft.com/office/drawing/2014/main" id="{87EC206F-44BD-41DD-BC54-2A39A8EAA5DA}"/>
              </a:ext>
            </a:extLst>
          </p:cNvPr>
          <p:cNvSpPr/>
          <p:nvPr/>
        </p:nvSpPr>
        <p:spPr>
          <a:xfrm>
            <a:off x="1053723" y="35438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6">
            <a:extLst>
              <a:ext uri="{FF2B5EF4-FFF2-40B4-BE49-F238E27FC236}">
                <a16:creationId xmlns:a16="http://schemas.microsoft.com/office/drawing/2014/main" id="{9A9C3C71-578C-464A-8B98-B242867D19E6}"/>
              </a:ext>
            </a:extLst>
          </p:cNvPr>
          <p:cNvSpPr/>
          <p:nvPr/>
        </p:nvSpPr>
        <p:spPr>
          <a:xfrm>
            <a:off x="1206123" y="36962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7">
            <a:extLst>
              <a:ext uri="{FF2B5EF4-FFF2-40B4-BE49-F238E27FC236}">
                <a16:creationId xmlns:a16="http://schemas.microsoft.com/office/drawing/2014/main" id="{CA538402-0907-460B-8807-CD809ACC7945}"/>
              </a:ext>
            </a:extLst>
          </p:cNvPr>
          <p:cNvSpPr/>
          <p:nvPr/>
        </p:nvSpPr>
        <p:spPr>
          <a:xfrm>
            <a:off x="1358523" y="38486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BEADEC-F3AA-492F-B998-B01ECFFB8578}"/>
              </a:ext>
            </a:extLst>
          </p:cNvPr>
          <p:cNvSpPr txBox="1"/>
          <p:nvPr/>
        </p:nvSpPr>
        <p:spPr>
          <a:xfrm>
            <a:off x="1358524" y="2850907"/>
            <a:ext cx="1149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Train</a:t>
            </a:r>
            <a:endParaRPr lang="en-US" sz="2400" i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B1B79-892D-4203-B785-77D4522F9971}"/>
              </a:ext>
            </a:extLst>
          </p:cNvPr>
          <p:cNvSpPr txBox="1"/>
          <p:nvPr/>
        </p:nvSpPr>
        <p:spPr>
          <a:xfrm>
            <a:off x="1358522" y="4368433"/>
            <a:ext cx="1149097" cy="93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Test</a:t>
            </a:r>
            <a:endParaRPr lang="en-US" sz="2400" i="1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AEE68004-E003-40AE-BB32-BF1699A776E2}"/>
              </a:ext>
            </a:extLst>
          </p:cNvPr>
          <p:cNvSpPr/>
          <p:nvPr/>
        </p:nvSpPr>
        <p:spPr>
          <a:xfrm flipH="1">
            <a:off x="2786270" y="2598120"/>
            <a:ext cx="14980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14C0DE24-A822-4AB3-B828-46E7B1D55A64}"/>
              </a:ext>
            </a:extLst>
          </p:cNvPr>
          <p:cNvSpPr/>
          <p:nvPr/>
        </p:nvSpPr>
        <p:spPr>
          <a:xfrm flipH="1">
            <a:off x="2773192" y="4183767"/>
            <a:ext cx="1498091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63218D-6E40-4417-8723-71DFD1FB2CCB}"/>
              </a:ext>
            </a:extLst>
          </p:cNvPr>
          <p:cNvGrpSpPr/>
          <p:nvPr/>
        </p:nvGrpSpPr>
        <p:grpSpPr>
          <a:xfrm>
            <a:off x="4284360" y="2314786"/>
            <a:ext cx="2256647" cy="936000"/>
            <a:chOff x="6096000" y="2090365"/>
            <a:chExt cx="5257801" cy="345374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BB3546-0684-43B9-85B8-D2E9E76F48A5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D75E69-459E-4102-930E-8C2D5EFE1C05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4006C3-7846-4D22-9AF7-1073D907367E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D29756-9797-4DE1-BC60-0F79635FBA0D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804316D-6B24-41C2-9C3D-274106818FE8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ACD5A32-149D-4170-AF93-E704298CF31E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CE589A8-62A5-456D-AEAA-93DC309C5177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9DF69D8-FC13-4BF1-A740-ECCAF491526C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3D9BB7D-35C1-416C-B59E-4C9AA81E46ED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55AB935-3EE8-4B50-82C4-128DD2E89CD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FFF1708-A62C-43DC-8E63-1456E677C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ADB5959-5408-4823-ADF1-34B5A4751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518185B-10D8-4839-9BEF-46FC1D27B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B4FB8A8-1960-4F76-9AB7-802D2C6F2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0D4DB8B-64FA-4748-998E-0AC2F8039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FEE8F57-7991-48CB-A7A8-633FF0295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13B73CD-830B-4C61-B5C6-73E8328F9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D690094-80C9-47B9-A8BE-3A6D7E431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228D67C-025C-48B8-B3F1-CC8E14262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7252C7C-CB1F-49A5-9EF2-CDE955A97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BAAB7AC-632A-4D82-BE9A-4EC63CC1D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61405A1-9485-4A24-A3E4-6FF6CAEF2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E35DEA-ACCA-4571-B63A-DB79E8A4C135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1F9FA3D-D07E-42C8-964C-4994616AF85E}"/>
              </a:ext>
            </a:extLst>
          </p:cNvPr>
          <p:cNvGrpSpPr/>
          <p:nvPr/>
        </p:nvGrpSpPr>
        <p:grpSpPr>
          <a:xfrm>
            <a:off x="4277536" y="3854990"/>
            <a:ext cx="2256647" cy="936000"/>
            <a:chOff x="6096000" y="2090365"/>
            <a:chExt cx="5257801" cy="345374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83E433-C484-4A0F-B2B4-DE9450D7B76C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5D26A3-31B5-4CA0-BDD6-396F02C74B92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984C121-7EFC-443C-92B8-3A04AB5836AC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44CEE1-A653-4C5B-83F6-48D9A204A9D2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1B54E26-FE17-4B84-949E-89BFA0B555AF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8AB3B04-D235-4551-AC22-537C2B60CAAE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56A8520-1AF6-4727-9CA5-805AEFF9EE4E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7853371-FEBD-4B61-B7C0-9228640AF2E1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14E83B87-C052-4010-89AC-01BE86576934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8496CFE-1FDB-480D-A419-DCE0E38AD52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65103C-3CF6-4FDF-99F2-37CF77FE4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B626533-0E5A-4731-A850-B31602CAB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491E374-94F2-4ED2-A4AA-69398006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CC95798-828F-40A4-BA03-31828D066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5B369E0-C667-4F9E-8281-3B1966CFB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93C7360-AB43-4304-9650-8C03F69A9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C3B6E98-574B-43B1-93F2-3231E87D4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1C27894-2D76-4677-BC58-518F01A30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FF251B5-86A9-4F9E-A8AD-34A023D1E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65C04F0-8357-42D0-BC94-24CBB3213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22AB375-90FB-463E-9D3A-EBCD9E9AF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85EA7CC-14CB-404A-B775-4EA0E25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1B9499-AADB-48FE-A17E-F5C1E6DBBE5D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Graphic 73" descr="Single gear with solid fill">
            <a:extLst>
              <a:ext uri="{FF2B5EF4-FFF2-40B4-BE49-F238E27FC236}">
                <a16:creationId xmlns:a16="http://schemas.microsoft.com/office/drawing/2014/main" id="{AF6A644D-C1A9-4446-A8A8-B2514ED3D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4881" y="2326261"/>
            <a:ext cx="914400" cy="914400"/>
          </a:xfrm>
          <a:prstGeom prst="rect">
            <a:avLst/>
          </a:prstGeom>
        </p:spPr>
      </p:pic>
      <p:pic>
        <p:nvPicPr>
          <p:cNvPr id="75" name="Graphic 74" descr="Single gear with solid fill">
            <a:extLst>
              <a:ext uri="{FF2B5EF4-FFF2-40B4-BE49-F238E27FC236}">
                <a16:creationId xmlns:a16="http://schemas.microsoft.com/office/drawing/2014/main" id="{0F17B916-1B64-4851-9BB8-A08A38E00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1061" y="3922033"/>
            <a:ext cx="914400" cy="914400"/>
          </a:xfrm>
          <a:prstGeom prst="rect">
            <a:avLst/>
          </a:prstGeom>
        </p:spPr>
      </p:pic>
      <p:sp>
        <p:nvSpPr>
          <p:cNvPr id="76" name="Arrow: Left 75">
            <a:extLst>
              <a:ext uri="{FF2B5EF4-FFF2-40B4-BE49-F238E27FC236}">
                <a16:creationId xmlns:a16="http://schemas.microsoft.com/office/drawing/2014/main" id="{1E271C1E-5670-4BC1-9F3E-9E9145292ED2}"/>
              </a:ext>
            </a:extLst>
          </p:cNvPr>
          <p:cNvSpPr/>
          <p:nvPr/>
        </p:nvSpPr>
        <p:spPr>
          <a:xfrm rot="20911762" flipH="1">
            <a:off x="6520562" y="2447256"/>
            <a:ext cx="15641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C21626D-A65D-4A84-A139-D174A386353F}"/>
              </a:ext>
            </a:extLst>
          </p:cNvPr>
          <p:cNvSpPr/>
          <p:nvPr/>
        </p:nvSpPr>
        <p:spPr>
          <a:xfrm>
            <a:off x="8045050" y="2013090"/>
            <a:ext cx="2116836" cy="96100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Learner</a:t>
            </a:r>
            <a:endParaRPr lang="de-DE" b="1">
              <a:solidFill>
                <a:schemeClr val="bg1"/>
              </a:solidFill>
            </a:endParaRPr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F2D26B5F-E6EA-48C6-B94B-B9A742ED904F}"/>
              </a:ext>
            </a:extLst>
          </p:cNvPr>
          <p:cNvSpPr/>
          <p:nvPr/>
        </p:nvSpPr>
        <p:spPr>
          <a:xfrm rot="5400000" flipH="1">
            <a:off x="8834981" y="3093658"/>
            <a:ext cx="590175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FB51C3-7F01-494F-8627-369ED00A575F}"/>
              </a:ext>
            </a:extLst>
          </p:cNvPr>
          <p:cNvSpPr/>
          <p:nvPr/>
        </p:nvSpPr>
        <p:spPr>
          <a:xfrm>
            <a:off x="8097142" y="3562341"/>
            <a:ext cx="2116836" cy="9610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Model</a:t>
            </a:r>
            <a:endParaRPr lang="de-DE" b="1">
              <a:solidFill>
                <a:schemeClr val="bg1"/>
              </a:solidFill>
            </a:endParaRPr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758EA8EE-4F3E-466F-AAA8-D087D54C01EB}"/>
              </a:ext>
            </a:extLst>
          </p:cNvPr>
          <p:cNvSpPr/>
          <p:nvPr/>
        </p:nvSpPr>
        <p:spPr>
          <a:xfrm rot="5400000" flipH="1">
            <a:off x="8860472" y="4636947"/>
            <a:ext cx="590175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2E813967-E9C6-4254-B7C8-C32351CF937E}"/>
              </a:ext>
            </a:extLst>
          </p:cNvPr>
          <p:cNvSpPr/>
          <p:nvPr/>
        </p:nvSpPr>
        <p:spPr>
          <a:xfrm rot="20911762" flipH="1">
            <a:off x="6535882" y="4035751"/>
            <a:ext cx="15641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AA34F3E-37F5-40DC-B6BA-966931D7C517}"/>
              </a:ext>
            </a:extLst>
          </p:cNvPr>
          <p:cNvSpPr/>
          <p:nvPr/>
        </p:nvSpPr>
        <p:spPr>
          <a:xfrm>
            <a:off x="8097141" y="5119883"/>
            <a:ext cx="2116836" cy="961002"/>
          </a:xfrm>
          <a:prstGeom prst="round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Evaluation</a:t>
            </a:r>
            <a:endParaRPr lang="de-DE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00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Metrics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Many different ones, reflecting what kind of error we wish to </a:t>
            </a:r>
            <a:br>
              <a:rPr lang="de-DE"/>
            </a:br>
            <a:r>
              <a:rPr lang="de-DE"/>
              <a:t>keep small</a:t>
            </a:r>
          </a:p>
          <a:p>
            <a:r>
              <a:rPr lang="de-DE"/>
              <a:t>Special metrics for binary classification: </a:t>
            </a:r>
            <a:r>
              <a:rPr lang="de-DE" b="1"/>
              <a:t>ROC</a:t>
            </a:r>
            <a:r>
              <a:rPr lang="de-DE"/>
              <a:t>-based</a:t>
            </a:r>
          </a:p>
          <a:p>
            <a:pPr marL="457200" lvl="1" indent="0">
              <a:buNone/>
            </a:pP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graphicFrame>
        <p:nvGraphicFramePr>
          <p:cNvPr id="11" name="Tabelle 4">
            <a:extLst>
              <a:ext uri="{FF2B5EF4-FFF2-40B4-BE49-F238E27FC236}">
                <a16:creationId xmlns:a16="http://schemas.microsoft.com/office/drawing/2014/main" id="{CE108B06-A8A2-4508-B8EF-C37FC8B06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22096"/>
              </p:ext>
            </p:extLst>
          </p:nvPr>
        </p:nvGraphicFramePr>
        <p:xfrm>
          <a:off x="1383416" y="3941065"/>
          <a:ext cx="6809607" cy="1911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869">
                  <a:extLst>
                    <a:ext uri="{9D8B030D-6E8A-4147-A177-3AD203B41FA5}">
                      <a16:colId xmlns:a16="http://schemas.microsoft.com/office/drawing/2014/main" val="2887603973"/>
                    </a:ext>
                  </a:extLst>
                </a:gridCol>
                <a:gridCol w="2269869">
                  <a:extLst>
                    <a:ext uri="{9D8B030D-6E8A-4147-A177-3AD203B41FA5}">
                      <a16:colId xmlns:a16="http://schemas.microsoft.com/office/drawing/2014/main" val="2331717474"/>
                    </a:ext>
                  </a:extLst>
                </a:gridCol>
                <a:gridCol w="2269869">
                  <a:extLst>
                    <a:ext uri="{9D8B030D-6E8A-4147-A177-3AD203B41FA5}">
                      <a16:colId xmlns:a16="http://schemas.microsoft.com/office/drawing/2014/main" val="999555329"/>
                    </a:ext>
                  </a:extLst>
                </a:gridCol>
              </a:tblGrid>
              <a:tr h="637032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Actual: YES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Actual:</a:t>
                      </a:r>
                      <a:r>
                        <a:rPr lang="en-US" sz="2000" b="1" baseline="0"/>
                        <a:t> NO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49267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Predicted: YES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True Positive (TP)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False</a:t>
                      </a:r>
                      <a:r>
                        <a:rPr lang="en-US" sz="2000" b="0" baseline="0"/>
                        <a:t> Positive (FP)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931016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/>
                        <a:t>Predicted: </a:t>
                      </a:r>
                      <a:r>
                        <a:rPr lang="en-US" sz="2000" b="1" baseline="0"/>
                        <a:t>NO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False </a:t>
                      </a:r>
                      <a:r>
                        <a:rPr lang="en-US" sz="2000" b="0" baseline="0"/>
                        <a:t>Negative</a:t>
                      </a:r>
                      <a:r>
                        <a:rPr lang="en-US" sz="2000" b="0"/>
                        <a:t> (FN)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True </a:t>
                      </a:r>
                      <a:r>
                        <a:rPr lang="en-US" sz="2000" b="0" baseline="0"/>
                        <a:t>Negative</a:t>
                      </a:r>
                      <a:r>
                        <a:rPr lang="en-US" sz="2000" b="0"/>
                        <a:t> (TN)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95225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EAF9EBE6-682D-4485-A252-0B083EC60D49}"/>
              </a:ext>
            </a:extLst>
          </p:cNvPr>
          <p:cNvGrpSpPr/>
          <p:nvPr/>
        </p:nvGrpSpPr>
        <p:grpSpPr>
          <a:xfrm>
            <a:off x="9064200" y="4032506"/>
            <a:ext cx="1836000" cy="1819655"/>
            <a:chOff x="8988552" y="3968497"/>
            <a:chExt cx="1836000" cy="181965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31DAB6-56F9-4D5F-8417-0983E87235BC}"/>
                </a:ext>
              </a:extLst>
            </p:cNvPr>
            <p:cNvCxnSpPr/>
            <p:nvPr/>
          </p:nvCxnSpPr>
          <p:spPr>
            <a:xfrm>
              <a:off x="8988552" y="5788152"/>
              <a:ext cx="1836000" cy="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0FFB5A-967A-4BC3-8EA6-1D7C2C397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8552" y="3968497"/>
              <a:ext cx="0" cy="180000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F23DB1-F42C-4F76-B2C2-92084B1C2BEC}"/>
                </a:ext>
              </a:extLst>
            </p:cNvPr>
            <p:cNvSpPr/>
            <p:nvPr/>
          </p:nvSpPr>
          <p:spPr>
            <a:xfrm>
              <a:off x="8988552" y="4200081"/>
              <a:ext cx="1737360" cy="1588071"/>
            </a:xfrm>
            <a:custGeom>
              <a:avLst/>
              <a:gdLst>
                <a:gd name="connsiteX0" fmla="*/ 0 w 1737360"/>
                <a:gd name="connsiteY0" fmla="*/ 1588071 h 1588071"/>
                <a:gd name="connsiteX1" fmla="*/ 137160 w 1737360"/>
                <a:gd name="connsiteY1" fmla="*/ 554799 h 1588071"/>
                <a:gd name="connsiteX2" fmla="*/ 356616 w 1737360"/>
                <a:gd name="connsiteY2" fmla="*/ 70167 h 1588071"/>
                <a:gd name="connsiteX3" fmla="*/ 1042416 w 1737360"/>
                <a:gd name="connsiteY3" fmla="*/ 6159 h 1588071"/>
                <a:gd name="connsiteX4" fmla="*/ 1737360 w 1737360"/>
                <a:gd name="connsiteY4" fmla="*/ 6159 h 158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360" h="1588071">
                  <a:moveTo>
                    <a:pt x="0" y="1588071"/>
                  </a:moveTo>
                  <a:cubicBezTo>
                    <a:pt x="38862" y="1197927"/>
                    <a:pt x="77724" y="807783"/>
                    <a:pt x="137160" y="554799"/>
                  </a:cubicBezTo>
                  <a:cubicBezTo>
                    <a:pt x="196596" y="301815"/>
                    <a:pt x="205740" y="161607"/>
                    <a:pt x="356616" y="70167"/>
                  </a:cubicBezTo>
                  <a:cubicBezTo>
                    <a:pt x="507492" y="-21273"/>
                    <a:pt x="812292" y="16827"/>
                    <a:pt x="1042416" y="6159"/>
                  </a:cubicBezTo>
                  <a:cubicBezTo>
                    <a:pt x="1272540" y="-4509"/>
                    <a:pt x="1504950" y="825"/>
                    <a:pt x="1737360" y="6159"/>
                  </a:cubicBezTo>
                </a:path>
              </a:pathLst>
            </a:custGeom>
            <a:solidFill>
              <a:srgbClr val="66C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A7E2B885-0E2A-4BB1-BDD6-66D21F0B6AF8}"/>
                </a:ext>
              </a:extLst>
            </p:cNvPr>
            <p:cNvSpPr/>
            <p:nvPr/>
          </p:nvSpPr>
          <p:spPr>
            <a:xfrm rot="16200000">
              <a:off x="9064996" y="4121983"/>
              <a:ext cx="1588070" cy="1733758"/>
            </a:xfrm>
            <a:prstGeom prst="rtTriangle">
              <a:avLst/>
            </a:prstGeom>
            <a:solidFill>
              <a:srgbClr val="66C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00EFEC-A584-48F5-ACEE-A1C29B6EA0B0}"/>
                </a:ext>
              </a:extLst>
            </p:cNvPr>
            <p:cNvCxnSpPr>
              <a:cxnSpLocks/>
              <a:stCxn id="27" idx="0"/>
              <a:endCxn id="27" idx="4"/>
            </p:cNvCxnSpPr>
            <p:nvPr/>
          </p:nvCxnSpPr>
          <p:spPr>
            <a:xfrm flipV="1">
              <a:off x="8992152" y="4194827"/>
              <a:ext cx="1733758" cy="1588070"/>
            </a:xfrm>
            <a:prstGeom prst="line">
              <a:avLst/>
            </a:prstGeom>
            <a:ln w="28575">
              <a:solidFill>
                <a:srgbClr val="66CC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102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2E9D0-9A2C-47AE-8969-AF11BAF74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43464"/>
            <a:ext cx="8363527" cy="4353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2A5EEA-5DA5-4F63-B2E4-CD7224D03BFC}"/>
              </a:ext>
            </a:extLst>
          </p:cNvPr>
          <p:cNvSpPr txBox="1"/>
          <p:nvPr/>
        </p:nvSpPr>
        <p:spPr>
          <a:xfrm>
            <a:off x="9347200" y="5834811"/>
            <a:ext cx="200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/>
              <a:t>https://en.wikipedia.org/wiki/F-score#Diagnostic_testing</a:t>
            </a:r>
          </a:p>
        </p:txBody>
      </p:sp>
    </p:spTree>
    <p:extLst>
      <p:ext uri="{BB962C8B-B14F-4D97-AF65-F5344CB8AC3E}">
        <p14:creationId xmlns:p14="http://schemas.microsoft.com/office/powerpoint/2010/main" val="216561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Embeddings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Performance Evaluation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10: ML Evaluation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31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5: ML Pipeline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449635E3-0ECF-4549-A66D-053B46FA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2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Visualization  </a:t>
            </a:r>
            <a:r>
              <a:rPr lang="en-US" b="1"/>
              <a:t>Plotting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551B9-2D7A-46EA-A522-1AD24D484B4E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11: Visualizing Results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A014A299-FFAE-483F-811E-94B0F39D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6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Excursus: AutoML Pipeline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8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AutoML Pipeline  </a:t>
            </a:r>
            <a:r>
              <a:rPr lang="en-US" b="1"/>
              <a:t>Motivation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Recall</a:t>
            </a:r>
            <a:r>
              <a:rPr lang="de-DE"/>
              <a:t>: static vs dynamic features</a:t>
            </a:r>
          </a:p>
          <a:p>
            <a:r>
              <a:rPr lang="de-DE"/>
              <a:t>Frequently, we are in situations where</a:t>
            </a:r>
          </a:p>
          <a:p>
            <a:pPr lvl="1"/>
            <a:r>
              <a:rPr lang="de-DE"/>
              <a:t>we tune/evaluate multiple learners, and/or</a:t>
            </a:r>
          </a:p>
          <a:p>
            <a:pPr lvl="1"/>
            <a:r>
              <a:rPr lang="de-DE"/>
              <a:t>feature generation affects surrounding </a:t>
            </a:r>
            <a:br>
              <a:rPr lang="de-DE"/>
            </a:br>
            <a:r>
              <a:rPr lang="de-DE"/>
              <a:t>observations.</a:t>
            </a:r>
          </a:p>
          <a:p>
            <a:r>
              <a:rPr lang="de-DE"/>
              <a:t>These steps typically call for repeated train-test splits </a:t>
            </a:r>
            <a:br>
              <a:rPr lang="de-DE"/>
            </a:br>
            <a:r>
              <a:rPr lang="de-DE"/>
              <a:t>(</a:t>
            </a:r>
            <a:r>
              <a:rPr lang="de-DE" b="1"/>
              <a:t>resampling</a:t>
            </a:r>
            <a:r>
              <a:rPr lang="de-DE"/>
              <a:t>, nested resampling).</a:t>
            </a:r>
          </a:p>
          <a:p>
            <a:r>
              <a:rPr lang="de-DE"/>
              <a:t>For predictions to remain unbiased this requires</a:t>
            </a:r>
            <a:br>
              <a:rPr lang="de-DE"/>
            </a:br>
            <a:r>
              <a:rPr lang="de-DE"/>
              <a:t>training &amp; evaluation of the entire (AutoML) </a:t>
            </a:r>
            <a:r>
              <a:rPr lang="de-DE" b="1"/>
              <a:t>pipeline</a:t>
            </a:r>
            <a:r>
              <a:rPr lang="de-DE"/>
              <a:t>.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80344-D94B-4C16-9FA2-AA35585A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96" y="2100452"/>
            <a:ext cx="3549604" cy="14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19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AutoML Pipeline  </a:t>
            </a:r>
            <a:r>
              <a:rPr lang="en-US" b="1"/>
              <a:t>Graph Learners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Building pipelines via </a:t>
            </a:r>
            <a:r>
              <a:rPr lang="de-DE" b="1"/>
              <a:t>graph learners</a:t>
            </a:r>
          </a:p>
          <a:p>
            <a:pPr lvl="1"/>
            <a:r>
              <a:rPr lang="de-DE"/>
              <a:t>Encompassing all steps from </a:t>
            </a:r>
            <a:br>
              <a:rPr lang="de-DE"/>
            </a:br>
            <a:r>
              <a:rPr lang="de-DE"/>
              <a:t>pre-processing to evaluation</a:t>
            </a:r>
          </a:p>
          <a:p>
            <a:pPr lvl="1"/>
            <a:r>
              <a:rPr lang="de-DE"/>
              <a:t>Modular building approach</a:t>
            </a:r>
          </a:p>
          <a:p>
            <a:pPr lvl="1"/>
            <a:r>
              <a:rPr lang="de-DE"/>
              <a:t>All methods (training, prediction, tuning, ...) </a:t>
            </a:r>
            <a:br>
              <a:rPr lang="de-DE"/>
            </a:br>
            <a:r>
              <a:rPr lang="de-DE"/>
              <a:t>applicable as usual</a:t>
            </a:r>
          </a:p>
          <a:p>
            <a:r>
              <a:rPr lang="de-DE"/>
              <a:t>Automatization of entire procedure </a:t>
            </a:r>
            <a:br>
              <a:rPr lang="de-DE"/>
            </a:br>
            <a:r>
              <a:rPr lang="de-DE"/>
              <a:t>possible to large extent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0B926-8518-480C-BF7D-4BD16FA2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47" y="2186969"/>
            <a:ext cx="3448453" cy="2942815"/>
          </a:xfrm>
          <a:prstGeom prst="rect">
            <a:avLst/>
          </a:prstGeom>
        </p:spPr>
      </p:pic>
      <p:pic>
        <p:nvPicPr>
          <p:cNvPr id="16" name="Graphic 15" descr="Game controller with solid fill">
            <a:extLst>
              <a:ext uri="{FF2B5EF4-FFF2-40B4-BE49-F238E27FC236}">
                <a16:creationId xmlns:a16="http://schemas.microsoft.com/office/drawing/2014/main" id="{3D3A7CA9-86FD-4425-A768-35D92A476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8E379A-DA4E-4E75-B43B-77A1268C388D}"/>
              </a:ext>
            </a:extLst>
          </p:cNvPr>
          <p:cNvSpPr txBox="1"/>
          <p:nvPr/>
        </p:nvSpPr>
        <p:spPr>
          <a:xfrm>
            <a:off x="2018554" y="5708252"/>
            <a:ext cx="9411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 on creating AutoML systems on </a:t>
            </a:r>
            <a:r>
              <a:rPr lang="en-US" sz="2400" i="1">
                <a:hlinkClick r:id="rId6"/>
              </a:rPr>
              <a:t>https://mlr3gallery.mlr-org.com/</a:t>
            </a:r>
            <a:r>
              <a:rPr lang="en-US" sz="2400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9374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2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Bishop, C. (2006): Pattern Recognition and Machine Learning, Springer.</a:t>
            </a:r>
          </a:p>
          <a:p>
            <a:pPr marL="0" indent="0">
              <a:buNone/>
            </a:pPr>
            <a:r>
              <a:rPr lang="en-US" sz="2000"/>
              <a:t>Hastie, T., Tibshirani, R, and Friedman, J. (2017): The Elements of Statistical Learning. Data Mining, Inference, and Prediction, 2</a:t>
            </a:r>
            <a:r>
              <a:rPr lang="en-US" sz="2000" baseline="30000"/>
              <a:t>nd</a:t>
            </a:r>
            <a:r>
              <a:rPr lang="en-US" sz="2000"/>
              <a:t> ed., Springer.</a:t>
            </a:r>
          </a:p>
          <a:p>
            <a:pPr marL="0" indent="0">
              <a:buNone/>
            </a:pPr>
            <a:r>
              <a:rPr lang="en-US" sz="2000"/>
              <a:t>Japkowicz, N., and Shah, M. (2011): Evaluationg Learning Algorithms. A Classification Perspective, Cambridge University Press.</a:t>
            </a:r>
          </a:p>
          <a:p>
            <a:pPr marL="0" indent="0">
              <a:buNone/>
            </a:pPr>
            <a:r>
              <a:rPr lang="en-US" sz="2000"/>
              <a:t>Mikolov, T., Chen, K., Corrado, G., and Dean, J. (2013): Efficient Estimation of Word Representations in Vector Space, arXiv:1301.3781.</a:t>
            </a:r>
          </a:p>
          <a:p>
            <a:pPr marL="0" indent="0">
              <a:buNone/>
            </a:pPr>
            <a:r>
              <a:rPr lang="en-US" sz="2000"/>
              <a:t>Pennington, J., Socher, R., and Manning, C. (2014): GloVe: Global Vectors for Word Representation</a:t>
            </a:r>
          </a:p>
          <a:p>
            <a:pPr marL="0" indent="0">
              <a:buNone/>
            </a:pPr>
            <a:r>
              <a:rPr lang="en-US" sz="2000"/>
              <a:t>https://introduction-to-machine-learning.netlify.app/</a:t>
            </a:r>
          </a:p>
          <a:p>
            <a:pPr marL="0" indent="0">
              <a:buNone/>
            </a:pPr>
            <a:r>
              <a:rPr lang="en-US" sz="2000"/>
              <a:t>https://mlr3book.mlr-org.com/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Setting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Recall our goal: </a:t>
            </a:r>
            <a:r>
              <a:rPr lang="de-DE"/>
              <a:t>numeric representation of texts by variables that co-occur across documents  </a:t>
            </a:r>
            <a:br>
              <a:rPr lang="de-DE"/>
            </a:br>
            <a:endParaRPr lang="de-DE"/>
          </a:p>
          <a:p>
            <a:r>
              <a:rPr lang="de-DE" b="1"/>
              <a:t>Approaches</a:t>
            </a:r>
          </a:p>
          <a:p>
            <a:pPr lvl="1"/>
            <a:r>
              <a:rPr lang="de-DE"/>
              <a:t>Vocabulary-based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done</a:t>
            </a:r>
            <a:endParaRPr lang="de-DE"/>
          </a:p>
          <a:p>
            <a:pPr lvl="1"/>
            <a:r>
              <a:rPr lang="de-DE"/>
              <a:t>Neural network representations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later: BERT</a:t>
            </a:r>
            <a:endParaRPr lang="de-DE"/>
          </a:p>
          <a:p>
            <a:pPr lvl="1"/>
            <a:r>
              <a:rPr lang="de-DE"/>
              <a:t>Word embeddings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let‘s see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Vocabulary-Based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Revisited: BOW</a:t>
            </a:r>
          </a:p>
          <a:p>
            <a:pPr lvl="1"/>
            <a:r>
              <a:rPr lang="en-US"/>
              <a:t>Vocabulary with all occurring words in documents</a:t>
            </a:r>
          </a:p>
          <a:p>
            <a:pPr lvl="1"/>
            <a:r>
              <a:rPr lang="en-US"/>
              <a:t>Assumption: </a:t>
            </a:r>
            <a:r>
              <a:rPr lang="en-GB"/>
              <a:t>each word independent from others present in document</a:t>
            </a:r>
          </a:p>
          <a:p>
            <a:pPr lvl="1"/>
            <a:r>
              <a:rPr lang="en-GB"/>
              <a:t>No accounting for word order</a:t>
            </a:r>
            <a:endParaRPr lang="en-US"/>
          </a:p>
          <a:p>
            <a:pPr lvl="1"/>
            <a:r>
              <a:rPr lang="en-US"/>
              <a:t>Each document represented by </a:t>
            </a:r>
            <a:r>
              <a:rPr lang="en-US" b="1"/>
              <a:t>term frequency vector </a:t>
            </a:r>
            <a:r>
              <a:rPr lang="en-US"/>
              <a:t>(occurrence of all distinct words present in document)</a:t>
            </a:r>
          </a:p>
          <a:p>
            <a:r>
              <a:rPr lang="en-US" b="1"/>
              <a:t>Idea</a:t>
            </a:r>
            <a:r>
              <a:rPr lang="en-US"/>
              <a:t>: weighting</a:t>
            </a:r>
          </a:p>
          <a:p>
            <a:r>
              <a:rPr lang="en-US" b="1">
                <a:solidFill>
                  <a:srgbClr val="66CCFF"/>
                </a:solidFill>
              </a:rPr>
              <a:t>Term Frequency - Inverse Document Frequency (TF-IDF)</a:t>
            </a:r>
          </a:p>
          <a:p>
            <a:pPr lvl="1"/>
            <a:r>
              <a:rPr lang="en-US"/>
              <a:t>Not implying that all terms are considered equally important</a:t>
            </a:r>
          </a:p>
          <a:p>
            <a:pPr lvl="1"/>
            <a:r>
              <a:rPr lang="en-US" b="1">
                <a:sym typeface="Wingdings" panose="05000000000000000000" pitchFamily="2" charset="2"/>
              </a:rPr>
              <a:t>Idea</a:t>
            </a:r>
            <a:r>
              <a:rPr lang="en-US">
                <a:sym typeface="Wingdings" panose="05000000000000000000" pitchFamily="2" charset="2"/>
              </a:rPr>
              <a:t>: penalize words that are too frequent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BOW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5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TF-IDF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81222"/>
              </p:ext>
            </p:extLst>
          </p:nvPr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5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Word embeddings </a:t>
            </a:r>
            <a:r>
              <a:rPr lang="de-DE" i="1"/>
              <a:t>aka </a:t>
            </a:r>
            <a:r>
              <a:rPr lang="de-DE"/>
              <a:t>word vectors </a:t>
            </a:r>
            <a:r>
              <a:rPr lang="de-DE" i="1"/>
              <a:t>aka</a:t>
            </a:r>
            <a:r>
              <a:rPr lang="de-DE"/>
              <a:t> word representations</a:t>
            </a:r>
          </a:p>
          <a:p>
            <a:r>
              <a:rPr lang="de-DE" b="1"/>
              <a:t>Idea: </a:t>
            </a:r>
            <a:r>
              <a:rPr lang="en-GB"/>
              <a:t>model semantic importance of words in numeric form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 </a:t>
            </a:r>
          </a:p>
          <a:p>
            <a:r>
              <a:rPr lang="en-GB"/>
              <a:t>Unsupervised learning task</a:t>
            </a:r>
            <a:endParaRPr lang="de-DE"/>
          </a:p>
          <a:p>
            <a:r>
              <a:rPr lang="de-DE"/>
              <a:t>Also achieved by BOW/TF-IDF, but: </a:t>
            </a:r>
            <a:r>
              <a:rPr lang="de-DE" b="1"/>
              <a:t>high dimensionality</a:t>
            </a:r>
          </a:p>
          <a:p>
            <a:r>
              <a:rPr lang="de-DE" b="1"/>
              <a:t>Goal: </a:t>
            </a:r>
            <a:r>
              <a:rPr lang="de-DE"/>
              <a:t>dense representation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308FF-1418-4DFC-B73B-AC2DFEB1D7CD}"/>
              </a:ext>
            </a:extLst>
          </p:cNvPr>
          <p:cNvSpPr txBox="1"/>
          <p:nvPr/>
        </p:nvSpPr>
        <p:spPr>
          <a:xfrm>
            <a:off x="2834640" y="331953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we wish to embed words into the continuous space of real numbers</a:t>
            </a:r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DF7E8ADD-34C2-4EB5-869A-9750931B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691259" y="3077222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GB" b="1"/>
              <a:t>Dimensionality reduction</a:t>
            </a:r>
          </a:p>
          <a:p>
            <a:r>
              <a:rPr lang="en-US" b="1"/>
              <a:t>Embeddings</a:t>
            </a:r>
            <a:r>
              <a:rPr lang="en-US"/>
              <a:t> / factor loadings</a:t>
            </a:r>
          </a:p>
          <a:p>
            <a:pPr lvl="1"/>
            <a:r>
              <a:rPr lang="en-US"/>
              <a:t>Characterize words by their surrounding context</a:t>
            </a:r>
          </a:p>
          <a:p>
            <a:pPr lvl="1"/>
            <a:r>
              <a:rPr lang="en-US"/>
              <a:t>Latent dimensions by which words can be represented</a:t>
            </a:r>
          </a:p>
          <a:p>
            <a:pPr lvl="1"/>
            <a:r>
              <a:rPr lang="en-US"/>
              <a:t>Similar </a:t>
            </a:r>
            <a:r>
              <a:rPr lang="en-US" dirty="0"/>
              <a:t>meaning = similar representation in the </a:t>
            </a:r>
            <a:r>
              <a:rPr lang="en-US"/>
              <a:t>vector space</a:t>
            </a:r>
          </a:p>
        </p:txBody>
      </p:sp>
      <p:graphicFrame>
        <p:nvGraphicFramePr>
          <p:cNvPr id="5" name="Tabelle 14">
            <a:extLst>
              <a:ext uri="{FF2B5EF4-FFF2-40B4-BE49-F238E27FC236}">
                <a16:creationId xmlns:a16="http://schemas.microsoft.com/office/drawing/2014/main" id="{99E0E39E-6231-4B5C-A6B3-A63FBE983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15269"/>
              </p:ext>
            </p:extLst>
          </p:nvPr>
        </p:nvGraphicFramePr>
        <p:xfrm>
          <a:off x="1590099" y="4845628"/>
          <a:ext cx="8102541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847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2700847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2700847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</a:tblGrid>
              <a:tr h="190104">
                <a:tc>
                  <a:txBody>
                    <a:bodyPr/>
                    <a:lstStyle/>
                    <a:p>
                      <a:r>
                        <a:rPr lang="de-DE" sz="1600"/>
                        <a:t>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embedding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embedding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de-DE" sz="1600" b="1"/>
                        <a:t>king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0.87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0</a:t>
                      </a:r>
                      <a:r>
                        <a:rPr lang="en-US" sz="1600"/>
                        <a:t>.73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en-US" sz="1600" b="1"/>
                        <a:t>queen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-0.12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0.75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en-US" sz="1600" b="1"/>
                        <a:t>woman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0.03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-</a:t>
                      </a:r>
                      <a:r>
                        <a:rPr lang="en-US" sz="1600"/>
                        <a:t>0.08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C8DDDF-5F84-4BAD-8A4B-B32B3D824B45}"/>
              </a:ext>
            </a:extLst>
          </p:cNvPr>
          <p:cNvSpPr txBox="1"/>
          <p:nvPr/>
        </p:nvSpPr>
        <p:spPr>
          <a:xfrm>
            <a:off x="4516657" y="4468746"/>
            <a:ext cx="2249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/>
              <a:t>masculinity?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39C56-2F86-473A-AFD6-F2E5F593BF48}"/>
              </a:ext>
            </a:extLst>
          </p:cNvPr>
          <p:cNvSpPr txBox="1"/>
          <p:nvPr/>
        </p:nvSpPr>
        <p:spPr>
          <a:xfrm>
            <a:off x="7275097" y="4466076"/>
            <a:ext cx="2249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/>
              <a:t>royalty?</a:t>
            </a:r>
          </a:p>
        </p:txBody>
      </p:sp>
      <p:pic>
        <p:nvPicPr>
          <p:cNvPr id="3" name="Graphic 2" descr="Lightbulb with solid fill">
            <a:extLst>
              <a:ext uri="{FF2B5EF4-FFF2-40B4-BE49-F238E27FC236}">
                <a16:creationId xmlns:a16="http://schemas.microsoft.com/office/drawing/2014/main" id="{345A5C82-2453-4DB0-8BB1-247973305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3673" y="4449125"/>
            <a:ext cx="338555" cy="338555"/>
          </a:xfrm>
          <a:prstGeom prst="rect">
            <a:avLst/>
          </a:prstGeom>
        </p:spPr>
      </p:pic>
      <p:pic>
        <p:nvPicPr>
          <p:cNvPr id="11" name="Graphic 10" descr="Lightbulb with solid fill">
            <a:extLst>
              <a:ext uri="{FF2B5EF4-FFF2-40B4-BE49-F238E27FC236}">
                <a16:creationId xmlns:a16="http://schemas.microsoft.com/office/drawing/2014/main" id="{2FE8A40D-CD7F-4D4F-A200-B5637E8C1B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9065" y="4449125"/>
            <a:ext cx="338555" cy="3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1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1724</Words>
  <Application>Microsoft Office PowerPoint</Application>
  <PresentationFormat>Widescreen</PresentationFormat>
  <Paragraphs>421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Office</vt:lpstr>
      <vt:lpstr>Part II-3: Sentiment Analysis</vt:lpstr>
      <vt:lpstr>Outline</vt:lpstr>
      <vt:lpstr>Part II-3: Sentiment Analysis</vt:lpstr>
      <vt:lpstr>Word Embeddings  Setting</vt:lpstr>
      <vt:lpstr>Word Embeddings  Vocabulary-Based</vt:lpstr>
      <vt:lpstr>Word Embeddings  Example BOW </vt:lpstr>
      <vt:lpstr>Word Embeddings  Example TF-IDF </vt:lpstr>
      <vt:lpstr>Word Embeddings  Idea</vt:lpstr>
      <vt:lpstr>Word Embeddings  Idea</vt:lpstr>
      <vt:lpstr>Word Embeddings  Example</vt:lpstr>
      <vt:lpstr>Word Embeddings  Approaches</vt:lpstr>
      <vt:lpstr>Word Embeddings  GloVe</vt:lpstr>
      <vt:lpstr>Word Embeddings  GloVe</vt:lpstr>
      <vt:lpstr>Word Embeddings  Embeddings vs BOW</vt:lpstr>
      <vt:lpstr>Word Embeddings  Example</vt:lpstr>
      <vt:lpstr>Part II-3: Sentiment Analysis</vt:lpstr>
      <vt:lpstr>Feature Collection  Recall: Task Structure</vt:lpstr>
      <vt:lpstr>Feature Collection  Recall: Task Structure</vt:lpstr>
      <vt:lpstr>Part II-3: Sentiment Analysis</vt:lpstr>
      <vt:lpstr>ML Background  Overview</vt:lpstr>
      <vt:lpstr>ML Background  mlr3 Package</vt:lpstr>
      <vt:lpstr>ML Background  Components</vt:lpstr>
      <vt:lpstr>Training &amp; Prediction  Classification Tasks</vt:lpstr>
      <vt:lpstr>Training &amp; Prediction  Learners</vt:lpstr>
      <vt:lpstr>Training &amp; Prediction  Example</vt:lpstr>
      <vt:lpstr>Performance Evaluation  Idea</vt:lpstr>
      <vt:lpstr>Performance Evaluation  Idea</vt:lpstr>
      <vt:lpstr>Performance Evaluation  Metrics</vt:lpstr>
      <vt:lpstr>Performance Evaluation  Metrics</vt:lpstr>
      <vt:lpstr>Performance Evaluation  Example</vt:lpstr>
      <vt:lpstr>ML Pipeline  Exercise</vt:lpstr>
      <vt:lpstr>Visualization  Plotting Results</vt:lpstr>
      <vt:lpstr>Part II-3: Sentiment Analysis</vt:lpstr>
      <vt:lpstr>AutoML Pipeline  Motivation</vt:lpstr>
      <vt:lpstr>AutoML Pipeline  Graph Learners</vt:lpstr>
      <vt:lpstr>Part II-3: Sentiment Analysis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724</cp:revision>
  <dcterms:created xsi:type="dcterms:W3CDTF">2021-03-26T15:02:43Z</dcterms:created>
  <dcterms:modified xsi:type="dcterms:W3CDTF">2021-05-04T13:22:20Z</dcterms:modified>
</cp:coreProperties>
</file>