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16" r:id="rId16"/>
    <p:sldId id="283" r:id="rId17"/>
    <p:sldId id="284" r:id="rId18"/>
    <p:sldId id="286" r:id="rId19"/>
    <p:sldId id="287" r:id="rId20"/>
    <p:sldId id="288" r:id="rId21"/>
    <p:sldId id="272" r:id="rId22"/>
    <p:sldId id="267"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4/3/2021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punctuation or special characters do not have much significance when we</a:t>
            </a:r>
          </a:p>
          <a:p>
            <a:r>
              <a:rPr lang="en-GB" sz="1200" b="0" i="0" u="none" strike="noStrike" kern="1200" baseline="0" dirty="0" err="1">
                <a:solidFill>
                  <a:schemeClr val="tx1"/>
                </a:solidFill>
                <a:latin typeface="+mn-lt"/>
                <a:ea typeface="+mn-ea"/>
                <a:cs typeface="+mn-cs"/>
              </a:rPr>
              <a:t>analyze</a:t>
            </a:r>
            <a:r>
              <a:rPr lang="en-GB" sz="1200" b="0" i="0" u="none" strike="noStrike" kern="1200" baseline="0" dirty="0">
                <a:solidFill>
                  <a:schemeClr val="tx1"/>
                </a:solidFill>
                <a:latin typeface="+mn-lt"/>
                <a:ea typeface="+mn-ea"/>
                <a:cs typeface="+mn-cs"/>
              </a:rPr>
              <a:t> the text and utilize it for extracting features or information based on NLP and ML.</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694319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Ziel ist möglichst gute Suchergebnisse zu liefern</a:t>
            </a:r>
          </a:p>
          <a:p>
            <a:r>
              <a:rPr lang="de-DE" dirty="0"/>
              <a:t>Dafür werden verschiedene Verfahren eingesetzt. </a:t>
            </a:r>
          </a:p>
          <a:p>
            <a:r>
              <a:rPr lang="de-DE" dirty="0" err="1"/>
              <a:t>Stemming</a:t>
            </a:r>
            <a:r>
              <a:rPr lang="de-DE" dirty="0"/>
              <a:t> (Grundformenreduktion) ist ein Verfahren, mit dem verschiedene morphologische Varianten eines Wortes auf ihren gemeinsamen Wortstamm (</a:t>
            </a:r>
            <a:r>
              <a:rPr lang="de-DE" dirty="0" err="1"/>
              <a:t>stem</a:t>
            </a:r>
            <a:r>
              <a:rPr lang="de-DE" dirty="0"/>
              <a:t>) zurückgeführt werden </a:t>
            </a:r>
          </a:p>
          <a:p>
            <a:r>
              <a:rPr lang="de-DE" dirty="0"/>
              <a:t>Die Idee: die eigentliche lexikalische Bedeutung eines Wortes ist in seinem Stamm zu finden</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25767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Slower </a:t>
            </a:r>
            <a:r>
              <a:rPr lang="en-US" dirty="0" err="1"/>
              <a:t>bc</a:t>
            </a:r>
            <a:r>
              <a:rPr lang="en-US" dirty="0"/>
              <a:t> </a:t>
            </a:r>
            <a:r>
              <a:rPr lang="en-US" sz="1200" b="0" i="0" u="none" strike="noStrike" kern="1200" baseline="0" dirty="0">
                <a:solidFill>
                  <a:schemeClr val="tx1"/>
                </a:solidFill>
                <a:latin typeface="+mn-lt"/>
                <a:ea typeface="+mn-ea"/>
                <a:cs typeface="+mn-cs"/>
              </a:rPr>
              <a:t>an</a:t>
            </a:r>
          </a:p>
          <a:p>
            <a:r>
              <a:rPr lang="en-GB" sz="1200" b="0" i="0" u="none" strike="noStrike" kern="1200" baseline="0" dirty="0">
                <a:solidFill>
                  <a:schemeClr val="tx1"/>
                </a:solidFill>
                <a:latin typeface="+mn-lt"/>
                <a:ea typeface="+mn-ea"/>
                <a:cs typeface="+mn-cs"/>
              </a:rPr>
              <a:t>additional step is involved where the root form or lemma is formed by removing the affix</a:t>
            </a:r>
          </a:p>
          <a:p>
            <a:r>
              <a:rPr lang="en-GB" sz="1200" b="0" i="0" u="none" strike="noStrike" kern="1200" baseline="0" dirty="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166020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4/3/2021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4/3/2021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4/3/2021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4/3/2021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Tree>
    <p:extLst>
      <p:ext uri="{BB962C8B-B14F-4D97-AF65-F5344CB8AC3E}">
        <p14:creationId xmlns:p14="http://schemas.microsoft.com/office/powerpoint/2010/main" val="88746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Regular Expressions (</a:t>
            </a:r>
            <a:r>
              <a:rPr lang="en-US" dirty="0" err="1"/>
              <a:t>RegEx</a:t>
            </a:r>
            <a:r>
              <a:rPr lang="en-US" dirty="0"/>
              <a:t>) - Basics</a:t>
            </a:r>
          </a:p>
        </p:txBody>
      </p:sp>
      <p:sp>
        <p:nvSpPr>
          <p:cNvPr id="3" name="Inhaltsplatzhalter 2"/>
          <p:cNvSpPr>
            <a:spLocks noGrp="1"/>
          </p:cNvSpPr>
          <p:nvPr>
            <p:ph idx="1"/>
          </p:nvPr>
        </p:nvSpPr>
        <p:spPr>
          <a:xfrm>
            <a:off x="838200" y="1328323"/>
            <a:ext cx="10515600" cy="4351338"/>
          </a:xfrm>
        </p:spPr>
        <p:txBody>
          <a:bodyPr/>
          <a:lstStyle/>
          <a:p>
            <a:r>
              <a:rPr lang="en-US" dirty="0"/>
              <a:t>Focus of NLP in general: Analysis and understanding of (unstructured) text</a:t>
            </a:r>
          </a:p>
          <a:p>
            <a:r>
              <a:rPr lang="en-US" dirty="0"/>
              <a:t>Regex: A pattern (sequence of characters) practiced to search text with a common structure</a:t>
            </a:r>
          </a:p>
          <a:p>
            <a:r>
              <a:rPr lang="en-US" dirty="0"/>
              <a:t>Used for: Searching for a specific file name, finding a tweet with a specific pattern, replacing specific pattern in a text, etc.</a:t>
            </a:r>
          </a:p>
          <a:p>
            <a:pPr lvl="1"/>
            <a:endParaRPr lang="en-US" dirty="0"/>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1595798176"/>
              </p:ext>
            </p:extLst>
          </p:nvPr>
        </p:nvGraphicFramePr>
        <p:xfrm>
          <a:off x="2142981" y="4089526"/>
          <a:ext cx="7906038" cy="2743200"/>
        </p:xfrm>
        <a:graphic>
          <a:graphicData uri="http://schemas.openxmlformats.org/drawingml/2006/table">
            <a:tbl>
              <a:tblPr firstRow="1" bandRow="1">
                <a:tableStyleId>{5940675A-B579-460E-94D1-54222C63F5DA}</a:tableStyleId>
              </a:tblPr>
              <a:tblGrid>
                <a:gridCol w="1511350">
                  <a:extLst>
                    <a:ext uri="{9D8B030D-6E8A-4147-A177-3AD203B41FA5}">
                      <a16:colId xmlns:a16="http://schemas.microsoft.com/office/drawing/2014/main" val="1121755169"/>
                    </a:ext>
                  </a:extLst>
                </a:gridCol>
                <a:gridCol w="3197344">
                  <a:extLst>
                    <a:ext uri="{9D8B030D-6E8A-4147-A177-3AD203B41FA5}">
                      <a16:colId xmlns:a16="http://schemas.microsoft.com/office/drawing/2014/main" val="3255343523"/>
                    </a:ext>
                  </a:extLst>
                </a:gridCol>
                <a:gridCol w="3197344">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ctr"/>
                      <a:r>
                        <a:rPr lang="en-US" sz="2400" b="1" dirty="0"/>
                        <a:t>base</a:t>
                      </a:r>
                    </a:p>
                  </a:txBody>
                  <a:tcPr/>
                </a:tc>
                <a:tc>
                  <a:txBody>
                    <a:bodyPr/>
                    <a:lstStyle/>
                    <a:p>
                      <a:pPr algn="ctr"/>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urier New" panose="02070309020205020404" pitchFamily="49" charset="0"/>
                          <a:cs typeface="Courier New" panose="02070309020205020404" pitchFamily="49" charset="0"/>
                        </a:rPr>
                        <a:t>grep</a:t>
                      </a:r>
                      <a:r>
                        <a:rPr lang="en-US" sz="1800" baseline="0" dirty="0">
                          <a:latin typeface="Courier New" panose="02070309020205020404" pitchFamily="49" charset="0"/>
                          <a:cs typeface="Courier New" panose="02070309020205020404" pitchFamily="49" charset="0"/>
                        </a:rPr>
                        <a:t>(., value = FALSE)</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str_detect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grep</a:t>
                      </a:r>
                      <a:r>
                        <a:rPr lang="en-US" sz="1800" baseline="0" dirty="0">
                          <a:latin typeface="Courier New" panose="02070309020205020404" pitchFamily="49" charset="0"/>
                          <a:cs typeface="Courier New" panose="02070309020205020404" pitchFamily="49" charset="0"/>
                        </a:rPr>
                        <a:t>(., value = TRUE)</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str_extract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gregexpr</a:t>
                      </a:r>
                      <a:r>
                        <a:rPr lang="en-US" sz="1800" baseline="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str_locate</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gsub</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str_replace</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strsplit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urier New" panose="02070309020205020404" pitchFamily="49" charset="0"/>
                          <a:ea typeface="+mn-ea"/>
                          <a:cs typeface="Courier New" panose="02070309020205020404" pitchFamily="49" charset="0"/>
                        </a:rPr>
                        <a:t>str_split</a:t>
                      </a:r>
                      <a:r>
                        <a:rPr lang="en-GB" sz="1800" b="0" i="0" kern="1200" dirty="0">
                          <a:solidFill>
                            <a:schemeClr val="tx1"/>
                          </a:solidFill>
                          <a:effectLst/>
                          <a:latin typeface="Courier New" panose="02070309020205020404" pitchFamily="49" charset="0"/>
                          <a:ea typeface="+mn-ea"/>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320326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RegEx</a:t>
            </a:r>
            <a:r>
              <a:rPr lang="en-US" dirty="0"/>
              <a:t> - Useful special patterns</a:t>
            </a:r>
          </a:p>
        </p:txBody>
      </p:sp>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856276185"/>
              </p:ext>
            </p:extLst>
          </p:nvPr>
        </p:nvGraphicFramePr>
        <p:xfrm>
          <a:off x="64168" y="1418590"/>
          <a:ext cx="12063663" cy="4572000"/>
        </p:xfrm>
        <a:graphic>
          <a:graphicData uri="http://schemas.openxmlformats.org/drawingml/2006/table">
            <a:tbl>
              <a:tblPr firstRow="1" bandRow="1">
                <a:tableStyleId>{5940675A-B579-460E-94D1-54222C63F5DA}</a:tableStyleId>
              </a:tblPr>
              <a:tblGrid>
                <a:gridCol w="2775285">
                  <a:extLst>
                    <a:ext uri="{9D8B030D-6E8A-4147-A177-3AD203B41FA5}">
                      <a16:colId xmlns:a16="http://schemas.microsoft.com/office/drawing/2014/main" val="1121755169"/>
                    </a:ext>
                  </a:extLst>
                </a:gridCol>
                <a:gridCol w="9288378">
                  <a:extLst>
                    <a:ext uri="{9D8B030D-6E8A-4147-A177-3AD203B41FA5}">
                      <a16:colId xmlns:a16="http://schemas.microsoft.com/office/drawing/2014/main" val="3255343523"/>
                    </a:ext>
                  </a:extLst>
                </a:gridCol>
              </a:tblGrid>
              <a:tr h="215358">
                <a:tc>
                  <a:txBody>
                    <a:bodyPr/>
                    <a:lstStyle/>
                    <a:p>
                      <a:r>
                        <a:rPr lang="en-US" sz="2400" b="1" dirty="0"/>
                        <a:t>Pattern</a:t>
                      </a:r>
                    </a:p>
                  </a:txBody>
                  <a:tcPr>
                    <a:solidFill>
                      <a:schemeClr val="bg1">
                        <a:lumMod val="85000"/>
                      </a:schemeClr>
                    </a:solidFill>
                  </a:tcPr>
                </a:tc>
                <a:tc>
                  <a:txBody>
                    <a:bodyPr/>
                    <a:lstStyle/>
                    <a:p>
                      <a:pPr algn="l"/>
                      <a:r>
                        <a:rPr lang="en-US" sz="2400" b="1" dirty="0"/>
                        <a:t>Function</a:t>
                      </a:r>
                    </a:p>
                  </a:txBody>
                  <a:tcPr/>
                </a:tc>
                <a:extLst>
                  <a:ext uri="{0D108BD9-81ED-4DB2-BD59-A6C34878D82A}">
                    <a16:rowId xmlns:a16="http://schemas.microsoft.com/office/drawing/2014/main" val="3604647407"/>
                  </a:ext>
                </a:extLst>
              </a:tr>
              <a:tr h="430435">
                <a:tc>
                  <a:txBody>
                    <a:bodyPr/>
                    <a:lstStyle/>
                    <a:p>
                      <a:r>
                        <a:rPr lang="en-US" sz="24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kern="1200" dirty="0">
                          <a:solidFill>
                            <a:schemeClr val="tx1"/>
                          </a:solidFill>
                          <a:latin typeface="+mn-lt"/>
                          <a:ea typeface="+mn-ea"/>
                          <a:cs typeface="+mn-cs"/>
                        </a:rPr>
                        <a:t>[a-z] or [:lower:]</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any whitespace</a:t>
                      </a:r>
                    </a:p>
                  </a:txBody>
                  <a:tcPr/>
                </a:tc>
                <a:extLst>
                  <a:ext uri="{0D108BD9-81ED-4DB2-BD59-A6C34878D82A}">
                    <a16:rowId xmlns:a16="http://schemas.microsoft.com/office/drawing/2014/main" val="1294027997"/>
                  </a:ext>
                </a:extLst>
              </a:tr>
              <a:tr h="430435">
                <a:tc>
                  <a:txBody>
                    <a:bodyPr/>
                    <a:lstStyle/>
                    <a:p>
                      <a:r>
                        <a:rPr lang="en-GB" sz="2400" b="0" kern="1200" dirty="0">
                          <a:solidFill>
                            <a:schemeClr val="tx1"/>
                          </a:solidFill>
                          <a:latin typeface="+mn-lt"/>
                          <a:ea typeface="+mn-ea"/>
                          <a:cs typeface="+mn-cs"/>
                        </a:rPr>
                        <a:t>[A-Z] or [:upper:]</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abc</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US" sz="24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abc</a:t>
                      </a:r>
                      <a:r>
                        <a:rPr lang="en-GB" sz="2400" b="0" kern="1200" dirty="0">
                          <a:solidFill>
                            <a:schemeClr val="tx1"/>
                          </a:solidFill>
                          <a:latin typeface="+mn-lt"/>
                          <a:ea typeface="+mn-ea"/>
                          <a:cs typeface="+mn-cs"/>
                        </a:rPr>
                        <a:t>]</a:t>
                      </a:r>
                      <a:r>
                        <a:rPr lang="en-US" sz="2400" b="0" kern="1200" dirty="0">
                          <a:solidFill>
                            <a:schemeClr val="tx1"/>
                          </a:solidFill>
                          <a:latin typeface="+mn-lt"/>
                          <a:ea typeface="+mn-ea"/>
                          <a:cs typeface="+mn-cs"/>
                        </a:rPr>
                        <a:t> </a:t>
                      </a:r>
                    </a:p>
                  </a:txBody>
                  <a:tcPr>
                    <a:solidFill>
                      <a:schemeClr val="bg1">
                        <a:lumMod val="85000"/>
                      </a:schemeClr>
                    </a:solidFill>
                  </a:tcPr>
                </a:tc>
                <a:tc>
                  <a:txBody>
                    <a:bodyPr/>
                    <a:lstStyle/>
                    <a:p>
                      <a:r>
                        <a:rPr lang="en-GB" sz="2400" b="0" kern="1200" dirty="0">
                          <a:solidFill>
                            <a:schemeClr val="tx1"/>
                          </a:solidFill>
                          <a:latin typeface="+mn-lt"/>
                          <a:ea typeface="+mn-ea"/>
                          <a:cs typeface="+mn-cs"/>
                        </a:rPr>
                        <a:t>Matches anything except a, b, or c.</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punct</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punctuation characters, ! " # $ % &amp; ’ ( ) * + , - . / : ; &lt; = &gt; ? @ [  ] ^ _ ` { | } ~</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2400" b="0" kern="1200" dirty="0">
                          <a:solidFill>
                            <a:schemeClr val="tx1"/>
                          </a:solidFill>
                          <a:latin typeface="+mn-lt"/>
                          <a:ea typeface="+mn-ea"/>
                          <a:cs typeface="+mn-cs"/>
                        </a:rPr>
                        <a:t>{n,}</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n or more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2400" b="0" kern="1200" dirty="0">
                          <a:solidFill>
                            <a:schemeClr val="tx1"/>
                          </a:solidFill>
                          <a:latin typeface="+mn-lt"/>
                          <a:ea typeface="+mn-ea"/>
                          <a:cs typeface="+mn-cs"/>
                        </a:rPr>
                        <a:t>{,m}</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at most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2400" b="0" kern="1200" dirty="0">
                          <a:solidFill>
                            <a:schemeClr val="tx1"/>
                          </a:solidFill>
                          <a:latin typeface="+mn-lt"/>
                          <a:ea typeface="+mn-ea"/>
                          <a:cs typeface="+mn-cs"/>
                        </a:rPr>
                        <a:t>{</a:t>
                      </a:r>
                      <a:r>
                        <a:rPr lang="en-GB" sz="2400" b="0" kern="1200" dirty="0" err="1">
                          <a:solidFill>
                            <a:schemeClr val="tx1"/>
                          </a:solidFill>
                          <a:latin typeface="+mn-lt"/>
                          <a:ea typeface="+mn-ea"/>
                          <a:cs typeface="+mn-cs"/>
                        </a:rPr>
                        <a:t>n,m</a:t>
                      </a:r>
                      <a:r>
                        <a:rPr lang="en-GB" sz="2400" b="0" kern="1200" dirty="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solidFill>
                      <a:schemeClr val="bg1">
                        <a:lumMod val="85000"/>
                      </a:schemeClr>
                    </a:solidFill>
                  </a:tcPr>
                </a:tc>
                <a:tc>
                  <a:txBody>
                    <a:bodyPr/>
                    <a:lstStyle/>
                    <a:p>
                      <a:r>
                        <a:rPr lang="en-GB" sz="2400" b="0" kern="1200" dirty="0">
                          <a:solidFill>
                            <a:schemeClr val="tx1"/>
                          </a:solidFill>
                          <a:latin typeface="+mn-lt"/>
                          <a:ea typeface="+mn-ea"/>
                          <a:cs typeface="+mn-cs"/>
                        </a:rPr>
                        <a:t>between n and m matches</a:t>
                      </a:r>
                      <a:endParaRPr lang="en-US" sz="24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Tree>
    <p:extLst>
      <p:ext uri="{BB962C8B-B14F-4D97-AF65-F5344CB8AC3E}">
        <p14:creationId xmlns:p14="http://schemas.microsoft.com/office/powerpoint/2010/main" val="259815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Text Normalization</a:t>
            </a:r>
          </a:p>
        </p:txBody>
      </p:sp>
      <p:sp>
        <p:nvSpPr>
          <p:cNvPr id="3" name="Inhaltsplatzhalter 2"/>
          <p:cNvSpPr>
            <a:spLocks noGrp="1"/>
          </p:cNvSpPr>
          <p:nvPr>
            <p:ph idx="1"/>
          </p:nvPr>
        </p:nvSpPr>
        <p:spPr/>
        <p:txBody>
          <a:bodyPr/>
          <a:lstStyle/>
          <a:p>
            <a:r>
              <a:rPr lang="en-US" dirty="0"/>
              <a:t>Series of steps to clean and standardize textual data</a:t>
            </a:r>
          </a:p>
          <a:p>
            <a:r>
              <a:rPr lang="en-US" dirty="0"/>
              <a:t>Basic techniques:</a:t>
            </a:r>
          </a:p>
          <a:p>
            <a:pPr lvl="1"/>
            <a:r>
              <a:rPr lang="en-US" dirty="0"/>
              <a:t>Removing </a:t>
            </a:r>
            <a:r>
              <a:rPr lang="en-US" dirty="0" err="1"/>
              <a:t>stopwords</a:t>
            </a:r>
            <a:r>
              <a:rPr lang="en-US" dirty="0"/>
              <a:t>: words with little or significance (the list can be enriched manually)</a:t>
            </a:r>
          </a:p>
          <a:p>
            <a:pPr lvl="1"/>
            <a:r>
              <a:rPr lang="en-GB" dirty="0"/>
              <a:t>Removing special characters (symbols, punctuation, HTML-entities etc.)</a:t>
            </a:r>
            <a:endParaRPr lang="en-US" dirty="0"/>
          </a:p>
          <a:p>
            <a:pPr lvl="1"/>
            <a:r>
              <a:rPr lang="en-US" dirty="0"/>
              <a:t>Stemming, Lemmatization</a:t>
            </a:r>
          </a:p>
          <a:p>
            <a:pPr marL="457200" lvl="1" indent="0">
              <a:buNone/>
            </a:pPr>
            <a:endParaRPr lang="en-US" dirty="0"/>
          </a:p>
          <a:p>
            <a:pPr marL="0" indent="0">
              <a:buNone/>
            </a:pPr>
            <a:r>
              <a:rPr lang="de-DE" b="1" i="1" dirty="0">
                <a:solidFill>
                  <a:srgbClr val="FF0000"/>
                </a:solidFill>
              </a:rPr>
              <a:t>Die</a:t>
            </a:r>
            <a:r>
              <a:rPr lang="de-DE" i="1" dirty="0"/>
              <a:t> Ausgrenzung </a:t>
            </a:r>
            <a:r>
              <a:rPr lang="de-DE" b="1" i="1" dirty="0">
                <a:solidFill>
                  <a:srgbClr val="FF0000"/>
                </a:solidFill>
              </a:rPr>
              <a:t>von</a:t>
            </a:r>
            <a:r>
              <a:rPr lang="de-DE" i="1" dirty="0"/>
              <a:t> </a:t>
            </a:r>
            <a:r>
              <a:rPr lang="de-DE" i="1" dirty="0" err="1"/>
              <a:t>Migrant</a:t>
            </a:r>
            <a:r>
              <a:rPr lang="de-DE" b="1" i="1" dirty="0" err="1">
                <a:solidFill>
                  <a:srgbClr val="FF0000"/>
                </a:solidFill>
              </a:rPr>
              <a:t>Innen</a:t>
            </a:r>
            <a:r>
              <a:rPr lang="de-DE" i="1" dirty="0"/>
              <a:t> von der </a:t>
            </a:r>
            <a:r>
              <a:rPr lang="de-DE" b="1" i="1" dirty="0">
                <a:solidFill>
                  <a:srgbClr val="FF0000"/>
                </a:solidFill>
              </a:rPr>
              <a:t>#</a:t>
            </a:r>
            <a:r>
              <a:rPr lang="de-DE" i="1" dirty="0"/>
              <a:t> </a:t>
            </a:r>
            <a:r>
              <a:rPr lang="de-DE" i="1" dirty="0" err="1"/>
              <a:t>EssenerTafel</a:t>
            </a:r>
            <a:r>
              <a:rPr lang="de-DE" i="1" dirty="0"/>
              <a:t> ist inakzeptabel </a:t>
            </a:r>
            <a:r>
              <a:rPr lang="de-DE" b="1" i="1" dirty="0">
                <a:solidFill>
                  <a:srgbClr val="FF0000"/>
                </a:solidFill>
              </a:rPr>
              <a:t>und</a:t>
            </a:r>
            <a:r>
              <a:rPr lang="de-DE" i="1" dirty="0"/>
              <a:t> rassistisch. Wir dürfen nicht zulassen, </a:t>
            </a:r>
            <a:r>
              <a:rPr lang="de-DE" b="1" i="1" dirty="0">
                <a:solidFill>
                  <a:srgbClr val="FF0000"/>
                </a:solidFill>
              </a:rPr>
              <a:t>dass</a:t>
            </a:r>
            <a:r>
              <a:rPr lang="de-DE" i="1" dirty="0"/>
              <a:t> </a:t>
            </a:r>
            <a:r>
              <a:rPr lang="de-DE" b="1" i="1" dirty="0">
                <a:solidFill>
                  <a:srgbClr val="FF0000"/>
                </a:solidFill>
              </a:rPr>
              <a:t>die</a:t>
            </a:r>
            <a:r>
              <a:rPr lang="de-DE" i="1" dirty="0"/>
              <a:t> Ärmsten gegeneinander </a:t>
            </a:r>
            <a:r>
              <a:rPr lang="de-DE" b="1" i="1" dirty="0">
                <a:solidFill>
                  <a:srgbClr val="FF0000"/>
                </a:solidFill>
              </a:rPr>
              <a:t>ausgespielt</a:t>
            </a:r>
            <a:r>
              <a:rPr lang="de-DE" i="1" dirty="0"/>
              <a:t> werden.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Tree>
    <p:extLst>
      <p:ext uri="{BB962C8B-B14F-4D97-AF65-F5344CB8AC3E}">
        <p14:creationId xmlns:p14="http://schemas.microsoft.com/office/powerpoint/2010/main" val="33370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Stemming</a:t>
            </a:r>
          </a:p>
        </p:txBody>
      </p:sp>
      <p:sp>
        <p:nvSpPr>
          <p:cNvPr id="3" name="Inhaltsplatzhalter 2"/>
          <p:cNvSpPr>
            <a:spLocks noGrp="1"/>
          </p:cNvSpPr>
          <p:nvPr>
            <p:ph idx="1"/>
          </p:nvPr>
        </p:nvSpPr>
        <p:spPr>
          <a:xfrm>
            <a:off x="838200" y="1825624"/>
            <a:ext cx="10515600" cy="4773479"/>
          </a:xfrm>
        </p:spPr>
        <p:txBody>
          <a:bodyPr>
            <a:normAutofit fontScale="92500" lnSpcReduction="10000"/>
          </a:bodyPr>
          <a:lstStyle/>
          <a:p>
            <a:r>
              <a:rPr lang="en-US" dirty="0"/>
              <a:t>Idea: Get back the base form, the </a:t>
            </a:r>
            <a:r>
              <a:rPr lang="en-GB" dirty="0"/>
              <a:t>root stem</a:t>
            </a:r>
          </a:p>
          <a:p>
            <a:endParaRPr lang="de-DE" dirty="0"/>
          </a:p>
          <a:p>
            <a:endParaRPr lang="de-DE" dirty="0"/>
          </a:p>
          <a:p>
            <a:endParaRPr lang="de-DE" dirty="0"/>
          </a:p>
          <a:p>
            <a:endParaRPr lang="de-DE" dirty="0"/>
          </a:p>
          <a:p>
            <a:endParaRPr lang="de-DE" dirty="0"/>
          </a:p>
          <a:p>
            <a:endParaRPr lang="en-US" dirty="0"/>
          </a:p>
          <a:p>
            <a:pPr lvl="1"/>
            <a:endParaRPr lang="en-US" dirty="0"/>
          </a:p>
          <a:p>
            <a:endParaRPr lang="en-US" dirty="0"/>
          </a:p>
          <a:p>
            <a:r>
              <a:rPr lang="en-US" dirty="0"/>
              <a:t>Example in German: </a:t>
            </a:r>
            <a:r>
              <a:rPr lang="de-DE" i="1" dirty="0"/>
              <a:t>Bruder – Bruders – brüderlich – </a:t>
            </a:r>
            <a:r>
              <a:rPr lang="de-DE" i="1" dirty="0" err="1"/>
              <a:t>Brüderlichkeiten</a:t>
            </a:r>
            <a:r>
              <a:rPr lang="de-DE" i="1" dirty="0"/>
              <a:t> </a:t>
            </a:r>
          </a:p>
          <a:p>
            <a:pPr marL="0" indent="0">
              <a:buNone/>
            </a:pPr>
            <a:r>
              <a:rPr lang="de-DE" i="1" dirty="0"/>
              <a:t>→ </a:t>
            </a:r>
            <a:r>
              <a:rPr lang="de-DE" i="1" dirty="0" err="1"/>
              <a:t>bruder</a:t>
            </a:r>
            <a:endParaRPr lang="en-US" i="1" dirty="0"/>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2203825479"/>
              </p:ext>
            </p:extLst>
          </p:nvPr>
        </p:nvGraphicFramePr>
        <p:xfrm>
          <a:off x="2989694" y="3311274"/>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dirty="0"/>
                        <a:t>S</a:t>
                      </a:r>
                    </a:p>
                  </a:txBody>
                  <a:tcPr/>
                </a:tc>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628952708"/>
              </p:ext>
            </p:extLst>
          </p:nvPr>
        </p:nvGraphicFramePr>
        <p:xfrm>
          <a:off x="6382599" y="2475297"/>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027047988"/>
              </p:ext>
            </p:extLst>
          </p:nvPr>
        </p:nvGraphicFramePr>
        <p:xfrm>
          <a:off x="6382599" y="3311274"/>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4136009838"/>
              </p:ext>
            </p:extLst>
          </p:nvPr>
        </p:nvGraphicFramePr>
        <p:xfrm>
          <a:off x="6382599" y="4147251"/>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4" name="Gewinkelter Verbinder 13"/>
          <p:cNvCxnSpPr/>
          <p:nvPr/>
        </p:nvCxnSpPr>
        <p:spPr>
          <a:xfrm rot="16200000" flipH="1">
            <a:off x="5131078" y="3968410"/>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p:cNvCxnSpPr/>
          <p:nvPr/>
        </p:nvCxnSpPr>
        <p:spPr>
          <a:xfrm rot="5400000" flipH="1" flipV="1">
            <a:off x="5319175" y="2619497"/>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p:cNvCxnSpPr/>
          <p:nvPr/>
        </p:nvCxnSpPr>
        <p:spPr>
          <a:xfrm>
            <a:off x="5437693" y="3661793"/>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3580905" y="4313105"/>
            <a:ext cx="1265579" cy="369332"/>
          </a:xfrm>
          <a:prstGeom prst="rect">
            <a:avLst/>
          </a:prstGeom>
          <a:noFill/>
        </p:spPr>
        <p:txBody>
          <a:bodyPr wrap="square" rtlCol="0">
            <a:spAutoFit/>
          </a:bodyPr>
          <a:lstStyle/>
          <a:p>
            <a:r>
              <a:rPr lang="en-US" dirty="0"/>
              <a:t>Word Stem</a:t>
            </a:r>
          </a:p>
        </p:txBody>
      </p:sp>
      <p:sp>
        <p:nvSpPr>
          <p:cNvPr id="34" name="Textfeld 33"/>
          <p:cNvSpPr txBox="1"/>
          <p:nvPr/>
        </p:nvSpPr>
        <p:spPr>
          <a:xfrm>
            <a:off x="6667809" y="4948158"/>
            <a:ext cx="1265579" cy="369332"/>
          </a:xfrm>
          <a:prstGeom prst="rect">
            <a:avLst/>
          </a:prstGeom>
          <a:noFill/>
        </p:spPr>
        <p:txBody>
          <a:bodyPr wrap="square" rtlCol="0">
            <a:spAutoFit/>
          </a:bodyPr>
          <a:lstStyle/>
          <a:p>
            <a:r>
              <a:rPr lang="en-US" dirty="0"/>
              <a:t>Inflections</a:t>
            </a:r>
          </a:p>
        </p:txBody>
      </p:sp>
    </p:spTree>
    <p:extLst>
      <p:ext uri="{BB962C8B-B14F-4D97-AF65-F5344CB8AC3E}">
        <p14:creationId xmlns:p14="http://schemas.microsoft.com/office/powerpoint/2010/main" val="265300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Stemming, Lemmatization</a:t>
            </a:r>
          </a:p>
        </p:txBody>
      </p:sp>
      <p:sp>
        <p:nvSpPr>
          <p:cNvPr id="3" name="Inhaltsplatzhalter 2"/>
          <p:cNvSpPr>
            <a:spLocks noGrp="1"/>
          </p:cNvSpPr>
          <p:nvPr>
            <p:ph idx="1"/>
          </p:nvPr>
        </p:nvSpPr>
        <p:spPr>
          <a:xfrm>
            <a:off x="838200" y="1825624"/>
            <a:ext cx="10515600" cy="4773479"/>
          </a:xfrm>
        </p:spPr>
        <p:txBody>
          <a:bodyPr>
            <a:normAutofit lnSpcReduction="10000"/>
          </a:bodyPr>
          <a:lstStyle/>
          <a:p>
            <a:r>
              <a:rPr lang="en-GB" dirty="0"/>
              <a:t>Is not always a good idea</a:t>
            </a:r>
            <a:r>
              <a:rPr lang="de-DE" dirty="0"/>
              <a:t>: potential </a:t>
            </a:r>
            <a:r>
              <a:rPr lang="de-DE" dirty="0" err="1"/>
              <a:t>errors</a:t>
            </a:r>
            <a:endParaRPr lang="de-DE" dirty="0"/>
          </a:p>
          <a:p>
            <a:pPr marL="0" indent="0">
              <a:buNone/>
            </a:pPr>
            <a:endParaRPr lang="de-DE" dirty="0"/>
          </a:p>
          <a:p>
            <a:pPr lvl="1"/>
            <a:r>
              <a:rPr lang="de-DE" dirty="0" err="1"/>
              <a:t>Overstemming</a:t>
            </a:r>
            <a:r>
              <a:rPr lang="de-DE" dirty="0"/>
              <a:t>: </a:t>
            </a:r>
            <a:r>
              <a:rPr lang="de-DE" i="1" dirty="0" err="1"/>
              <a:t>politics</a:t>
            </a:r>
            <a:r>
              <a:rPr lang="de-DE" i="1" dirty="0"/>
              <a:t> </a:t>
            </a:r>
            <a:r>
              <a:rPr lang="de-DE" i="1" dirty="0">
                <a:sym typeface="Wingdings" panose="05000000000000000000" pitchFamily="2" charset="2"/>
              </a:rPr>
              <a:t> </a:t>
            </a:r>
            <a:r>
              <a:rPr lang="de-DE" i="1" dirty="0" err="1">
                <a:sym typeface="Wingdings" panose="05000000000000000000" pitchFamily="2" charset="2"/>
              </a:rPr>
              <a:t>polit</a:t>
            </a:r>
            <a:endParaRPr lang="de-DE" i="1" dirty="0"/>
          </a:p>
          <a:p>
            <a:pPr lvl="1"/>
            <a:r>
              <a:rPr lang="de-DE" dirty="0" err="1"/>
              <a:t>Understemming</a:t>
            </a:r>
            <a:r>
              <a:rPr lang="de-DE" dirty="0"/>
              <a:t>: </a:t>
            </a:r>
            <a:r>
              <a:rPr lang="de-DE" i="1" dirty="0" err="1"/>
              <a:t>travels</a:t>
            </a:r>
            <a:r>
              <a:rPr lang="de-DE" i="1" dirty="0"/>
              <a:t> </a:t>
            </a:r>
            <a:r>
              <a:rPr lang="de-DE" i="1" dirty="0">
                <a:sym typeface="Wingdings" panose="05000000000000000000" pitchFamily="2" charset="2"/>
              </a:rPr>
              <a:t> </a:t>
            </a:r>
            <a:r>
              <a:rPr lang="de-DE" i="1" dirty="0" err="1">
                <a:sym typeface="Wingdings" panose="05000000000000000000" pitchFamily="2" charset="2"/>
              </a:rPr>
              <a:t>trav</a:t>
            </a:r>
            <a:r>
              <a:rPr lang="de-DE" i="1" dirty="0">
                <a:sym typeface="Wingdings" panose="05000000000000000000" pitchFamily="2" charset="2"/>
              </a:rPr>
              <a:t> </a:t>
            </a:r>
            <a:r>
              <a:rPr lang="de-DE" dirty="0">
                <a:sym typeface="Wingdings" panose="05000000000000000000" pitchFamily="2" charset="2"/>
              </a:rPr>
              <a:t>but </a:t>
            </a:r>
            <a:r>
              <a:rPr lang="de-DE" i="1" dirty="0" err="1">
                <a:sym typeface="Wingdings" panose="05000000000000000000" pitchFamily="2" charset="2"/>
              </a:rPr>
              <a:t>travelled</a:t>
            </a:r>
            <a:r>
              <a:rPr lang="de-DE" i="1" dirty="0">
                <a:sym typeface="Wingdings" panose="05000000000000000000" pitchFamily="2" charset="2"/>
              </a:rPr>
              <a:t>  </a:t>
            </a:r>
            <a:r>
              <a:rPr lang="de-DE" i="1" dirty="0" err="1">
                <a:sym typeface="Wingdings" panose="05000000000000000000" pitchFamily="2" charset="2"/>
              </a:rPr>
              <a:t>travel</a:t>
            </a:r>
            <a:endParaRPr lang="en-GB" i="1" dirty="0"/>
          </a:p>
          <a:p>
            <a:endParaRPr lang="de-DE" dirty="0"/>
          </a:p>
          <a:p>
            <a:r>
              <a:rPr lang="en-US" dirty="0"/>
              <a:t>Another technique: Lemmatization </a:t>
            </a:r>
          </a:p>
          <a:p>
            <a:endParaRPr lang="en-US" dirty="0"/>
          </a:p>
          <a:p>
            <a:pPr lvl="1"/>
            <a:r>
              <a:rPr lang="en-US" dirty="0"/>
              <a:t>Get back to the root word (not root stem)</a:t>
            </a:r>
          </a:p>
          <a:p>
            <a:pPr lvl="1"/>
            <a:r>
              <a:rPr lang="en-US" dirty="0"/>
              <a:t>Difference: the lemma will always be present in the dictionary (lexicographically correct word)</a:t>
            </a:r>
          </a:p>
          <a:p>
            <a:pPr lvl="1"/>
            <a:r>
              <a:rPr lang="en-US" dirty="0"/>
              <a:t>Slower</a:t>
            </a:r>
          </a:p>
          <a:p>
            <a:pPr lvl="1"/>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Tree>
    <p:extLst>
      <p:ext uri="{BB962C8B-B14F-4D97-AF65-F5344CB8AC3E}">
        <p14:creationId xmlns:p14="http://schemas.microsoft.com/office/powerpoint/2010/main" val="427380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a:effectLst>
                  <a:outerShdw blurRad="38100" dist="38100" dir="2700000" algn="tl">
                    <a:srgbClr val="000000">
                      <a:alpha val="43137"/>
                    </a:srgbClr>
                  </a:outerShdw>
                </a:effectLst>
              </a:rPr>
              <a:t>Practical Application</a:t>
            </a:r>
          </a:p>
        </p:txBody>
      </p:sp>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Tree>
    <p:extLst>
      <p:ext uri="{BB962C8B-B14F-4D97-AF65-F5344CB8AC3E}">
        <p14:creationId xmlns:p14="http://schemas.microsoft.com/office/powerpoint/2010/main" val="87034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385011"/>
            <a:ext cx="10515600" cy="6336464"/>
          </a:xfrm>
        </p:spPr>
        <p:txBody>
          <a:bodyPr>
            <a:normAutofit/>
          </a:bodyPr>
          <a:lstStyle/>
          <a:p>
            <a:pPr marL="0" indent="0">
              <a:buNone/>
            </a:pPr>
            <a:r>
              <a:rPr lang="en-US" b="1" u="sng" dirty="0"/>
              <a:t>Preparation</a:t>
            </a:r>
            <a:r>
              <a:rPr lang="en-US" dirty="0"/>
              <a:t>: </a:t>
            </a:r>
          </a:p>
          <a:p>
            <a:pPr marL="914400" lvl="1" indent="-457200">
              <a:buFont typeface="+mj-lt"/>
              <a:buAutoNum type="arabicParenR"/>
            </a:pPr>
            <a:r>
              <a:rPr lang="en-US" dirty="0"/>
              <a:t>Get an access to Google Collab</a:t>
            </a:r>
          </a:p>
          <a:p>
            <a:pPr marL="914400" lvl="1" indent="-457200">
              <a:buFont typeface="+mj-lt"/>
              <a:buAutoNum type="arabicParenR"/>
            </a:pPr>
            <a:r>
              <a:rPr lang="en-US" dirty="0"/>
              <a:t>Open </a:t>
            </a:r>
            <a:r>
              <a:rPr lang="en-US" dirty="0" err="1"/>
              <a:t>Jupyter</a:t>
            </a:r>
            <a:r>
              <a:rPr lang="en-US" dirty="0"/>
              <a:t> Notebook: </a:t>
            </a:r>
            <a:r>
              <a:rPr lang="en-US" dirty="0" err="1"/>
              <a:t>Tutorial_Scraping_RegEx.ipynb</a:t>
            </a:r>
            <a:endParaRPr lang="en-US" dirty="0"/>
          </a:p>
          <a:p>
            <a:pPr marL="914400" lvl="1" indent="-457200">
              <a:buFont typeface="+mj-lt"/>
              <a:buAutoNum type="arabicParenR"/>
            </a:pPr>
            <a:r>
              <a:rPr lang="en-US" dirty="0"/>
              <a:t>Set up R</a:t>
            </a:r>
          </a:p>
          <a:p>
            <a:pPr marL="0" indent="0">
              <a:buNone/>
            </a:pPr>
            <a:r>
              <a:rPr lang="en-US" b="1" u="sng" dirty="0"/>
              <a:t>Exercises:</a:t>
            </a:r>
          </a:p>
          <a:p>
            <a:pPr marL="971550" lvl="1" indent="-514350">
              <a:buFont typeface="Arial" panose="020B0604020202020204" pitchFamily="34" charset="0"/>
              <a:buAutoNum type="arabicParenR"/>
            </a:pPr>
            <a:r>
              <a:rPr lang="en-US" dirty="0"/>
              <a:t>Web Scraping: Extract the Titles and Texts from the following webpage and save in a data frame: https://practicewebscrapingsite.wordpress.com/example-1</a:t>
            </a:r>
          </a:p>
          <a:p>
            <a:pPr marL="971550" lvl="1" indent="-514350">
              <a:buFont typeface="Arial" panose="020B0604020202020204" pitchFamily="34" charset="0"/>
              <a:buAutoNum type="arabicParenR"/>
            </a:pPr>
            <a:r>
              <a:rPr lang="en-US" dirty="0"/>
              <a:t>Twitter Scraping: </a:t>
            </a:r>
          </a:p>
          <a:p>
            <a:pPr marL="1428750" lvl="2" indent="-514350">
              <a:buFont typeface="Arial" panose="020B0604020202020204" pitchFamily="34" charset="0"/>
              <a:buAutoNum type="arabicParenR"/>
            </a:pPr>
            <a:r>
              <a:rPr lang="en-US" dirty="0"/>
              <a:t>Scrape 500 tweets with hashtag “</a:t>
            </a:r>
            <a:r>
              <a:rPr lang="en-US" dirty="0" err="1"/>
              <a:t>covid</a:t>
            </a:r>
            <a:r>
              <a:rPr lang="en-US" dirty="0"/>
              <a:t>” (exclude retweets)</a:t>
            </a:r>
          </a:p>
          <a:p>
            <a:pPr marL="1428750" lvl="2" indent="-514350">
              <a:buFont typeface="Arial" panose="020B0604020202020204" pitchFamily="34" charset="0"/>
              <a:buAutoNum type="arabicParenR"/>
            </a:pPr>
            <a:r>
              <a:rPr lang="en-US" dirty="0"/>
              <a:t>Visualize the timeline by hours and by minutes. Which one is more appropriate?</a:t>
            </a:r>
          </a:p>
          <a:p>
            <a:pPr marL="1428750" lvl="2" indent="-514350">
              <a:buFont typeface="Arial" panose="020B0604020202020204" pitchFamily="34" charset="0"/>
              <a:buAutoNum type="arabicParenR"/>
            </a:pPr>
            <a:r>
              <a:rPr lang="en-US" dirty="0"/>
              <a:t>Print the most retweeted tweet.</a:t>
            </a:r>
          </a:p>
          <a:p>
            <a:pPr marL="914400" lvl="1" indent="-457200">
              <a:buAutoNum type="arabicParenR" startAt="3"/>
            </a:pPr>
            <a:r>
              <a:rPr lang="en-US" dirty="0"/>
              <a:t>Regular Expressions:</a:t>
            </a:r>
          </a:p>
          <a:p>
            <a:pPr marL="914400" lvl="2" indent="0">
              <a:buNone/>
            </a:pPr>
            <a:r>
              <a:rPr lang="en-US" dirty="0"/>
              <a:t>1)     See:  </a:t>
            </a:r>
            <a:r>
              <a:rPr lang="en-US" dirty="0" err="1"/>
              <a:t>Tutorial_Scraping_RegEx.ipynb</a:t>
            </a:r>
            <a:endParaRPr lang="en-US" dirty="0"/>
          </a:p>
          <a:p>
            <a:pPr marL="914400" lvl="2" indent="0">
              <a:buNone/>
            </a:pPr>
            <a:endParaRPr lang="en-US" dirty="0"/>
          </a:p>
          <a:p>
            <a:pPr marL="457200" lvl="1" indent="0">
              <a:buNone/>
            </a:pPr>
            <a:endParaRPr lang="en-US" dirty="0"/>
          </a:p>
          <a:p>
            <a:pPr marL="0" indent="0">
              <a:buNone/>
            </a:pPr>
            <a:endParaRPr lang="en-US" dirty="0"/>
          </a:p>
          <a:p>
            <a:pPr marL="514350" indent="-514350">
              <a:buAutoNum type="arabicParenR"/>
            </a:pPr>
            <a:endParaRPr lang="en-US" dirty="0"/>
          </a:p>
          <a:p>
            <a:pPr marL="514350" indent="-514350">
              <a:buAutoNum type="arabicParenR"/>
            </a:pP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Tree>
    <p:extLst>
      <p:ext uri="{BB962C8B-B14F-4D97-AF65-F5344CB8AC3E}">
        <p14:creationId xmlns:p14="http://schemas.microsoft.com/office/powerpoint/2010/main" val="435130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effectLst>
                  <a:outerShdw blurRad="38100" dist="38100" dir="2700000" algn="tl">
                    <a:srgbClr val="000000">
                      <a:alpha val="43137"/>
                    </a:srgbClr>
                  </a:outerShdw>
                </a:effectLst>
              </a:rPr>
              <a:t>Part II: Scraping &amp; Text Cleaning</a:t>
            </a:r>
          </a:p>
        </p:txBody>
      </p:sp>
      <p:sp>
        <p:nvSpPr>
          <p:cNvPr id="3" name="Textplatzhalter 2"/>
          <p:cNvSpPr>
            <a:spLocks noGrp="1"/>
          </p:cNvSpPr>
          <p:nvPr>
            <p:ph type="body" idx="1"/>
          </p:nvPr>
        </p:nvSpPr>
        <p:spPr/>
        <p:txBody>
          <a:bodyPr/>
          <a:lstStyle/>
          <a:p>
            <a:r>
              <a:rPr lang="en-US" b="1" dirty="0">
                <a:effectLst>
                  <a:outerShdw blurRad="38100" dist="38100" dir="2700000" algn="tl">
                    <a:srgbClr val="000000">
                      <a:alpha val="43137"/>
                    </a:srgbClr>
                  </a:outerShdw>
                </a:effectLst>
              </a:rPr>
              <a:t>Literature and References</a:t>
            </a:r>
          </a:p>
        </p:txBody>
      </p:sp>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Tree>
    <p:extLst>
      <p:ext uri="{BB962C8B-B14F-4D97-AF65-F5344CB8AC3E}">
        <p14:creationId xmlns:p14="http://schemas.microsoft.com/office/powerpoint/2010/main" val="341971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Widescreen</PresentationFormat>
  <Paragraphs>242</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Courier New</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Part II: Scraping &amp; Text Normalization</vt:lpstr>
      <vt:lpstr>Regular Expressions (RegEx) - Basics</vt:lpstr>
      <vt:lpstr>RegEx - Useful special patterns</vt:lpstr>
      <vt:lpstr>Text Normalization</vt:lpstr>
      <vt:lpstr>Stemming</vt:lpstr>
      <vt:lpstr>Stemming, Lemmatization</vt:lpstr>
      <vt:lpstr>Part II: Scraping &amp; Text Cleaning</vt:lpstr>
      <vt:lpstr>PowerPoint Presentation</vt:lpstr>
      <vt:lpstr>Part II: Scraping &amp; Text Cleaning</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144</cp:revision>
  <dcterms:created xsi:type="dcterms:W3CDTF">2021-03-26T15:02:43Z</dcterms:created>
  <dcterms:modified xsi:type="dcterms:W3CDTF">2021-04-03T12:50:27Z</dcterms:modified>
</cp:coreProperties>
</file>