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3" r:id="rId2"/>
    <p:sldId id="275" r:id="rId3"/>
    <p:sldId id="271" r:id="rId4"/>
    <p:sldId id="280" r:id="rId5"/>
    <p:sldId id="282" r:id="rId6"/>
    <p:sldId id="300" r:id="rId7"/>
    <p:sldId id="284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5" r:id="rId20"/>
    <p:sldId id="340" r:id="rId21"/>
    <p:sldId id="324" r:id="rId22"/>
    <p:sldId id="326" r:id="rId23"/>
    <p:sldId id="327" r:id="rId24"/>
    <p:sldId id="328" r:id="rId25"/>
    <p:sldId id="329" r:id="rId26"/>
    <p:sldId id="330" r:id="rId27"/>
    <p:sldId id="341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 dazu sagen, dass wir hier keine tiefe theoretische </a:t>
            </a:r>
            <a:r>
              <a:rPr lang="de-DE" err="1"/>
              <a:t>einführung</a:t>
            </a:r>
            <a:r>
              <a:rPr lang="de-DE"/>
              <a:t> machen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6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1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87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36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03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7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2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15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2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über diese </a:t>
            </a:r>
            <a:r>
              <a:rPr lang="de-DE" err="1"/>
              <a:t>aspekte</a:t>
            </a:r>
            <a:r>
              <a:rPr lang="de-DE"/>
              <a:t> (in kursiv) sprechen wir im folgenden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00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5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97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51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3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2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1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85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030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52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7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bildquelle: https://www.lifewire.com/what-is-binary-and-how-does-it-work-4692749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3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19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60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2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4/26/2021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4/26/2021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4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ndestag.de/abgeordnet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quanteda.io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6637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7613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Computational Techniques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287001" cy="4867275"/>
          </a:xfrm>
        </p:spPr>
        <p:txBody>
          <a:bodyPr>
            <a:normAutofit/>
          </a:bodyPr>
          <a:lstStyle/>
          <a:p>
            <a:r>
              <a:rPr lang="en-US"/>
              <a:t>Available techniques largely depending on the task to solve</a:t>
            </a:r>
          </a:p>
          <a:p>
            <a:pPr lvl="1"/>
            <a:r>
              <a:rPr lang="en-US"/>
              <a:t>Standard </a:t>
            </a:r>
            <a:r>
              <a:rPr lang="en-US" b="1"/>
              <a:t>machine learning </a:t>
            </a:r>
            <a:r>
              <a:rPr lang="en-US"/>
              <a:t>techniques for classification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sentiment analysis</a:t>
            </a:r>
            <a:endParaRPr lang="en-US"/>
          </a:p>
          <a:p>
            <a:pPr lvl="1"/>
            <a:r>
              <a:rPr lang="en-US" b="1"/>
              <a:t>Generative models </a:t>
            </a:r>
            <a:r>
              <a:rPr lang="en-US"/>
              <a:t>for unsupervised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topic modeling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Deep learning</a:t>
            </a:r>
            <a:r>
              <a:rPr lang="en-US">
                <a:sym typeface="Symbol" panose="05050102010706020507" pitchFamily="18" charset="2"/>
              </a:rPr>
              <a:t> models for various tasks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E.g., translation with RNN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sym typeface="Symbol" panose="05050102010706020507" pitchFamily="18" charset="2"/>
              </a:rPr>
              <a:t>State of the art: </a:t>
            </a:r>
            <a:r>
              <a:rPr lang="en-US" b="1">
                <a:sym typeface="Symbol" panose="05050102010706020507" pitchFamily="18" charset="2"/>
              </a:rPr>
              <a:t>transformer models </a:t>
            </a:r>
            <a:r>
              <a:rPr lang="en-US">
                <a:sym typeface="Symbol" panose="05050102010706020507" pitchFamily="18" charset="2"/>
              </a:rPr>
              <a:t>(BERT, GPT-3)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Idea: teach them as much as possible about the language as a whole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(pre-training) and fine-tune to specific tasks 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11" name="Graphic 10" descr="Magnifying glass with solid fill">
            <a:extLst>
              <a:ext uri="{FF2B5EF4-FFF2-40B4-BE49-F238E27FC236}">
                <a16:creationId xmlns:a16="http://schemas.microsoft.com/office/drawing/2014/main" id="{174262ED-D89A-4942-BE76-15FB42C05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865" y="2470265"/>
            <a:ext cx="478971" cy="478971"/>
          </a:xfrm>
          <a:prstGeom prst="rect">
            <a:avLst/>
          </a:prstGeom>
        </p:spPr>
      </p:pic>
      <p:pic>
        <p:nvPicPr>
          <p:cNvPr id="12" name="Graphic 11" descr="Magnifying glass with solid fill">
            <a:extLst>
              <a:ext uri="{FF2B5EF4-FFF2-40B4-BE49-F238E27FC236}">
                <a16:creationId xmlns:a16="http://schemas.microsoft.com/office/drawing/2014/main" id="{B2B584DD-3266-4DBF-A22E-465D05A1A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1618" y="3189514"/>
            <a:ext cx="478971" cy="478971"/>
          </a:xfrm>
          <a:prstGeom prst="rect">
            <a:avLst/>
          </a:prstGeom>
        </p:spPr>
      </p:pic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E6A04A2F-C755-45AB-ADA2-7BCFF5726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4828" y="5487876"/>
            <a:ext cx="478971" cy="4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4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287001" cy="4867275"/>
          </a:xfrm>
        </p:spPr>
        <p:txBody>
          <a:bodyPr>
            <a:normAutofit/>
          </a:bodyPr>
          <a:lstStyle/>
          <a:p>
            <a:r>
              <a:rPr lang="en-US"/>
              <a:t>Variety of languages</a:t>
            </a:r>
          </a:p>
          <a:p>
            <a:pPr lvl="1"/>
            <a:r>
              <a:rPr lang="en-US"/>
              <a:t>Around 7,000 living tongues</a:t>
            </a:r>
          </a:p>
          <a:p>
            <a:pPr lvl="1"/>
            <a:r>
              <a:rPr lang="en-US"/>
              <a:t>Many low-resource languages</a:t>
            </a:r>
          </a:p>
          <a:p>
            <a:pPr lvl="1"/>
            <a:r>
              <a:rPr lang="en-US"/>
              <a:t>Large differences in grammatical structure, alphabet, scripting systems</a:t>
            </a:r>
          </a:p>
          <a:p>
            <a:r>
              <a:rPr lang="en-US"/>
              <a:t>Irregularities</a:t>
            </a:r>
          </a:p>
          <a:p>
            <a:pPr lvl="1"/>
            <a:r>
              <a:rPr lang="en-US"/>
              <a:t>Synonyms</a:t>
            </a:r>
          </a:p>
          <a:p>
            <a:pPr lvl="1"/>
            <a:r>
              <a:rPr lang="en-US"/>
              <a:t>Homonyms</a:t>
            </a:r>
          </a:p>
          <a:p>
            <a:pPr lvl="1"/>
            <a:r>
              <a:rPr lang="en-US"/>
              <a:t>Genera</a:t>
            </a:r>
          </a:p>
          <a:p>
            <a:pPr lvl="1"/>
            <a:r>
              <a:rPr lang="en-US"/>
              <a:t>Cases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C9F5E8D-7677-49EA-B9FF-828F4AC0B196}"/>
              </a:ext>
            </a:extLst>
          </p:cNvPr>
          <p:cNvSpPr/>
          <p:nvPr/>
        </p:nvSpPr>
        <p:spPr>
          <a:xfrm>
            <a:off x="3752850" y="5851975"/>
            <a:ext cx="54673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„das Wachstum“ vs „der Reichtum“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BEA7E5AC-C9E3-40FB-862F-20BFA767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6199" y="4802637"/>
            <a:ext cx="1049337" cy="10493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36AD10-00B1-43A6-B131-994C48468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59952" y="5632404"/>
            <a:ext cx="720496" cy="66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0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5743577" cy="4867275"/>
          </a:xfrm>
        </p:spPr>
        <p:txBody>
          <a:bodyPr>
            <a:normAutofit/>
          </a:bodyPr>
          <a:lstStyle/>
          <a:p>
            <a:r>
              <a:rPr lang="en-US"/>
              <a:t>Contextual dependencies</a:t>
            </a:r>
          </a:p>
          <a:p>
            <a:pPr lvl="1"/>
            <a:r>
              <a:rPr lang="en-US"/>
              <a:t>Ambiguities</a:t>
            </a:r>
          </a:p>
          <a:p>
            <a:pPr lvl="1"/>
            <a:r>
              <a:rPr lang="en-US"/>
              <a:t>Domain-specific vocabulary</a:t>
            </a:r>
          </a:p>
          <a:p>
            <a:pPr lvl="1"/>
            <a:r>
              <a:rPr lang="en-US"/>
              <a:t>Varying formality</a:t>
            </a:r>
          </a:p>
          <a:p>
            <a:r>
              <a:rPr lang="en-US"/>
              <a:t>Complex constructs</a:t>
            </a:r>
          </a:p>
          <a:p>
            <a:pPr lvl="1"/>
            <a:r>
              <a:rPr lang="en-US"/>
              <a:t>Humor</a:t>
            </a:r>
          </a:p>
          <a:p>
            <a:pPr lvl="1"/>
            <a:r>
              <a:rPr lang="en-US"/>
              <a:t>Irony</a:t>
            </a:r>
          </a:p>
          <a:p>
            <a:pPr lvl="1"/>
            <a:r>
              <a:rPr lang="en-US"/>
              <a:t>Sarcasm</a:t>
            </a:r>
          </a:p>
          <a:p>
            <a:pPr lvl="1"/>
            <a:r>
              <a:rPr lang="en-US"/>
              <a:t>Colloquialisms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B24BD7-7318-4BFD-B6D2-4BC63A931A5D}"/>
              </a:ext>
            </a:extLst>
          </p:cNvPr>
          <p:cNvSpPr txBox="1">
            <a:spLocks/>
          </p:cNvSpPr>
          <p:nvPr/>
        </p:nvSpPr>
        <p:spPr>
          <a:xfrm>
            <a:off x="6096001" y="1990725"/>
            <a:ext cx="5743577" cy="486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Individual expression</a:t>
            </a:r>
          </a:p>
          <a:p>
            <a:pPr lvl="1"/>
            <a:r>
              <a:rPr lang="en-US"/>
              <a:t>Style</a:t>
            </a:r>
          </a:p>
          <a:p>
            <a:pPr lvl="1"/>
            <a:r>
              <a:rPr lang="en-US"/>
              <a:t>Emotion</a:t>
            </a:r>
          </a:p>
          <a:p>
            <a:r>
              <a:rPr lang="en-US"/>
              <a:t>Errors</a:t>
            </a:r>
          </a:p>
          <a:p>
            <a:pPr lvl="1"/>
            <a:r>
              <a:rPr lang="en-US"/>
              <a:t>Transcription/translation errors</a:t>
            </a:r>
          </a:p>
          <a:p>
            <a:pPr lvl="1"/>
            <a:r>
              <a:rPr lang="en-US"/>
              <a:t>Misspelling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A26F5-1A7F-4D23-B63B-89FC2EA211A1}"/>
              </a:ext>
            </a:extLst>
          </p:cNvPr>
          <p:cNvSpPr txBox="1"/>
          <p:nvPr/>
        </p:nvSpPr>
        <p:spPr>
          <a:xfrm>
            <a:off x="6810375" y="5220027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Evaluation of NLP tasks</a:t>
            </a:r>
            <a:endParaRPr lang="en-US" sz="2800" b="1"/>
          </a:p>
        </p:txBody>
      </p:sp>
      <p:pic>
        <p:nvPicPr>
          <p:cNvPr id="13" name="Graphic 12" descr="Add with solid fill">
            <a:extLst>
              <a:ext uri="{FF2B5EF4-FFF2-40B4-BE49-F238E27FC236}">
                <a16:creationId xmlns:a16="http://schemas.microsoft.com/office/drawing/2014/main" id="{828F42E1-BE65-4417-8AB9-EB3A41CB4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5105399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4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Applications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227568-FC74-45CA-8EEF-661B8C73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6" y="2019506"/>
            <a:ext cx="4933950" cy="1838739"/>
          </a:xfrm>
          <a:prstGeom prst="rect">
            <a:avLst/>
          </a:prstGeom>
          <a:ln w="38100"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FEC4CC-9F45-45B0-9339-239602848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2004437"/>
            <a:ext cx="2038350" cy="41759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28DEB5-CAEA-4D0B-80D9-7946C3D18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8526" y="4204759"/>
            <a:ext cx="7915274" cy="19756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005721-A2AA-4C07-AF98-648197BE63E2}"/>
              </a:ext>
            </a:extLst>
          </p:cNvPr>
          <p:cNvSpPr txBox="1"/>
          <p:nvPr/>
        </p:nvSpPr>
        <p:spPr>
          <a:xfrm>
            <a:off x="9482138" y="3495675"/>
            <a:ext cx="187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ad, unpaid</a:t>
            </a:r>
            <a:endParaRPr lang="en-US" sz="2800" b="1"/>
          </a:p>
        </p:txBody>
      </p:sp>
      <p:pic>
        <p:nvPicPr>
          <p:cNvPr id="18" name="Graphic 17" descr="Dim (Medium Sun) with solid fill">
            <a:extLst>
              <a:ext uri="{FF2B5EF4-FFF2-40B4-BE49-F238E27FC236}">
                <a16:creationId xmlns:a16="http://schemas.microsoft.com/office/drawing/2014/main" id="{F68E508B-D9B5-46A4-A6F0-E91B78BD9D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8836" y="3511598"/>
            <a:ext cx="346603" cy="34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4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2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Generation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All data generated by </a:t>
            </a:r>
            <a:r>
              <a:rPr lang="en-US" b="1"/>
              <a:t>scraping</a:t>
            </a:r>
            <a:r>
              <a:rPr lang="en-US"/>
              <a:t> the web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/>
              <a:t>Various sources:</a:t>
            </a:r>
          </a:p>
          <a:p>
            <a:pPr lvl="1"/>
            <a:r>
              <a:rPr lang="en-US">
                <a:hlinkClick r:id="rId3"/>
              </a:rPr>
              <a:t>https://www.bundestag.de/abgeordnete</a:t>
            </a:r>
            <a:endParaRPr lang="en-US"/>
          </a:p>
          <a:p>
            <a:pPr lvl="1"/>
            <a:r>
              <a:rPr lang="en-US"/>
              <a:t>Individual party websites</a:t>
            </a:r>
          </a:p>
          <a:p>
            <a:pPr lvl="1"/>
            <a:r>
              <a:rPr lang="en-US"/>
              <a:t>Twitter API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2D8802D-E734-4B21-853F-0FE44E56BF1B}"/>
              </a:ext>
            </a:extLst>
          </p:cNvPr>
          <p:cNvSpPr/>
          <p:nvPr/>
        </p:nvSpPr>
        <p:spPr>
          <a:xfrm>
            <a:off x="5353050" y="2736849"/>
            <a:ext cx="6515101" cy="941388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scraping is legal so long as it does not involve breaking security barriers explicitly in place to guard against such automatic data extraction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2ACE556E-4908-4CD0-BB94-02B2603C3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3771899" y="2480470"/>
            <a:ext cx="1028699" cy="11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3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Required information (on MP level)</a:t>
            </a:r>
          </a:p>
          <a:p>
            <a:pPr lvl="1"/>
            <a:r>
              <a:rPr lang="en-US"/>
              <a:t>Name</a:t>
            </a:r>
          </a:p>
          <a:p>
            <a:pPr lvl="1"/>
            <a:r>
              <a:rPr lang="en-US"/>
              <a:t>Party</a:t>
            </a:r>
          </a:p>
          <a:p>
            <a:pPr lvl="1"/>
            <a:r>
              <a:rPr lang="en-US"/>
              <a:t>Electoral district &amp; associated meta data</a:t>
            </a:r>
          </a:p>
          <a:p>
            <a:pPr lvl="1"/>
            <a:r>
              <a:rPr lang="en-US"/>
              <a:t>Twitter username</a:t>
            </a:r>
          </a:p>
          <a:p>
            <a:pPr lvl="1"/>
            <a:r>
              <a:rPr lang="en-US"/>
              <a:t>Posted tweets</a:t>
            </a:r>
          </a:p>
          <a:p>
            <a:pPr lvl="2"/>
            <a:r>
              <a:rPr lang="en-US"/>
              <a:t>Date</a:t>
            </a:r>
          </a:p>
          <a:p>
            <a:pPr lvl="2"/>
            <a:r>
              <a:rPr lang="en-US"/>
              <a:t>Text</a:t>
            </a:r>
          </a:p>
          <a:p>
            <a:pPr lvl="2"/>
            <a:r>
              <a:rPr lang="en-US"/>
              <a:t>Number of likes, retweets</a:t>
            </a:r>
          </a:p>
          <a:p>
            <a:pPr lvl="2"/>
            <a:r>
              <a:rPr lang="en-US"/>
              <a:t>Number of followers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2F590-B4C1-4CD0-A497-B3FEE4B2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990724"/>
            <a:ext cx="3124200" cy="2138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46BDD8-45BA-4F6A-957A-09FACD4B1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898" y="4341813"/>
            <a:ext cx="5449902" cy="14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4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77048F2B-100F-48B6-A607-04BDCF46E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99059"/>
              </p:ext>
            </p:extLst>
          </p:nvPr>
        </p:nvGraphicFramePr>
        <p:xfrm>
          <a:off x="1066799" y="1990724"/>
          <a:ext cx="10286999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4915">
                  <a:extLst>
                    <a:ext uri="{9D8B030D-6E8A-4147-A177-3AD203B41FA5}">
                      <a16:colId xmlns:a16="http://schemas.microsoft.com/office/drawing/2014/main" val="4184305466"/>
                    </a:ext>
                  </a:extLst>
                </a:gridCol>
                <a:gridCol w="975396">
                  <a:extLst>
                    <a:ext uri="{9D8B030D-6E8A-4147-A177-3AD203B41FA5}">
                      <a16:colId xmlns:a16="http://schemas.microsoft.com/office/drawing/2014/main" val="1360365262"/>
                    </a:ext>
                  </a:extLst>
                </a:gridCol>
                <a:gridCol w="7056688">
                  <a:extLst>
                    <a:ext uri="{9D8B030D-6E8A-4147-A177-3AD203B41FA5}">
                      <a16:colId xmlns:a16="http://schemas.microsoft.com/office/drawing/2014/main" val="1649753465"/>
                    </a:ext>
                  </a:extLst>
                </a:gridCol>
              </a:tblGrid>
              <a:tr h="259488">
                <a:tc>
                  <a:txBody>
                    <a:bodyPr/>
                    <a:lstStyle/>
                    <a:p>
                      <a:r>
                        <a:rPr lang="de-DE" sz="1400" b="1"/>
                        <a:t>Variable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/>
                        <a:t>Type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/>
                        <a:t>Description</a:t>
                      </a:r>
                      <a:endParaRPr 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16913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last_name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last name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1630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first_name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first name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09240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wahlkreis_name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electoral district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663055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party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factor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political party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79192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bundesland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factor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Federal state of MP‘s electoral district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19261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unemployment_rate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Unemployment rate in MP‘s electoral district during 2017 election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35668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share_pop_migration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Share of migrant population in MP‘s electoral district during 2017 election 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18036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username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username on Twitter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794567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followers_count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number of followers on Twitter at scraping time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83149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created_at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date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Time stamp of tweet creation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17551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text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Tweet text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4398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favorite_count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Number of likes for tweet at scraping time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1712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retweet_count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Number of retweets for tweet at scraping time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56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2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9D7B05-9E3E-4718-B338-33FC2878CC35}"/>
              </a:ext>
            </a:extLst>
          </p:cNvPr>
          <p:cNvSpPr/>
          <p:nvPr/>
        </p:nvSpPr>
        <p:spPr>
          <a:xfrm>
            <a:off x="2514600" y="2021568"/>
            <a:ext cx="8839200" cy="2845707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>
                <a:solidFill>
                  <a:schemeClr val="tx1"/>
                </a:solidFill>
              </a:rPr>
              <a:t>"Merkel-Regierung geht vor Erdogan in die Knie. Auf meine Frage, ob nach Auffassung der Bundesregierung die Ermordung der Armenier 1915/16 ein „Völkermord“ war, eiert sie nur rum. Ihr sei die Position des Bundestages dazu „bekannt“. Sie selbst hat dazu keine. #erbärmlich #feige https://t.co/bkwSflCJan"</a:t>
            </a:r>
          </a:p>
        </p:txBody>
      </p:sp>
      <p:pic>
        <p:nvPicPr>
          <p:cNvPr id="7" name="Graphic 6" descr="Subtitles with solid fill">
            <a:extLst>
              <a:ext uri="{FF2B5EF4-FFF2-40B4-BE49-F238E27FC236}">
                <a16:creationId xmlns:a16="http://schemas.microsoft.com/office/drawing/2014/main" id="{34BA474F-1EBD-4863-85A1-9EF91DFE6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21568"/>
            <a:ext cx="1129164" cy="11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2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Particularities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Twitter idiosyncrasies</a:t>
            </a:r>
          </a:p>
          <a:p>
            <a:pPr lvl="1"/>
            <a:r>
              <a:rPr lang="en-US"/>
              <a:t>Extremely short texts</a:t>
            </a:r>
          </a:p>
          <a:p>
            <a:pPr lvl="1"/>
            <a:r>
              <a:rPr lang="en-US"/>
              <a:t>Often in response to recent event without explicitly naming it</a:t>
            </a:r>
          </a:p>
          <a:p>
            <a:pPr lvl="1"/>
            <a:r>
              <a:rPr lang="en-US"/>
              <a:t>Informal language with tendency to containing spelling mistakes</a:t>
            </a:r>
          </a:p>
          <a:p>
            <a:pPr lvl="1"/>
            <a:r>
              <a:rPr lang="en-US"/>
              <a:t>Special tokens: emojis, hashtags</a:t>
            </a:r>
          </a:p>
          <a:p>
            <a:r>
              <a:rPr lang="en-US"/>
              <a:t>Political context</a:t>
            </a:r>
          </a:p>
          <a:p>
            <a:pPr lvl="1"/>
            <a:r>
              <a:rPr lang="en-US"/>
              <a:t>Specific vocabulary</a:t>
            </a:r>
          </a:p>
          <a:p>
            <a:pPr lvl="1"/>
            <a:r>
              <a:rPr lang="en-US"/>
              <a:t>Sometimes rather formal after all (and few emojis)</a:t>
            </a:r>
          </a:p>
          <a:p>
            <a:pPr lvl="1"/>
            <a:r>
              <a:rPr lang="en-US"/>
              <a:t>Many solely informative tweets</a:t>
            </a:r>
          </a:p>
          <a:p>
            <a:pPr lvl="1"/>
            <a:r>
              <a:rPr lang="en-US"/>
              <a:t>Tendency toward negative sentiment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ECA25-0297-4956-8E80-2E13F0684679}"/>
              </a:ext>
            </a:extLst>
          </p:cNvPr>
          <p:cNvSpPr txBox="1"/>
          <p:nvPr/>
        </p:nvSpPr>
        <p:spPr>
          <a:xfrm>
            <a:off x="7115175" y="5625946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i="1"/>
              <a:t>German language</a:t>
            </a:r>
            <a:endParaRPr lang="en-US" sz="2800" i="1"/>
          </a:p>
        </p:txBody>
      </p:sp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7190F310-00DA-4075-965E-7F767C721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1932" y="5544001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2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Intro NLP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Working Data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Task at Hand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Quanteda Universe</a:t>
            </a:r>
          </a:p>
          <a:p>
            <a:pPr marL="1028700" lvl="1" indent="-571500">
              <a:buFont typeface="+mj-lt"/>
              <a:buAutoNum type="romanLcPeriod"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at Hand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39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Analytical Objective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D82507-D926-444C-86C0-F31042D5B27B}"/>
              </a:ext>
            </a:extLst>
          </p:cNvPr>
          <p:cNvCxnSpPr>
            <a:cxnSpLocks/>
          </p:cNvCxnSpPr>
          <p:nvPr/>
        </p:nvCxnSpPr>
        <p:spPr>
          <a:xfrm>
            <a:off x="4495801" y="1989979"/>
            <a:ext cx="0" cy="2882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76BD945-031E-4C9F-B187-8095385AF8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3"/>
          <a:stretch/>
        </p:blipFill>
        <p:spPr>
          <a:xfrm>
            <a:off x="1103376" y="4872592"/>
            <a:ext cx="784166" cy="79400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FC2C725-38E3-4DDA-8F25-B795E3449A1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3"/>
          <a:stretch/>
        </p:blipFill>
        <p:spPr>
          <a:xfrm>
            <a:off x="1066800" y="1969929"/>
            <a:ext cx="857252" cy="8680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25FC05A-3080-4B4B-AE2C-308181982927}"/>
              </a:ext>
            </a:extLst>
          </p:cNvPr>
          <p:cNvSpPr/>
          <p:nvPr/>
        </p:nvSpPr>
        <p:spPr>
          <a:xfrm>
            <a:off x="2482949" y="4872592"/>
            <a:ext cx="8877299" cy="720000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Sentiment </a:t>
            </a:r>
            <a:r>
              <a:rPr lang="de-DE" sz="2400" b="1" i="1">
                <a:solidFill>
                  <a:schemeClr val="bg1"/>
                </a:solidFill>
              </a:rPr>
              <a:t>s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{positive, negative} toward topic </a:t>
            </a:r>
            <a:r>
              <a:rPr lang="de-DE" sz="2400" b="1" i="1">
                <a:solidFill>
                  <a:schemeClr val="bg1"/>
                </a:solidFill>
              </a:rPr>
              <a:t>k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{1, 2, ... , </a:t>
            </a:r>
            <a:r>
              <a:rPr lang="de-DE" sz="2400" b="1" i="1">
                <a:solidFill>
                  <a:schemeClr val="bg1"/>
                </a:solidFill>
              </a:rPr>
              <a:t>K</a:t>
            </a:r>
            <a:r>
              <a:rPr lang="de-DE" sz="2400" b="1">
                <a:solidFill>
                  <a:schemeClr val="bg1"/>
                </a:solidFill>
              </a:rPr>
              <a:t>} 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009861-AE34-4A89-8208-E78643BBB59B}"/>
              </a:ext>
            </a:extLst>
          </p:cNvPr>
          <p:cNvCxnSpPr>
            <a:cxnSpLocks/>
          </p:cNvCxnSpPr>
          <p:nvPr/>
        </p:nvCxnSpPr>
        <p:spPr>
          <a:xfrm>
            <a:off x="9144001" y="1989979"/>
            <a:ext cx="0" cy="2882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37915-955F-4495-B1CA-3D934C8111A5}"/>
              </a:ext>
            </a:extLst>
          </p:cNvPr>
          <p:cNvSpPr/>
          <p:nvPr/>
        </p:nvSpPr>
        <p:spPr>
          <a:xfrm>
            <a:off x="2476500" y="1974424"/>
            <a:ext cx="8877299" cy="72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Twitter + socioeconomic data on German MPs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CD0B92-64B6-4753-8320-9FBDE34C9F4B}"/>
              </a:ext>
            </a:extLst>
          </p:cNvPr>
          <p:cNvSpPr/>
          <p:nvPr/>
        </p:nvSpPr>
        <p:spPr>
          <a:xfrm>
            <a:off x="2476499" y="2929599"/>
            <a:ext cx="8877299" cy="72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Pre-processing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8479BB-DD5F-440B-A171-951C0B165173}"/>
              </a:ext>
            </a:extLst>
          </p:cNvPr>
          <p:cNvSpPr/>
          <p:nvPr/>
        </p:nvSpPr>
        <p:spPr>
          <a:xfrm>
            <a:off x="2463902" y="3884774"/>
            <a:ext cx="4356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Topic extraction</a:t>
            </a:r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743095-AF71-4BB7-915E-2C0786806DF0}"/>
              </a:ext>
            </a:extLst>
          </p:cNvPr>
          <p:cNvSpPr/>
          <p:nvPr/>
        </p:nvSpPr>
        <p:spPr>
          <a:xfrm>
            <a:off x="6997798" y="3887396"/>
            <a:ext cx="4356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Sentiment classification</a:t>
            </a:r>
            <a:endParaRPr lang="en-US" sz="24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C54D50-6B2F-44B2-B668-D281790C218A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819902" y="4244774"/>
            <a:ext cx="177896" cy="2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04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Topic Extraction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Topic extraction </a:t>
            </a:r>
            <a:r>
              <a:rPr lang="en-US"/>
              <a:t>aka </a:t>
            </a:r>
            <a:r>
              <a:rPr lang="en-US" b="1"/>
              <a:t>topic modeling</a:t>
            </a:r>
            <a:r>
              <a:rPr lang="en-US"/>
              <a:t>: finding latent thematic clusters within a collection of texts</a:t>
            </a:r>
          </a:p>
          <a:p>
            <a:r>
              <a:rPr lang="en-US" b="1"/>
              <a:t>Goal</a:t>
            </a:r>
            <a:r>
              <a:rPr lang="en-US"/>
              <a:t>: assign each document a topic probability vector / topic label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Information retrieval</a:t>
            </a:r>
          </a:p>
          <a:p>
            <a:pPr lvl="1"/>
            <a:r>
              <a:rPr lang="en-US"/>
              <a:t>Clustering</a:t>
            </a:r>
          </a:p>
          <a:p>
            <a:pPr lvl="1"/>
            <a:r>
              <a:rPr lang="en-US"/>
              <a:t>Supporting upstream tasks</a:t>
            </a:r>
            <a:br>
              <a:rPr lang="en-US"/>
            </a:br>
            <a:endParaRPr lang="en-US"/>
          </a:p>
          <a:p>
            <a:r>
              <a:rPr lang="en-US" b="1"/>
              <a:t>Unsupervised task</a:t>
            </a:r>
            <a:r>
              <a:rPr lang="en-US"/>
              <a:t>: both topics and their number unknown</a:t>
            </a:r>
          </a:p>
        </p:txBody>
      </p:sp>
      <p:pic>
        <p:nvPicPr>
          <p:cNvPr id="7" name="Graphic 6" descr="Hourglass Full with solid fill">
            <a:extLst>
              <a:ext uri="{FF2B5EF4-FFF2-40B4-BE49-F238E27FC236}">
                <a16:creationId xmlns:a16="http://schemas.microsoft.com/office/drawing/2014/main" id="{206848B4-393E-4A61-86C1-7B30F72B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797" y="873917"/>
            <a:ext cx="596128" cy="59612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635E66-7FC8-44A5-A4EA-E10F1D54E7C6}"/>
              </a:ext>
            </a:extLst>
          </p:cNvPr>
          <p:cNvSpPr/>
          <p:nvPr/>
        </p:nvSpPr>
        <p:spPr>
          <a:xfrm>
            <a:off x="8610600" y="949731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2C1B2B9-7316-4795-A49E-BCD45767A5D0}"/>
              </a:ext>
            </a:extLst>
          </p:cNvPr>
          <p:cNvSpPr/>
          <p:nvPr/>
        </p:nvSpPr>
        <p:spPr>
          <a:xfrm>
            <a:off x="7109670" y="4194943"/>
            <a:ext cx="424413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for instance, sentiment analysis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42A0752D-5B89-4D6E-9AE7-D5559A89B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229350" y="4038654"/>
            <a:ext cx="880320" cy="8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7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Sentiment analysis</a:t>
            </a:r>
            <a:r>
              <a:rPr lang="en-US"/>
              <a:t>: identifying and analyzing affective states</a:t>
            </a:r>
          </a:p>
          <a:p>
            <a:r>
              <a:rPr lang="en-US"/>
              <a:t>Relevant subtask: </a:t>
            </a:r>
            <a:r>
              <a:rPr lang="en-US" b="1"/>
              <a:t>polarity detection</a:t>
            </a:r>
          </a:p>
          <a:p>
            <a:r>
              <a:rPr lang="en-US" b="1"/>
              <a:t>Goal</a:t>
            </a:r>
            <a:r>
              <a:rPr lang="en-US"/>
              <a:t>: assign each document a polarity label </a:t>
            </a:r>
            <a:r>
              <a:rPr lang="de-DE" sz="2800" b="1">
                <a:sym typeface="Symbol" panose="05050102010706020507" pitchFamily="18" charset="2"/>
              </a:rPr>
              <a:t></a:t>
            </a:r>
            <a:r>
              <a:rPr lang="en-US"/>
              <a:t> {positive, negative} 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Customer relationship management</a:t>
            </a:r>
          </a:p>
          <a:p>
            <a:pPr lvl="1"/>
            <a:r>
              <a:rPr lang="en-US"/>
              <a:t>Social media analysis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 b="1"/>
              <a:t>Supervised task</a:t>
            </a:r>
            <a:r>
              <a:rPr lang="en-US"/>
              <a:t>: requiring labeled training data (typically)</a:t>
            </a:r>
          </a:p>
        </p:txBody>
      </p:sp>
      <p:pic>
        <p:nvPicPr>
          <p:cNvPr id="7" name="Graphic 6" descr="Hourglass Full with solid fill">
            <a:extLst>
              <a:ext uri="{FF2B5EF4-FFF2-40B4-BE49-F238E27FC236}">
                <a16:creationId xmlns:a16="http://schemas.microsoft.com/office/drawing/2014/main" id="{206848B4-393E-4A61-86C1-7B30F72B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797" y="873917"/>
            <a:ext cx="596128" cy="59612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635E66-7FC8-44A5-A4EA-E10F1D54E7C6}"/>
              </a:ext>
            </a:extLst>
          </p:cNvPr>
          <p:cNvSpPr/>
          <p:nvPr/>
        </p:nvSpPr>
        <p:spPr>
          <a:xfrm>
            <a:off x="8610600" y="949731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88AABD9-3118-4C5C-9052-A2E83BD48140}"/>
              </a:ext>
            </a:extLst>
          </p:cNvPr>
          <p:cNvSpPr/>
          <p:nvPr/>
        </p:nvSpPr>
        <p:spPr>
          <a:xfrm>
            <a:off x="5905850" y="4954585"/>
            <a:ext cx="5447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alternative, rule-based approaches exist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6" name="Graphic 15" descr="Back with solid fill">
            <a:extLst>
              <a:ext uri="{FF2B5EF4-FFF2-40B4-BE49-F238E27FC236}">
                <a16:creationId xmlns:a16="http://schemas.microsoft.com/office/drawing/2014/main" id="{8B973E6D-989A-4ED0-8733-83FE30E71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215680" y="4819704"/>
            <a:ext cx="880320" cy="8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09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Topic-Specific 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I</a:t>
            </a:r>
            <a:r>
              <a:rPr lang="en-US" b="1"/>
              <a:t>dea: </a:t>
            </a:r>
            <a:r>
              <a:rPr lang="en-US"/>
              <a:t>domain- / topic-dependence of sentiment predictors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 b="1"/>
            </a:br>
            <a:r>
              <a:rPr lang="en-US">
                <a:sym typeface="Symbol" panose="05050102010706020507" pitchFamily="18" charset="2"/>
              </a:rPr>
              <a:t> C</a:t>
            </a:r>
            <a:r>
              <a:rPr lang="en-US"/>
              <a:t>ombine topic extraction (1) and sentiment analysis (2)</a:t>
            </a:r>
          </a:p>
          <a:p>
            <a:r>
              <a:rPr lang="en-US"/>
              <a:t>Implementation</a:t>
            </a:r>
          </a:p>
          <a:p>
            <a:pPr lvl="1"/>
            <a:r>
              <a:rPr lang="en-US" b="1"/>
              <a:t>R</a:t>
            </a:r>
            <a:r>
              <a:rPr lang="en-US"/>
              <a:t>: word embeddings per topic</a:t>
            </a:r>
          </a:p>
          <a:p>
            <a:pPr lvl="1"/>
            <a:r>
              <a:rPr lang="en-US" b="1"/>
              <a:t>BERT</a:t>
            </a:r>
            <a:r>
              <a:rPr lang="en-US"/>
              <a:t>: aspect-based sentiment analysis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A21BA58-2DDA-4890-83BD-C9649E904926}"/>
              </a:ext>
            </a:extLst>
          </p:cNvPr>
          <p:cNvSpPr/>
          <p:nvPr/>
        </p:nvSpPr>
        <p:spPr>
          <a:xfrm>
            <a:off x="5939405" y="2762250"/>
            <a:ext cx="5414395" cy="902099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e.g., „Sozialleistungen“ possibly positively connotated in social security context but negatively connotated in asylum politics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DEA23B65-54E9-4822-B3F7-3F66E67D7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4848224" y="2511351"/>
            <a:ext cx="915009" cy="1152997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9E991B9-909B-4B21-A01F-609C4E4FAE85}"/>
              </a:ext>
            </a:extLst>
          </p:cNvPr>
          <p:cNvSpPr/>
          <p:nvPr/>
        </p:nvSpPr>
        <p:spPr>
          <a:xfrm>
            <a:off x="4805491" y="5851975"/>
            <a:ext cx="654830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underlying assumption: one aspect per document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8" name="Graphic 17" descr="Back with solid fill">
            <a:extLst>
              <a:ext uri="{FF2B5EF4-FFF2-40B4-BE49-F238E27FC236}">
                <a16:creationId xmlns:a16="http://schemas.microsoft.com/office/drawing/2014/main" id="{63885273-71CB-49F4-8CDF-30B72183A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V="1">
            <a:off x="7622140" y="4817972"/>
            <a:ext cx="915009" cy="11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12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Analytical Sequence (R)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2205DE-A934-490D-8D27-258EE051A565}"/>
              </a:ext>
            </a:extLst>
          </p:cNvPr>
          <p:cNvGrpSpPr/>
          <p:nvPr/>
        </p:nvGrpSpPr>
        <p:grpSpPr>
          <a:xfrm>
            <a:off x="1089868" y="2001663"/>
            <a:ext cx="10449920" cy="724932"/>
            <a:chOff x="1089868" y="2001663"/>
            <a:chExt cx="10449920" cy="7249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D10036-B5D0-4C9A-BD96-B3ACAEC75C73}"/>
                </a:ext>
              </a:extLst>
            </p:cNvPr>
            <p:cNvSpPr/>
            <p:nvPr/>
          </p:nvSpPr>
          <p:spPr>
            <a:xfrm>
              <a:off x="6534153" y="2006587"/>
              <a:ext cx="9144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194CD2-1A2D-4416-92F5-9A86AD09170A}"/>
                </a:ext>
              </a:extLst>
            </p:cNvPr>
            <p:cNvSpPr/>
            <p:nvPr/>
          </p:nvSpPr>
          <p:spPr>
            <a:xfrm>
              <a:off x="4171949" y="2006595"/>
              <a:ext cx="914400" cy="72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01D10B-B989-41E0-A971-03D11930FAF6}"/>
                </a:ext>
              </a:extLst>
            </p:cNvPr>
            <p:cNvSpPr/>
            <p:nvPr/>
          </p:nvSpPr>
          <p:spPr>
            <a:xfrm>
              <a:off x="1740192" y="2006587"/>
              <a:ext cx="1140902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FFC63AFD-745E-4019-B589-4A1904550271}"/>
                </a:ext>
              </a:extLst>
            </p:cNvPr>
            <p:cNvSpPr/>
            <p:nvPr/>
          </p:nvSpPr>
          <p:spPr>
            <a:xfrm>
              <a:off x="2881094" y="2006580"/>
              <a:ext cx="1752032" cy="720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Labeling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DA5FF623-563D-44FC-BAFF-FC093D407ED1}"/>
                </a:ext>
              </a:extLst>
            </p:cNvPr>
            <p:cNvSpPr/>
            <p:nvPr/>
          </p:nvSpPr>
          <p:spPr>
            <a:xfrm>
              <a:off x="1089868" y="2001663"/>
              <a:ext cx="1752033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Scraping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8AC9D1DD-A96F-4607-BEEF-AE0696F653E9}"/>
                </a:ext>
              </a:extLst>
            </p:cNvPr>
            <p:cNvSpPr/>
            <p:nvPr/>
          </p:nvSpPr>
          <p:spPr>
            <a:xfrm>
              <a:off x="4640660" y="2006591"/>
              <a:ext cx="2453476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Data cleaning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9CD09314-F199-4434-B6D1-444963325AFF}"/>
                </a:ext>
              </a:extLst>
            </p:cNvPr>
            <p:cNvSpPr/>
            <p:nvPr/>
          </p:nvSpPr>
          <p:spPr>
            <a:xfrm>
              <a:off x="7101669" y="2006587"/>
              <a:ext cx="4438119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Twitter tokens</a:t>
              </a:r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2ECF7D-33A9-46FC-9907-D5266B3BF8EE}"/>
              </a:ext>
            </a:extLst>
          </p:cNvPr>
          <p:cNvGrpSpPr/>
          <p:nvPr/>
        </p:nvGrpSpPr>
        <p:grpSpPr>
          <a:xfrm>
            <a:off x="719137" y="3702019"/>
            <a:ext cx="10820654" cy="720016"/>
            <a:chOff x="719137" y="3702019"/>
            <a:chExt cx="10729912" cy="7200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E6729D-A891-4D19-906D-9BA93A1A9013}"/>
                </a:ext>
              </a:extLst>
            </p:cNvPr>
            <p:cNvSpPr/>
            <p:nvPr/>
          </p:nvSpPr>
          <p:spPr>
            <a:xfrm>
              <a:off x="5172077" y="3702019"/>
              <a:ext cx="1190621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4F8C5411-4C2F-4FED-A650-8C77D9DC4660}"/>
                </a:ext>
              </a:extLst>
            </p:cNvPr>
            <p:cNvSpPr/>
            <p:nvPr/>
          </p:nvSpPr>
          <p:spPr>
            <a:xfrm>
              <a:off x="1085850" y="3702035"/>
              <a:ext cx="5181600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unigrams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9" name="Arrow: Pentagon 28">
              <a:extLst>
                <a:ext uri="{FF2B5EF4-FFF2-40B4-BE49-F238E27FC236}">
                  <a16:creationId xmlns:a16="http://schemas.microsoft.com/office/drawing/2014/main" id="{DB5FD5B5-4D14-4EA5-8316-0A44EBE3FCC1}"/>
                </a:ext>
              </a:extLst>
            </p:cNvPr>
            <p:cNvSpPr/>
            <p:nvPr/>
          </p:nvSpPr>
          <p:spPr>
            <a:xfrm>
              <a:off x="6362699" y="3702035"/>
              <a:ext cx="5086350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POS tags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8C66AA1F-F8C9-47D5-9512-234793A201D3}"/>
                </a:ext>
              </a:extLst>
            </p:cNvPr>
            <p:cNvSpPr/>
            <p:nvPr/>
          </p:nvSpPr>
          <p:spPr>
            <a:xfrm>
              <a:off x="719137" y="3702019"/>
              <a:ext cx="733425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E80EF5-51D7-4C81-A316-FDAD53A8EC3F}"/>
              </a:ext>
            </a:extLst>
          </p:cNvPr>
          <p:cNvGrpSpPr/>
          <p:nvPr/>
        </p:nvGrpSpPr>
        <p:grpSpPr>
          <a:xfrm>
            <a:off x="1099635" y="2854250"/>
            <a:ext cx="10841854" cy="720074"/>
            <a:chOff x="1085850" y="2854250"/>
            <a:chExt cx="10841854" cy="72007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B88F07-BFD4-4A93-A0FB-463D40676F84}"/>
                </a:ext>
              </a:extLst>
            </p:cNvPr>
            <p:cNvSpPr/>
            <p:nvPr/>
          </p:nvSpPr>
          <p:spPr>
            <a:xfrm>
              <a:off x="5629279" y="2854313"/>
              <a:ext cx="9144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45BA6309-1E55-4B09-8611-71DE3936D983}"/>
                </a:ext>
              </a:extLst>
            </p:cNvPr>
            <p:cNvSpPr/>
            <p:nvPr/>
          </p:nvSpPr>
          <p:spPr>
            <a:xfrm flipH="1">
              <a:off x="5991221" y="2854324"/>
              <a:ext cx="5516495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dictionary features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7" name="Arrow: Pentagon 26">
              <a:extLst>
                <a:ext uri="{FF2B5EF4-FFF2-40B4-BE49-F238E27FC236}">
                  <a16:creationId xmlns:a16="http://schemas.microsoft.com/office/drawing/2014/main" id="{168F4DF7-8626-43B7-ADF2-22B205E57185}"/>
                </a:ext>
              </a:extLst>
            </p:cNvPr>
            <p:cNvSpPr/>
            <p:nvPr/>
          </p:nvSpPr>
          <p:spPr>
            <a:xfrm flipH="1">
              <a:off x="1085850" y="2854324"/>
              <a:ext cx="4905373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lexical features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3" name="Arrow: Pentagon 32">
              <a:extLst>
                <a:ext uri="{FF2B5EF4-FFF2-40B4-BE49-F238E27FC236}">
                  <a16:creationId xmlns:a16="http://schemas.microsoft.com/office/drawing/2014/main" id="{CD69CD10-3922-491E-9E01-B1D934DD2EEF}"/>
                </a:ext>
              </a:extLst>
            </p:cNvPr>
            <p:cNvSpPr/>
            <p:nvPr/>
          </p:nvSpPr>
          <p:spPr>
            <a:xfrm flipH="1">
              <a:off x="11151410" y="2854250"/>
              <a:ext cx="776294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6386DA-F604-4995-BB1F-94FD94A5C166}"/>
              </a:ext>
            </a:extLst>
          </p:cNvPr>
          <p:cNvGrpSpPr/>
          <p:nvPr/>
        </p:nvGrpSpPr>
        <p:grpSpPr>
          <a:xfrm>
            <a:off x="1099635" y="4549683"/>
            <a:ext cx="10458444" cy="720017"/>
            <a:chOff x="1085854" y="4549698"/>
            <a:chExt cx="10458444" cy="72001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3A0A23-3FEC-4F31-AE41-8D2D71EF4A51}"/>
                </a:ext>
              </a:extLst>
            </p:cNvPr>
            <p:cNvSpPr/>
            <p:nvPr/>
          </p:nvSpPr>
          <p:spPr>
            <a:xfrm>
              <a:off x="4105278" y="4549698"/>
              <a:ext cx="914400" cy="720000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AB1223-5C23-4B03-BDE7-C4DC57007D12}"/>
                </a:ext>
              </a:extLst>
            </p:cNvPr>
            <p:cNvSpPr/>
            <p:nvPr/>
          </p:nvSpPr>
          <p:spPr>
            <a:xfrm>
              <a:off x="7753359" y="4549714"/>
              <a:ext cx="914400" cy="7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Pentagon 29">
              <a:extLst>
                <a:ext uri="{FF2B5EF4-FFF2-40B4-BE49-F238E27FC236}">
                  <a16:creationId xmlns:a16="http://schemas.microsoft.com/office/drawing/2014/main" id="{AA0DA784-9F70-47D3-9F78-9CC35F170FD6}"/>
                </a:ext>
              </a:extLst>
            </p:cNvPr>
            <p:cNvSpPr/>
            <p:nvPr/>
          </p:nvSpPr>
          <p:spPr>
            <a:xfrm flipH="1">
              <a:off x="4448180" y="4549714"/>
              <a:ext cx="3590922" cy="720000"/>
            </a:xfrm>
            <a:prstGeom prst="homePlat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bg1"/>
                  </a:solidFill>
                </a:rPr>
                <a:t>Word embeddings</a:t>
              </a:r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472E70B5-EFE1-4931-B39E-6D9E6C84CA8B}"/>
                </a:ext>
              </a:extLst>
            </p:cNvPr>
            <p:cNvSpPr/>
            <p:nvPr/>
          </p:nvSpPr>
          <p:spPr>
            <a:xfrm flipH="1">
              <a:off x="1085854" y="4549714"/>
              <a:ext cx="3276603" cy="720000"/>
            </a:xfrm>
            <a:prstGeom prst="homePlat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>
                  <a:solidFill>
                    <a:schemeClr val="bg1"/>
                  </a:solidFill>
                </a:rPr>
                <a:t>Sentiment analysis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A49C2862-BDE1-4735-9C57-5F47FBA0D2EB}"/>
                </a:ext>
              </a:extLst>
            </p:cNvPr>
            <p:cNvSpPr/>
            <p:nvPr/>
          </p:nvSpPr>
          <p:spPr>
            <a:xfrm flipH="1">
              <a:off x="7953378" y="4549715"/>
              <a:ext cx="3590920" cy="720000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bg1"/>
                  </a:solidFill>
                </a:rPr>
                <a:t>Topic modeling</a:t>
              </a:r>
              <a:endParaRPr 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07C12E8E-0BDB-4F13-A6D0-FBB531D6E2E7}"/>
              </a:ext>
            </a:extLst>
          </p:cNvPr>
          <p:cNvSpPr/>
          <p:nvPr/>
        </p:nvSpPr>
        <p:spPr>
          <a:xfrm flipH="1">
            <a:off x="11183503" y="4549683"/>
            <a:ext cx="776294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D2D93D2B-8828-4304-AE76-5617A1264F42}"/>
              </a:ext>
            </a:extLst>
          </p:cNvPr>
          <p:cNvSpPr/>
          <p:nvPr/>
        </p:nvSpPr>
        <p:spPr>
          <a:xfrm>
            <a:off x="6960767" y="5804590"/>
            <a:ext cx="238124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Dynamic features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615D22F-21EB-429A-B7E7-BDBDBF12B720}"/>
              </a:ext>
            </a:extLst>
          </p:cNvPr>
          <p:cNvSpPr/>
          <p:nvPr/>
        </p:nvSpPr>
        <p:spPr>
          <a:xfrm rot="5400000">
            <a:off x="8035713" y="2288012"/>
            <a:ext cx="231356" cy="6587281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8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Static vs Dynamic Features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Fundamental principle in machine learning: </a:t>
            </a:r>
            <a:br>
              <a:rPr lang="en-US"/>
            </a:br>
            <a:r>
              <a:rPr lang="en-US"/>
              <a:t>dichotomy between </a:t>
            </a:r>
            <a:r>
              <a:rPr lang="en-US" b="1"/>
              <a:t>training and test sphere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Avoid </a:t>
            </a:r>
            <a:r>
              <a:rPr lang="en-US" b="1">
                <a:sym typeface="Symbol" panose="05050102010706020507" pitchFamily="18" charset="2"/>
              </a:rPr>
              <a:t>bias</a:t>
            </a:r>
            <a:r>
              <a:rPr lang="en-US">
                <a:sym typeface="Symbol" panose="05050102010706020507" pitchFamily="18" charset="2"/>
              </a:rPr>
              <a:t> in performance estimation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 b="1">
                <a:sym typeface="Symbol" panose="05050102010706020507" pitchFamily="18" charset="2"/>
              </a:rPr>
              <a:t>Static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Solely determined on single-observation level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POS tags</a:t>
            </a:r>
          </a:p>
          <a:p>
            <a:r>
              <a:rPr lang="en-US" b="1">
                <a:sym typeface="Symbol" panose="05050102010706020507" pitchFamily="18" charset="2"/>
              </a:rPr>
              <a:t>Dynamic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Affected by surrounding observations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topic labels</a:t>
            </a:r>
            <a:br>
              <a:rPr lang="en-US"/>
            </a:br>
            <a:endParaRPr lang="en-US"/>
          </a:p>
        </p:txBody>
      </p: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41AE8F8D-445E-4B3A-9BF1-E162EEFF1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4155" y="1990724"/>
            <a:ext cx="1015308" cy="955755"/>
          </a:xfrm>
          <a:prstGeom prst="rect">
            <a:avLst/>
          </a:prstGeom>
        </p:spPr>
      </p:pic>
      <p:pic>
        <p:nvPicPr>
          <p:cNvPr id="12" name="Graphic 11" descr="Database outline">
            <a:extLst>
              <a:ext uri="{FF2B5EF4-FFF2-40B4-BE49-F238E27FC236}">
                <a16:creationId xmlns:a16="http://schemas.microsoft.com/office/drawing/2014/main" id="{1FABE8F4-A5C3-40F6-9EF5-C878BCBC2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6316" y="1987182"/>
            <a:ext cx="1015308" cy="955755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779B514-03F0-4C1B-9F21-90C3E7FA0EEE}"/>
              </a:ext>
            </a:extLst>
          </p:cNvPr>
          <p:cNvSpPr/>
          <p:nvPr/>
        </p:nvSpPr>
        <p:spPr>
          <a:xfrm>
            <a:off x="8324850" y="4046457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may be computed before training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7D7C22-CB57-42C4-9016-1999B5347AAC}"/>
              </a:ext>
            </a:extLst>
          </p:cNvPr>
          <p:cNvSpPr/>
          <p:nvPr/>
        </p:nvSpPr>
        <p:spPr>
          <a:xfrm>
            <a:off x="8324850" y="5369423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must be computed during training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19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Quanteda Universe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9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Package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/>
              <a:t>Benoit et al. (2018)</a:t>
            </a:r>
          </a:p>
          <a:p>
            <a:r>
              <a:rPr lang="en-US"/>
              <a:t>Convenient text handling in R</a:t>
            </a:r>
          </a:p>
          <a:p>
            <a:pPr lvl="1"/>
            <a:r>
              <a:rPr lang="en-US"/>
              <a:t>Designated </a:t>
            </a:r>
            <a:r>
              <a:rPr lang="en-US" b="1"/>
              <a:t>classes</a:t>
            </a:r>
            <a:r>
              <a:rPr lang="en-US"/>
              <a:t> for textual data (with easy conversion to and from </a:t>
            </a:r>
            <a:r>
              <a:rPr lang="en-US">
                <a:latin typeface="Consolas" panose="020B0609020204030204" pitchFamily="49" charset="0"/>
              </a:rPr>
              <a:t>data.frame </a:t>
            </a:r>
            <a:r>
              <a:rPr lang="en-US"/>
              <a:t>&amp; friends)</a:t>
            </a:r>
          </a:p>
          <a:p>
            <a:pPr lvl="1"/>
            <a:r>
              <a:rPr lang="en-US" b="1"/>
              <a:t>User-friendly</a:t>
            </a:r>
            <a:r>
              <a:rPr lang="en-US"/>
              <a:t> syntax</a:t>
            </a:r>
          </a:p>
          <a:p>
            <a:pPr lvl="1"/>
            <a:r>
              <a:rPr lang="en-US" b="1"/>
              <a:t>Fast</a:t>
            </a:r>
            <a:r>
              <a:rPr lang="en-US"/>
              <a:t> computation</a:t>
            </a:r>
          </a:p>
          <a:p>
            <a:pPr lvl="1"/>
            <a:r>
              <a:rPr lang="en-US"/>
              <a:t>Compatibility with </a:t>
            </a:r>
            <a:r>
              <a:rPr lang="en-US">
                <a:latin typeface="Consolas" panose="020B0609020204030204" pitchFamily="49" charset="0"/>
              </a:rPr>
              <a:t>spacyr</a:t>
            </a:r>
            <a:r>
              <a:rPr lang="en-US"/>
              <a:t> package (Benoit et al., 2020)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Wrapper for Python’s popular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spaCy</a:t>
            </a:r>
            <a:r>
              <a:rPr lang="en-US">
                <a:sym typeface="Symbol" panose="05050102010706020507" pitchFamily="18" charset="2"/>
              </a:rPr>
              <a:t> package used for, i.a., </a:t>
            </a:r>
            <a:r>
              <a:rPr lang="en-US" b="1">
                <a:sym typeface="Symbol" panose="05050102010706020507" pitchFamily="18" charset="2"/>
              </a:rPr>
              <a:t>POS tagging</a:t>
            </a:r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C4387-6D4C-4C45-88DC-C51F207F6950}"/>
              </a:ext>
            </a:extLst>
          </p:cNvPr>
          <p:cNvSpPr txBox="1"/>
          <p:nvPr/>
        </p:nvSpPr>
        <p:spPr>
          <a:xfrm>
            <a:off x="2018555" y="5708252"/>
            <a:ext cx="8640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tutorials for getting started on </a:t>
            </a:r>
            <a:r>
              <a:rPr lang="en-US" sz="2400" i="1">
                <a:hlinkClick r:id="rId3"/>
              </a:rPr>
              <a:t>https://tutorials.quanteda.io/</a:t>
            </a:r>
            <a:r>
              <a:rPr lang="en-US" sz="2400" i="1"/>
              <a:t> </a:t>
            </a:r>
          </a:p>
        </p:txBody>
      </p:sp>
      <p:pic>
        <p:nvPicPr>
          <p:cNvPr id="14" name="Graphic 13" descr="Game controller with solid fill">
            <a:extLst>
              <a:ext uri="{FF2B5EF4-FFF2-40B4-BE49-F238E27FC236}">
                <a16:creationId xmlns:a16="http://schemas.microsoft.com/office/drawing/2014/main" id="{BECCD8FC-DC7F-4367-B889-8E6EF20F5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798" y="5581694"/>
            <a:ext cx="714378" cy="7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97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[Word = smallest entity of text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words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[Sentence = sequence of </a:t>
            </a:r>
            <a:r>
              <a:rPr lang="en-US" i="1"/>
              <a:t>w</a:t>
            </a:r>
            <a:r>
              <a:rPr lang="en-US"/>
              <a:t> words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sentences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[Paragraph = sequence of </a:t>
            </a:r>
            <a:r>
              <a:rPr lang="en-US" i="1"/>
              <a:t>s</a:t>
            </a:r>
            <a:r>
              <a:rPr lang="en-US"/>
              <a:t> sentences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not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relevant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[Document = sequence of </a:t>
            </a:r>
            <a:r>
              <a:rPr lang="en-US" i="1"/>
              <a:t>p</a:t>
            </a:r>
            <a:r>
              <a:rPr lang="en-US"/>
              <a:t> paragraphs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tweets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corpus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Most basic class to handle text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Collection of documents + document-level variables 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tweets + meta data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5E65BF6-2ACD-4EC9-88EC-4267B0FFDE56}"/>
              </a:ext>
            </a:extLst>
          </p:cNvPr>
          <p:cNvSpPr/>
          <p:nvPr/>
        </p:nvSpPr>
        <p:spPr>
          <a:xfrm>
            <a:off x="2590800" y="5660951"/>
            <a:ext cx="87630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lower-level corpora, e.g., as collections of paragraphs, also possible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0D1544E0-05F2-4A84-A92D-65D379A71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833171" y="5350180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7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 NLP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tokens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Representing documents as a collection of tokens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tokens per tweet + meta data</a:t>
            </a:r>
            <a:endParaRPr lang="en-US" b="1">
              <a:sym typeface="Symbol" panose="05050102010706020507" pitchFamily="18" charset="2"/>
            </a:endParaRPr>
          </a:p>
          <a:p>
            <a:pPr lvl="1"/>
            <a:r>
              <a:rPr lang="en-US" b="1">
                <a:sym typeface="Symbol" panose="05050102010706020507" pitchFamily="18" charset="2"/>
              </a:rPr>
              <a:t>Token</a:t>
            </a:r>
            <a:r>
              <a:rPr lang="en-US">
                <a:sym typeface="Symbol" panose="05050102010706020507" pitchFamily="18" charset="2"/>
              </a:rPr>
              <a:t>: sequence of characters grouped together as a useful semantic unit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Single words, n-grams, ...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During tokenization, we will often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punctuation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stopwords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Omit cases (e.g., lowercase everything)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 stemming / lemmatization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Goal</a:t>
            </a:r>
            <a:r>
              <a:rPr lang="en-US">
                <a:sym typeface="Symbol" panose="05050102010706020507" pitchFamily="18" charset="2"/>
              </a:rPr>
              <a:t>: representation of texts by tokens that co-occur across documents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B7B8591-78F1-4886-AE68-E57DAEC3AA2D}"/>
              </a:ext>
            </a:extLst>
          </p:cNvPr>
          <p:cNvSpPr/>
          <p:nvPr/>
        </p:nvSpPr>
        <p:spPr>
          <a:xfrm>
            <a:off x="6819625" y="3937426"/>
            <a:ext cx="120671" cy="1658702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F27D15A-2FCB-4844-8681-F99A5867D109}"/>
              </a:ext>
            </a:extLst>
          </p:cNvPr>
          <p:cNvSpPr/>
          <p:nvPr/>
        </p:nvSpPr>
        <p:spPr>
          <a:xfrm>
            <a:off x="6620827" y="4544526"/>
            <a:ext cx="3279648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text normalization – </a:t>
            </a:r>
            <a:br>
              <a:rPr lang="de-DE" sz="2400" i="1">
                <a:solidFill>
                  <a:schemeClr val="tx1"/>
                </a:solidFill>
              </a:rPr>
            </a:br>
            <a:r>
              <a:rPr lang="de-DE" sz="2400" i="1">
                <a:solidFill>
                  <a:schemeClr val="tx1"/>
                </a:solidFill>
              </a:rPr>
              <a:t>to be continued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4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6A1B5-C978-4E85-BA86-E04BC3780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1996046"/>
            <a:ext cx="10287000" cy="946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47A53E-6EA9-4D10-A862-71B9EF71F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486" y="3008975"/>
            <a:ext cx="5570239" cy="1525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B544-05A9-426D-BB39-4089E40D3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952" y="4600791"/>
            <a:ext cx="6239746" cy="1543265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280698BE-89CB-41C5-AA57-2BD90355D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1320917" y="3247701"/>
            <a:ext cx="829550" cy="946296"/>
          </a:xfrm>
          <a:prstGeom prst="rect">
            <a:avLst/>
          </a:prstGeom>
        </p:spPr>
      </p:pic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951C7968-DFF7-465D-8065-D7CD9ED5A6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2759192" y="4899275"/>
            <a:ext cx="829550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9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dfm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Document-feature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 count per document 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word occurrence per tweet + meta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Methods</a:t>
            </a:r>
          </a:p>
          <a:p>
            <a:pPr lvl="2"/>
            <a:r>
              <a:rPr lang="en-US" b="1">
                <a:sym typeface="Symbol" panose="05050102010706020507" pitchFamily="18" charset="2"/>
              </a:rPr>
              <a:t>Weighting</a:t>
            </a:r>
            <a:r>
              <a:rPr lang="en-US">
                <a:sym typeface="Symbol" panose="05050102010706020507" pitchFamily="18" charset="2"/>
              </a:rPr>
              <a:t> schemes, such as tf-idf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Counting </a:t>
            </a:r>
            <a:r>
              <a:rPr lang="en-US" b="1">
                <a:sym typeface="Symbol" panose="05050102010706020507" pitchFamily="18" charset="2"/>
              </a:rPr>
              <a:t>matches</a:t>
            </a:r>
            <a:r>
              <a:rPr lang="en-US">
                <a:sym typeface="Symbol" panose="05050102010706020507" pitchFamily="18" charset="2"/>
              </a:rPr>
              <a:t> with a list of 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Extracting </a:t>
            </a:r>
            <a:r>
              <a:rPr lang="en-US" b="1">
                <a:sym typeface="Symbol" panose="05050102010706020507" pitchFamily="18" charset="2"/>
              </a:rPr>
              <a:t>top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Performing dictionary </a:t>
            </a:r>
            <a:r>
              <a:rPr lang="en-US" b="1">
                <a:sym typeface="Symbol" panose="05050102010706020507" pitchFamily="18" charset="2"/>
              </a:rPr>
              <a:t>look-ups</a:t>
            </a:r>
            <a:endParaRPr lang="en-US">
              <a:sym typeface="Symbol" panose="05050102010706020507" pitchFamily="18" charset="2"/>
            </a:endParaRPr>
          </a:p>
          <a:p>
            <a:pPr lvl="2"/>
            <a:endParaRPr lang="en-US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6B280-901B-42D7-80EC-223EE66F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8" y="5129987"/>
            <a:ext cx="7934327" cy="11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7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fcm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Feature co-occurrence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Tokens co-occurrence count across corpus 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co-occurrence across tweets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0AEF3-07E5-47D8-8C2F-E5CDE7B66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877" y="3429001"/>
            <a:ext cx="9950923" cy="25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78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dictionary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Essentially, named list 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Specifying dimensions with associated items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Look-up on document level 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dictionary item count per tweet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F5188-E596-4EC4-8877-4ED7B212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89" y="3915574"/>
            <a:ext cx="3688534" cy="983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44801F-70C1-4909-9F6B-3CC93B47F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808" y="5102562"/>
            <a:ext cx="8368991" cy="1193914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FC22397C-DAA5-4A67-8F6A-3BC709DA3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755482" y="5199219"/>
            <a:ext cx="829550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82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Scope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/>
              <a:t>Purpose of </a:t>
            </a:r>
            <a:r>
              <a:rPr lang="en-US">
                <a:latin typeface="Consolas" panose="020B0609020204030204" pitchFamily="49" charset="0"/>
              </a:rPr>
              <a:t>quanteda</a:t>
            </a:r>
            <a:r>
              <a:rPr lang="en-US"/>
              <a:t>: handling text corpora and performing basic analysis of their components</a:t>
            </a:r>
            <a:br>
              <a:rPr lang="en-US"/>
            </a:br>
            <a:endParaRPr lang="en-US"/>
          </a:p>
          <a:p>
            <a:r>
              <a:rPr lang="en-US" b="1"/>
              <a:t>Within scope</a:t>
            </a:r>
          </a:p>
          <a:p>
            <a:pPr lvl="1"/>
            <a:r>
              <a:rPr lang="en-US"/>
              <a:t>Organizing text documents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Descriptive analyses</a:t>
            </a:r>
          </a:p>
          <a:p>
            <a:r>
              <a:rPr lang="en-US" b="1"/>
              <a:t>Out of scope</a:t>
            </a:r>
          </a:p>
          <a:p>
            <a:pPr lvl="1"/>
            <a:r>
              <a:rPr lang="en-US"/>
              <a:t>Higher-level text analysis, such as </a:t>
            </a:r>
            <a:br>
              <a:rPr lang="en-US"/>
            </a:br>
            <a:r>
              <a:rPr lang="en-US"/>
              <a:t>topic modeling or sentiment analysis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71EA391-3186-44F9-8589-62D586469312}"/>
              </a:ext>
            </a:extLst>
          </p:cNvPr>
          <p:cNvSpPr/>
          <p:nvPr/>
        </p:nvSpPr>
        <p:spPr>
          <a:xfrm>
            <a:off x="6829308" y="3408948"/>
            <a:ext cx="175861" cy="1391652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6C20934-DBBB-42EB-B978-015A0D06BFB7}"/>
              </a:ext>
            </a:extLst>
          </p:cNvPr>
          <p:cNvSpPr/>
          <p:nvPr/>
        </p:nvSpPr>
        <p:spPr>
          <a:xfrm>
            <a:off x="6828769" y="5100636"/>
            <a:ext cx="176400" cy="973869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EB5DD5D-A1BC-4713-8B87-C2AFB35E5BD9}"/>
              </a:ext>
            </a:extLst>
          </p:cNvPr>
          <p:cNvSpPr/>
          <p:nvPr/>
        </p:nvSpPr>
        <p:spPr>
          <a:xfrm>
            <a:off x="7520756" y="3882523"/>
            <a:ext cx="349331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pre-processing with </a:t>
            </a:r>
            <a:r>
              <a:rPr lang="de-DE" sz="2400">
                <a:solidFill>
                  <a:schemeClr val="tx1"/>
                </a:solidFill>
                <a:latin typeface="Consolas" panose="020B0609020204030204" pitchFamily="49" charset="0"/>
              </a:rPr>
              <a:t>quanteda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7B4DC97-AF99-42ED-B8C6-E1496EB97E01}"/>
              </a:ext>
            </a:extLst>
          </p:cNvPr>
          <p:cNvSpPr/>
          <p:nvPr/>
        </p:nvSpPr>
        <p:spPr>
          <a:xfrm>
            <a:off x="7520756" y="5391628"/>
            <a:ext cx="309553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downstream analyses with other tools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Graphic 15" descr="End with solid fill">
            <a:extLst>
              <a:ext uri="{FF2B5EF4-FFF2-40B4-BE49-F238E27FC236}">
                <a16:creationId xmlns:a16="http://schemas.microsoft.com/office/drawing/2014/main" id="{6397EBB0-5D98-426C-A7BE-3A6EA3D73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4349" y="5274154"/>
            <a:ext cx="679451" cy="679451"/>
          </a:xfrm>
          <a:prstGeom prst="rect">
            <a:avLst/>
          </a:prstGeom>
        </p:spPr>
      </p:pic>
      <p:pic>
        <p:nvPicPr>
          <p:cNvPr id="17" name="Graphic 16" descr="Play with solid fill">
            <a:extLst>
              <a:ext uri="{FF2B5EF4-FFF2-40B4-BE49-F238E27FC236}">
                <a16:creationId xmlns:a16="http://schemas.microsoft.com/office/drawing/2014/main" id="{D51000BD-EE7E-4CA2-A731-BBF01F23B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92876" y="3683576"/>
            <a:ext cx="842394" cy="8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15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72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90B1-7E9D-43A0-87DA-DCA86641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640"/>
            <a:ext cx="102870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Eisenstein, J. (2019): Introduction to Natural Language Processing, MIT Press.</a:t>
            </a:r>
          </a:p>
          <a:p>
            <a:pPr marL="0" indent="0">
              <a:buNone/>
            </a:pPr>
            <a:r>
              <a:rPr lang="en-US" sz="2000"/>
              <a:t>Liddy, E.D. (2001): Natural Language Processing, </a:t>
            </a:r>
            <a:r>
              <a:rPr lang="en-US" sz="2000" i="1"/>
              <a:t>in</a:t>
            </a:r>
            <a:r>
              <a:rPr lang="en-US" sz="2000"/>
              <a:t>: Encyclopedia of Library and Information Science, 2</a:t>
            </a:r>
            <a:r>
              <a:rPr lang="en-US" sz="2000" baseline="30000"/>
              <a:t>nd</a:t>
            </a:r>
            <a:r>
              <a:rPr lang="en-US" sz="2000"/>
              <a:t> ed., NY. Marcel Decker, Inc.</a:t>
            </a:r>
          </a:p>
          <a:p>
            <a:pPr marL="0" indent="0">
              <a:buNone/>
            </a:pPr>
            <a:r>
              <a:rPr lang="en-US" sz="2000"/>
              <a:t>Nadkarni, P. M., Ohno-Machado, L., and Chapman W. (2011): Natural Language Processing: An Introduction, </a:t>
            </a:r>
            <a:r>
              <a:rPr lang="en-US" sz="2000" i="1"/>
              <a:t>Journal of the American Medical Informatics Association</a:t>
            </a:r>
            <a:r>
              <a:rPr lang="en-US" sz="2000"/>
              <a:t> 18(5), 544–551, https://doi.org/10.1136/amiajnl-2011-000464. </a:t>
            </a:r>
          </a:p>
          <a:p>
            <a:pPr marL="0" indent="0">
              <a:buNone/>
            </a:pPr>
            <a:r>
              <a:rPr lang="en-US" sz="2000"/>
              <a:t>Vayansky, I., and Kumar S.A.P. (2020): A Review of Ttopic Modeling Methods, </a:t>
            </a:r>
            <a:r>
              <a:rPr lang="en-US" sz="2000" i="1"/>
              <a:t>Information Systems</a:t>
            </a:r>
            <a:r>
              <a:rPr lang="en-US" sz="2000"/>
              <a:t>, doi: https://doi.org/10.1016/j.is.2020.101582.</a:t>
            </a:r>
          </a:p>
          <a:p>
            <a:pPr marL="0" indent="0">
              <a:buNone/>
            </a:pPr>
            <a:r>
              <a:rPr lang="en-US" sz="2000"/>
              <a:t>Benoit, K., Watanabe, K., Wang, H., Nulty, P., Obeng, A., Müller, S., and Matsuo, A. (2018): quanteda: An R package for the Quantitative Analysis of Textual Data, </a:t>
            </a:r>
            <a:r>
              <a:rPr lang="en-US" sz="2000" i="1"/>
              <a:t>Journal of Open Source Software</a:t>
            </a:r>
            <a:r>
              <a:rPr lang="en-US" sz="2000"/>
              <a:t> 3(30), 774,  https://doi.org/10.21105/joss.00774.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5CD9-AF86-42B8-87B9-3C61140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What is NLP?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7230F4-BACB-4187-8322-40DCF056CFF0}"/>
              </a:ext>
            </a:extLst>
          </p:cNvPr>
          <p:cNvSpPr/>
          <p:nvPr/>
        </p:nvSpPr>
        <p:spPr>
          <a:xfrm>
            <a:off x="2495550" y="2004786"/>
            <a:ext cx="8858249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</a:rPr>
              <a:t>Natural Language Processing (NLP) </a:t>
            </a:r>
            <a:r>
              <a:rPr lang="en-US" sz="2800">
                <a:solidFill>
                  <a:schemeClr val="tx1"/>
                </a:solidFill>
              </a:rPr>
              <a:t>is a theoretically motivated range of </a:t>
            </a:r>
            <a:r>
              <a:rPr lang="en-US" sz="2800" i="1">
                <a:solidFill>
                  <a:schemeClr val="tx1"/>
                </a:solidFill>
              </a:rPr>
              <a:t>computational techniques</a:t>
            </a:r>
            <a:r>
              <a:rPr lang="en-US" sz="2800">
                <a:solidFill>
                  <a:schemeClr val="tx1"/>
                </a:solidFill>
              </a:rPr>
              <a:t> for analyzing and representing </a:t>
            </a:r>
            <a:r>
              <a:rPr lang="en-US" sz="2800" i="1">
                <a:solidFill>
                  <a:schemeClr val="tx1"/>
                </a:solidFill>
              </a:rPr>
              <a:t>naturally occurring texts </a:t>
            </a:r>
            <a:r>
              <a:rPr lang="en-US" sz="2800">
                <a:solidFill>
                  <a:schemeClr val="tx1"/>
                </a:solidFill>
              </a:rPr>
              <a:t>at one or more </a:t>
            </a:r>
            <a:r>
              <a:rPr lang="en-US" sz="2800" i="1">
                <a:solidFill>
                  <a:schemeClr val="tx1"/>
                </a:solidFill>
              </a:rPr>
              <a:t>levels of linguistic analysis </a:t>
            </a:r>
            <a:r>
              <a:rPr lang="en-US" sz="2800">
                <a:solidFill>
                  <a:schemeClr val="tx1"/>
                </a:solidFill>
              </a:rPr>
              <a:t>for the purpose of achieving </a:t>
            </a:r>
            <a:r>
              <a:rPr lang="en-US" sz="2800" i="1">
                <a:solidFill>
                  <a:schemeClr val="tx1"/>
                </a:solidFill>
              </a:rPr>
              <a:t>human-like language processing </a:t>
            </a:r>
            <a:r>
              <a:rPr lang="en-US" sz="2800">
                <a:solidFill>
                  <a:schemeClr val="tx1"/>
                </a:solidFill>
              </a:rPr>
              <a:t>for a </a:t>
            </a:r>
            <a:r>
              <a:rPr lang="en-US" sz="2800" i="1">
                <a:solidFill>
                  <a:schemeClr val="tx1"/>
                </a:solidFill>
              </a:rPr>
              <a:t>range of tasks or applications </a:t>
            </a:r>
            <a:r>
              <a:rPr lang="en-US" sz="2800">
                <a:solidFill>
                  <a:schemeClr val="tx1"/>
                </a:solidFill>
              </a:rPr>
              <a:t>(Liddy, 2001).</a:t>
            </a:r>
          </a:p>
        </p:txBody>
      </p:sp>
      <p:pic>
        <p:nvPicPr>
          <p:cNvPr id="8" name="Graphic 7" descr="Quotes with solid fill">
            <a:extLst>
              <a:ext uri="{FF2B5EF4-FFF2-40B4-BE49-F238E27FC236}">
                <a16:creationId xmlns:a16="http://schemas.microsoft.com/office/drawing/2014/main" id="{C28FF1A4-7700-40B4-9304-B687C29BA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04787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8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How to make human language comprehensible to machines?</a:t>
            </a:r>
          </a:p>
          <a:p>
            <a:pPr lvl="1"/>
            <a:r>
              <a:rPr lang="en-US"/>
              <a:t>Numerical </a:t>
            </a:r>
            <a:r>
              <a:rPr lang="en-US" b="1"/>
              <a:t>vector</a:t>
            </a:r>
            <a:r>
              <a:rPr lang="en-US"/>
              <a:t> representation</a:t>
            </a:r>
          </a:p>
          <a:p>
            <a:pPr lvl="1"/>
            <a:r>
              <a:rPr lang="en-US"/>
              <a:t>Characterization by </a:t>
            </a:r>
            <a:r>
              <a:rPr lang="en-US" b="1"/>
              <a:t>probabilities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87009-7D66-48CC-9116-3B84CA75BB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33358" y="4152900"/>
            <a:ext cx="2939488" cy="1428750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9BADBDE-B86E-4EE1-8B27-5E938C636FFB}"/>
              </a:ext>
            </a:extLst>
          </p:cNvPr>
          <p:cNvSpPr/>
          <p:nvPr/>
        </p:nvSpPr>
        <p:spPr>
          <a:xfrm>
            <a:off x="1762125" y="4152900"/>
            <a:ext cx="2920353" cy="1428750"/>
          </a:xfrm>
          <a:prstGeom prst="wedgeRectCallout">
            <a:avLst>
              <a:gd name="adj1" fmla="val -32978"/>
              <a:gd name="adj2" fmla="val 83475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b="1">
                <a:solidFill>
                  <a:schemeClr val="tx1"/>
                </a:solidFill>
              </a:rPr>
              <a:t>...</a:t>
            </a:r>
            <a:endParaRPr lang="en-US" sz="9600" b="1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B0D76C45-646E-4B43-93B7-023D02CA1265}"/>
              </a:ext>
            </a:extLst>
          </p:cNvPr>
          <p:cNvSpPr/>
          <p:nvPr/>
        </p:nvSpPr>
        <p:spPr>
          <a:xfrm rot="8059677">
            <a:off x="4885418" y="4368303"/>
            <a:ext cx="1022464" cy="997944"/>
          </a:xfrm>
          <a:prstGeom prst="halfFrame">
            <a:avLst>
              <a:gd name="adj1" fmla="val 6022"/>
              <a:gd name="adj2" fmla="val 667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Human-like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89124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FD17A34-9106-40ED-A9DF-891BA0E6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Naturally Occurring Texts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2DBD2C-6498-4CD3-BD7A-B27915CB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Basically, any form of human communication</a:t>
            </a:r>
          </a:p>
          <a:p>
            <a:pPr lvl="1"/>
            <a:r>
              <a:rPr lang="en-US"/>
              <a:t>Written text</a:t>
            </a:r>
          </a:p>
          <a:p>
            <a:pPr lvl="1"/>
            <a:r>
              <a:rPr lang="en-US"/>
              <a:t>Speech</a:t>
            </a:r>
          </a:p>
          <a:p>
            <a:r>
              <a:rPr lang="en-US"/>
              <a:t>Different types in different levels of formality</a:t>
            </a:r>
          </a:p>
          <a:p>
            <a:pPr lvl="1"/>
            <a:r>
              <a:rPr lang="en-US"/>
              <a:t>News articles</a:t>
            </a:r>
          </a:p>
          <a:p>
            <a:pPr lvl="1"/>
            <a:r>
              <a:rPr lang="en-US"/>
              <a:t>Customer reviews</a:t>
            </a:r>
          </a:p>
          <a:p>
            <a:pPr lvl="1"/>
            <a:r>
              <a:rPr lang="en-US"/>
              <a:t>Social media posts</a:t>
            </a:r>
          </a:p>
          <a:p>
            <a:pPr lvl="1"/>
            <a:r>
              <a:rPr lang="en-US"/>
              <a:t>...</a:t>
            </a:r>
          </a:p>
          <a:p>
            <a:r>
              <a:rPr lang="en-US"/>
              <a:t>Different languages</a:t>
            </a:r>
          </a:p>
        </p:txBody>
      </p:sp>
    </p:spTree>
    <p:extLst>
      <p:ext uri="{BB962C8B-B14F-4D97-AF65-F5344CB8AC3E}">
        <p14:creationId xmlns:p14="http://schemas.microsoft.com/office/powerpoint/2010/main" val="210426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Levels of Linguistic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 b="1"/>
              <a:t>Morphological</a:t>
            </a:r>
            <a:r>
              <a:rPr lang="en-US"/>
              <a:t> – how are words composed?</a:t>
            </a:r>
          </a:p>
          <a:p>
            <a:r>
              <a:rPr lang="en-US" b="1"/>
              <a:t>Lexical</a:t>
            </a:r>
            <a:r>
              <a:rPr lang="en-US"/>
              <a:t> – what do single words mean?</a:t>
            </a:r>
          </a:p>
          <a:p>
            <a:r>
              <a:rPr lang="en-US" b="1"/>
              <a:t>Syntactic</a:t>
            </a:r>
            <a:r>
              <a:rPr lang="en-US"/>
              <a:t> – what is the grammatical structure of a sentence?</a:t>
            </a:r>
          </a:p>
          <a:p>
            <a:r>
              <a:rPr lang="en-US" b="1"/>
              <a:t>Semantic</a:t>
            </a:r>
            <a:r>
              <a:rPr lang="en-US"/>
              <a:t> – what meaning does a sentence convey?</a:t>
            </a:r>
          </a:p>
          <a:p>
            <a:r>
              <a:rPr lang="en-US" b="1"/>
              <a:t>Discourse</a:t>
            </a:r>
            <a:r>
              <a:rPr lang="en-US"/>
              <a:t> – how do sentences interact to form a text?</a:t>
            </a:r>
          </a:p>
          <a:p>
            <a:r>
              <a:rPr lang="en-US" b="1"/>
              <a:t>Pragmatic</a:t>
            </a:r>
            <a:r>
              <a:rPr lang="en-US"/>
              <a:t> – what is there between the lines?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7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High-level tasks</a:t>
            </a:r>
          </a:p>
          <a:p>
            <a:pPr lvl="1"/>
            <a:r>
              <a:rPr lang="en-US"/>
              <a:t>Speech recognition</a:t>
            </a:r>
          </a:p>
          <a:p>
            <a:pPr lvl="1"/>
            <a:r>
              <a:rPr lang="en-US"/>
              <a:t>Word-sense disambiguation (WSD)</a:t>
            </a:r>
          </a:p>
          <a:p>
            <a:pPr lvl="1"/>
            <a:r>
              <a:rPr lang="en-US"/>
              <a:t>Named entity recognition (NER)</a:t>
            </a:r>
          </a:p>
          <a:p>
            <a:pPr lvl="1"/>
            <a:r>
              <a:rPr lang="en-US"/>
              <a:t>Relationship extraction</a:t>
            </a:r>
          </a:p>
          <a:p>
            <a:pPr lvl="1"/>
            <a:r>
              <a:rPr lang="en-US"/>
              <a:t>Error identification and recovery</a:t>
            </a:r>
          </a:p>
          <a:p>
            <a:pPr lvl="1"/>
            <a:r>
              <a:rPr lang="en-US"/>
              <a:t>Automatic summarization</a:t>
            </a:r>
          </a:p>
          <a:p>
            <a:pPr lvl="1"/>
            <a:r>
              <a:rPr lang="en-US"/>
              <a:t>Machine translation</a:t>
            </a:r>
          </a:p>
          <a:p>
            <a:pPr lvl="1"/>
            <a:r>
              <a:rPr lang="en-US" b="1"/>
              <a:t>Topic extraction</a:t>
            </a:r>
          </a:p>
          <a:p>
            <a:pPr lvl="1"/>
            <a:r>
              <a:rPr lang="en-US" b="1"/>
              <a:t>Sentiment analysis	</a:t>
            </a:r>
            <a:r>
              <a:rPr lang="en-US" b="1" i="1"/>
              <a:t>		</a:t>
            </a:r>
            <a:r>
              <a:rPr lang="en-US" sz="2400" i="1"/>
              <a:t>many more</a:t>
            </a:r>
          </a:p>
        </p:txBody>
      </p:sp>
      <p:pic>
        <p:nvPicPr>
          <p:cNvPr id="5" name="Graphic 4" descr="Add with solid fill">
            <a:extLst>
              <a:ext uri="{FF2B5EF4-FFF2-40B4-BE49-F238E27FC236}">
                <a16:creationId xmlns:a16="http://schemas.microsoft.com/office/drawing/2014/main" id="{79DE25FD-E5AE-4211-A31A-FA5CC48F0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9762" y="5424487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4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Low-level tasks</a:t>
            </a:r>
          </a:p>
          <a:p>
            <a:pPr lvl="1"/>
            <a:r>
              <a:rPr lang="en-US"/>
              <a:t>Sentence boundary detection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Part-of-speech (POS) tagging</a:t>
            </a:r>
          </a:p>
          <a:p>
            <a:pPr lvl="1"/>
            <a:r>
              <a:rPr lang="en-US"/>
              <a:t>Stemming</a:t>
            </a:r>
          </a:p>
          <a:p>
            <a:pPr lvl="1"/>
            <a:r>
              <a:rPr lang="en-US"/>
              <a:t>Lemmatization</a:t>
            </a:r>
          </a:p>
          <a:p>
            <a:pPr lvl="1"/>
            <a:r>
              <a:rPr lang="en-US"/>
              <a:t>Shallow parsing</a:t>
            </a:r>
          </a:p>
          <a:p>
            <a:pPr lvl="1"/>
            <a:r>
              <a:rPr lang="en-US"/>
              <a:t>...</a:t>
            </a:r>
          </a:p>
          <a:p>
            <a:pPr marL="457200" lvl="1" indent="0">
              <a:buNone/>
            </a:pP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5CA0E2-78A2-4478-97A1-CFDDD994252B}"/>
              </a:ext>
            </a:extLst>
          </p:cNvPr>
          <p:cNvGrpSpPr/>
          <p:nvPr/>
        </p:nvGrpSpPr>
        <p:grpSpPr>
          <a:xfrm>
            <a:off x="8039100" y="1981199"/>
            <a:ext cx="3095626" cy="3019426"/>
            <a:chOff x="8175024" y="1825625"/>
            <a:chExt cx="3178776" cy="30185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1C8E05-3C61-4388-9237-FC74CA078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8227479" y="1825625"/>
              <a:ext cx="3126321" cy="301851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990E18-21F4-4EE0-84DD-9F9B3FBD3236}"/>
                </a:ext>
              </a:extLst>
            </p:cNvPr>
            <p:cNvSpPr/>
            <p:nvPr/>
          </p:nvSpPr>
          <p:spPr>
            <a:xfrm>
              <a:off x="8175024" y="4575696"/>
              <a:ext cx="346745" cy="268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60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1819</Words>
  <Application>Microsoft Office PowerPoint</Application>
  <PresentationFormat>Widescreen</PresentationFormat>
  <Paragraphs>358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Office</vt:lpstr>
      <vt:lpstr>Part I: Intro NLP &amp; Task at Hand</vt:lpstr>
      <vt:lpstr>Outline</vt:lpstr>
      <vt:lpstr>Part I: Intro NLP &amp; Task at Hand</vt:lpstr>
      <vt:lpstr>Intro NLP  What is NLP?</vt:lpstr>
      <vt:lpstr>Intro NLP  Human-like Language Processing</vt:lpstr>
      <vt:lpstr>Intro NLP  Naturally Occurring Texts</vt:lpstr>
      <vt:lpstr>Intro NLP  Levels of Linguistic Analysis</vt:lpstr>
      <vt:lpstr>Intro NLP  Tasks</vt:lpstr>
      <vt:lpstr>Intro NLP  Tasks</vt:lpstr>
      <vt:lpstr>Intro NLP  Computational Techniques</vt:lpstr>
      <vt:lpstr>Intro NLP  Challenges</vt:lpstr>
      <vt:lpstr>Intro NLP  Challenges</vt:lpstr>
      <vt:lpstr>Intro NLP  Applications</vt:lpstr>
      <vt:lpstr>Part I: Intro NLP &amp; Task at Hand</vt:lpstr>
      <vt:lpstr>Working Data  Generation</vt:lpstr>
      <vt:lpstr>Working Data  Structure</vt:lpstr>
      <vt:lpstr>Working Data  Structure</vt:lpstr>
      <vt:lpstr>Working Data  Example</vt:lpstr>
      <vt:lpstr>Working Data  Particularities</vt:lpstr>
      <vt:lpstr>Part I: Intro NLP &amp; Task at Hand</vt:lpstr>
      <vt:lpstr>Task  Analytical Objective</vt:lpstr>
      <vt:lpstr>Task  Topic Extraction</vt:lpstr>
      <vt:lpstr>Task  Sentiment Analysis</vt:lpstr>
      <vt:lpstr>Task  Topic-Specific Sentiment Analysis</vt:lpstr>
      <vt:lpstr>ML Pipeline  Analytical Sequence (R)</vt:lpstr>
      <vt:lpstr>ML Pipeline  Static vs Dynamic Features</vt:lpstr>
      <vt:lpstr>Part I: Intro NLP &amp; Task at Hand</vt:lpstr>
      <vt:lpstr>Quanteda Universe  Package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Scope</vt:lpstr>
      <vt:lpstr>Part I: Intro NLP &amp; Task at Hand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388</cp:revision>
  <dcterms:created xsi:type="dcterms:W3CDTF">2021-03-26T15:02:43Z</dcterms:created>
  <dcterms:modified xsi:type="dcterms:W3CDTF">2021-04-26T08:10:06Z</dcterms:modified>
</cp:coreProperties>
</file>