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1" r:id="rId3"/>
    <p:sldId id="275" r:id="rId4"/>
    <p:sldId id="257" r:id="rId5"/>
    <p:sldId id="276" r:id="rId6"/>
    <p:sldId id="277" r:id="rId7"/>
    <p:sldId id="278" r:id="rId8"/>
    <p:sldId id="279" r:id="rId9"/>
    <p:sldId id="280" r:id="rId10"/>
    <p:sldId id="272" r:id="rId11"/>
    <p:sldId id="267"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11" autoAdjust="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4/2/2021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‹Nr.›</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popular feature films of 2016</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78442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popular feature films of 2016</a:t>
            </a:r>
          </a:p>
          <a:p>
            <a:r>
              <a:rPr lang="en-GB" sz="1200" b="0" i="0" kern="1200" dirty="0" smtClean="0">
                <a:solidFill>
                  <a:schemeClr val="tx1"/>
                </a:solidFill>
                <a:effectLst/>
                <a:latin typeface="+mn-lt"/>
                <a:ea typeface="+mn-ea"/>
                <a:cs typeface="+mn-cs"/>
              </a:rPr>
              <a:t>using Google chrome and I can access the extension in the extension bar to the top right</a:t>
            </a:r>
          </a:p>
          <a:p>
            <a:r>
              <a:rPr lang="en-GB" sz="1200" b="0" i="0" kern="1200" dirty="0" err="1" smtClean="0">
                <a:solidFill>
                  <a:schemeClr val="tx1"/>
                </a:solidFill>
                <a:effectLst/>
                <a:latin typeface="+mn-lt"/>
                <a:ea typeface="+mn-ea"/>
                <a:cs typeface="+mn-cs"/>
              </a:rPr>
              <a:t>electorGadet</a:t>
            </a:r>
            <a:r>
              <a:rPr lang="en-GB" sz="1200" b="0" i="0" kern="1200" dirty="0" smtClean="0">
                <a:solidFill>
                  <a:schemeClr val="tx1"/>
                </a:solidFill>
                <a:effectLst/>
                <a:latin typeface="+mn-lt"/>
                <a:ea typeface="+mn-ea"/>
                <a:cs typeface="+mn-cs"/>
              </a:rPr>
              <a: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2836831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IMDb: Extract the top rated movies: Title, Year, Rank and Rating information from: </a:t>
            </a:r>
          </a:p>
          <a:p>
            <a:r>
              <a:rPr lang="en-GB" sz="1200" b="0" i="0" kern="1200" dirty="0" smtClean="0">
                <a:solidFill>
                  <a:schemeClr val="tx1"/>
                </a:solidFill>
                <a:effectLst/>
                <a:latin typeface="+mn-lt"/>
                <a:ea typeface="+mn-ea"/>
                <a:cs typeface="+mn-cs"/>
              </a:rPr>
              <a:t>using </a:t>
            </a:r>
            <a:r>
              <a:rPr lang="en-GB" sz="1200" b="0" i="0" kern="1200" dirty="0" smtClean="0">
                <a:solidFill>
                  <a:schemeClr val="tx1"/>
                </a:solidFill>
                <a:effectLst/>
                <a:latin typeface="+mn-lt"/>
                <a:ea typeface="+mn-ea"/>
                <a:cs typeface="+mn-cs"/>
              </a:rPr>
              <a:t>Google chrome and I can access the extension in the extension bar to the top right</a:t>
            </a:r>
          </a:p>
          <a:p>
            <a:r>
              <a:rPr lang="en-GB" sz="1200" b="0" i="0" kern="1200" dirty="0" err="1" smtClean="0">
                <a:solidFill>
                  <a:schemeClr val="tx1"/>
                </a:solidFill>
                <a:effectLst/>
                <a:latin typeface="+mn-lt"/>
                <a:ea typeface="+mn-ea"/>
                <a:cs typeface="+mn-cs"/>
              </a:rPr>
              <a:t>electorGadet</a:t>
            </a:r>
            <a:r>
              <a:rPr lang="en-GB" sz="1200" b="0" i="0" kern="1200" dirty="0" smtClean="0">
                <a:solidFill>
                  <a:schemeClr val="tx1"/>
                </a:solidFill>
                <a:effectLst/>
                <a:latin typeface="+mn-lt"/>
                <a:ea typeface="+mn-ea"/>
                <a:cs typeface="+mn-cs"/>
              </a:rPr>
              <a: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1992514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popular feature films of 2016</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61272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4/2/2021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4/2/2021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4/2/2021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4/2/2021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‹Nr.›</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eveloper.twitter.com/en/apply-for-access.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ran.r-project.org/web/packages/rtweet/rtweet.pdf" TargetMode="External"/><Relationship Id="rId2" Type="http://schemas.openxmlformats.org/officeDocument/2006/relationships/hyperlink" Target="https://developer.twitter.com/en/docs/tweets/search/api-reference/get-search-twee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smtClean="0">
                <a:effectLst>
                  <a:outerShdw blurRad="38100" dist="38100" dir="2700000" algn="tl">
                    <a:srgbClr val="000000">
                      <a:alpha val="43137"/>
                    </a:srgbClr>
                  </a:outerShdw>
                </a:effectLst>
              </a:rPr>
              <a:t>Part </a:t>
            </a:r>
            <a:r>
              <a:rPr lang="en-US" b="1" dirty="0">
                <a:effectLst>
                  <a:outerShdw blurRad="38100" dist="38100" dir="2700000" algn="tl">
                    <a:srgbClr val="000000">
                      <a:alpha val="43137"/>
                    </a:srgbClr>
                  </a:outerShdw>
                </a:effectLst>
              </a:rPr>
              <a:t>II: </a:t>
            </a:r>
            <a:r>
              <a:rPr lang="en-US" b="1" dirty="0" smtClean="0">
                <a:effectLst>
                  <a:outerShdw blurRad="38100" dist="38100" dir="2700000" algn="tl">
                    <a:srgbClr val="000000">
                      <a:alpha val="43137"/>
                    </a:srgbClr>
                  </a:outerShdw>
                </a:effectLst>
              </a:rPr>
              <a:t>Scraping &amp; Text Cleaning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a:t>
            </a:fld>
            <a:endParaRPr lang="en-US"/>
          </a:p>
        </p:txBody>
      </p:sp>
    </p:spTree>
    <p:extLst>
      <p:ext uri="{BB962C8B-B14F-4D97-AF65-F5344CB8AC3E}">
        <p14:creationId xmlns:p14="http://schemas.microsoft.com/office/powerpoint/2010/main" val="240953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effectLst>
                  <a:outerShdw blurRad="38100" dist="38100" dir="2700000" algn="tl">
                    <a:srgbClr val="000000">
                      <a:alpha val="43137"/>
                    </a:srgbClr>
                  </a:outerShdw>
                </a:effectLst>
              </a:rPr>
              <a:t>Part II: Scraping &amp; Text Cleaning</a:t>
            </a:r>
          </a:p>
        </p:txBody>
      </p:sp>
      <p:sp>
        <p:nvSpPr>
          <p:cNvPr id="3" name="Textplatzhalter 2"/>
          <p:cNvSpPr>
            <a:spLocks noGrp="1"/>
          </p:cNvSpPr>
          <p:nvPr>
            <p:ph type="body" idx="1"/>
          </p:nvPr>
        </p:nvSpPr>
        <p:spPr/>
        <p:txBody>
          <a:bodyPr/>
          <a:lstStyle/>
          <a:p>
            <a:r>
              <a:rPr lang="en-US" b="1" dirty="0" smtClean="0">
                <a:effectLst>
                  <a:outerShdw blurRad="38100" dist="38100" dir="2700000" algn="tl">
                    <a:srgbClr val="000000">
                      <a:alpha val="43137"/>
                    </a:srgbClr>
                  </a:outerShdw>
                </a:effectLst>
              </a:rPr>
              <a:t>Practical Application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Tree>
    <p:extLst>
      <p:ext uri="{BB962C8B-B14F-4D97-AF65-F5344CB8AC3E}">
        <p14:creationId xmlns:p14="http://schemas.microsoft.com/office/powerpoint/2010/main" val="870340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385011"/>
            <a:ext cx="10515600" cy="5791952"/>
          </a:xfrm>
        </p:spPr>
        <p:txBody>
          <a:bodyPr>
            <a:normAutofit/>
          </a:bodyPr>
          <a:lstStyle/>
          <a:p>
            <a:pPr marL="0" indent="0">
              <a:buNone/>
            </a:pPr>
            <a:r>
              <a:rPr lang="en-US" b="1" u="sng" dirty="0" smtClean="0"/>
              <a:t>Preparation</a:t>
            </a:r>
            <a:r>
              <a:rPr lang="en-US" dirty="0" smtClean="0"/>
              <a:t>: </a:t>
            </a:r>
          </a:p>
          <a:p>
            <a:pPr marL="914400" lvl="1" indent="-457200">
              <a:buFont typeface="+mj-lt"/>
              <a:buAutoNum type="arabicParenR"/>
            </a:pPr>
            <a:r>
              <a:rPr lang="en-US" dirty="0" smtClean="0"/>
              <a:t>Get an access to Google Collab</a:t>
            </a:r>
          </a:p>
          <a:p>
            <a:pPr marL="914400" lvl="1" indent="-457200">
              <a:buFont typeface="+mj-lt"/>
              <a:buAutoNum type="arabicParenR"/>
            </a:pPr>
            <a:r>
              <a:rPr lang="en-US" dirty="0" smtClean="0"/>
              <a:t>Open </a:t>
            </a:r>
            <a:r>
              <a:rPr lang="en-US" dirty="0" err="1" smtClean="0"/>
              <a:t>Jupyter</a:t>
            </a:r>
            <a:r>
              <a:rPr lang="en-US" dirty="0" smtClean="0"/>
              <a:t> </a:t>
            </a:r>
            <a:r>
              <a:rPr lang="en-US" dirty="0"/>
              <a:t>Notebook: </a:t>
            </a:r>
            <a:r>
              <a:rPr lang="en-US" dirty="0" err="1"/>
              <a:t>Tutorial_Scraping.ipynb</a:t>
            </a:r>
            <a:endParaRPr lang="en-US" dirty="0" smtClean="0"/>
          </a:p>
          <a:p>
            <a:pPr marL="914400" lvl="1" indent="-457200">
              <a:buFont typeface="+mj-lt"/>
              <a:buAutoNum type="arabicParenR"/>
            </a:pPr>
            <a:r>
              <a:rPr lang="en-US" dirty="0" smtClean="0"/>
              <a:t>Set </a:t>
            </a:r>
            <a:r>
              <a:rPr lang="en-US" smtClean="0"/>
              <a:t>up R</a:t>
            </a:r>
            <a:endParaRPr lang="en-US" dirty="0" smtClean="0"/>
          </a:p>
          <a:p>
            <a:endParaRPr lang="en-US" dirty="0"/>
          </a:p>
          <a:p>
            <a:pPr marL="0" indent="0">
              <a:buNone/>
            </a:pPr>
            <a:r>
              <a:rPr lang="en-US" b="1" u="sng" dirty="0" smtClean="0"/>
              <a:t>Exercises:</a:t>
            </a:r>
          </a:p>
          <a:p>
            <a:pPr marL="971550" lvl="1" indent="-514350">
              <a:buFont typeface="Arial" panose="020B0604020202020204" pitchFamily="34" charset="0"/>
              <a:buAutoNum type="arabicParenR"/>
            </a:pPr>
            <a:r>
              <a:rPr lang="en-US" dirty="0" smtClean="0"/>
              <a:t>Web Scraping: Extract the Titles and Texts from the following webpage and save in a </a:t>
            </a:r>
            <a:r>
              <a:rPr lang="en-US" dirty="0"/>
              <a:t>data frame: https://practicewebscrapingsite.wordpress.com/example-1</a:t>
            </a:r>
            <a:endParaRPr lang="en-US" dirty="0" smtClean="0"/>
          </a:p>
          <a:p>
            <a:pPr marL="971550" lvl="1" indent="-514350">
              <a:buFont typeface="Arial" panose="020B0604020202020204" pitchFamily="34" charset="0"/>
              <a:buAutoNum type="arabicParenR"/>
            </a:pPr>
            <a:r>
              <a:rPr lang="en-US" dirty="0" smtClean="0"/>
              <a:t>Twitter Scraping: </a:t>
            </a:r>
          </a:p>
          <a:p>
            <a:pPr marL="1428750" lvl="2" indent="-514350">
              <a:buFont typeface="Arial" panose="020B0604020202020204" pitchFamily="34" charset="0"/>
              <a:buAutoNum type="arabicParenR"/>
            </a:pPr>
            <a:r>
              <a:rPr lang="en-US" dirty="0" smtClean="0"/>
              <a:t>Scrape 500 tweets with hashtag “</a:t>
            </a:r>
            <a:r>
              <a:rPr lang="en-US" dirty="0" err="1" smtClean="0"/>
              <a:t>covid</a:t>
            </a:r>
            <a:r>
              <a:rPr lang="en-US" dirty="0" smtClean="0"/>
              <a:t>” (exclude retweets)</a:t>
            </a:r>
          </a:p>
          <a:p>
            <a:pPr marL="1428750" lvl="2" indent="-514350">
              <a:buFont typeface="Arial" panose="020B0604020202020204" pitchFamily="34" charset="0"/>
              <a:buAutoNum type="arabicParenR"/>
            </a:pPr>
            <a:r>
              <a:rPr lang="en-US" dirty="0" smtClean="0"/>
              <a:t>Visualize the timeline by hours and by minutes. Which one is more appropriate?</a:t>
            </a:r>
          </a:p>
          <a:p>
            <a:pPr marL="1428750" lvl="2" indent="-514350">
              <a:buFont typeface="Arial" panose="020B0604020202020204" pitchFamily="34" charset="0"/>
              <a:buAutoNum type="arabicParenR"/>
            </a:pPr>
            <a:r>
              <a:rPr lang="en-US" dirty="0" smtClean="0"/>
              <a:t>Print the most retweeted tweet.</a:t>
            </a:r>
          </a:p>
          <a:p>
            <a:pPr marL="1428750" lvl="2" indent="-514350">
              <a:buFont typeface="Arial" panose="020B0604020202020204" pitchFamily="34" charset="0"/>
              <a:buAutoNum type="arabicParenR"/>
            </a:pPr>
            <a:endParaRPr lang="en-US" dirty="0" smtClean="0"/>
          </a:p>
          <a:p>
            <a:pPr marL="457200" lvl="1" indent="0">
              <a:buNone/>
            </a:pPr>
            <a:endParaRPr lang="en-US" dirty="0" smtClean="0"/>
          </a:p>
          <a:p>
            <a:pPr marL="0" indent="0">
              <a:buNone/>
            </a:pPr>
            <a:endParaRPr lang="en-US" dirty="0" smtClean="0"/>
          </a:p>
          <a:p>
            <a:pPr marL="514350" indent="-514350">
              <a:buAutoNum type="arabicParenR"/>
            </a:pPr>
            <a:endParaRPr lang="en-US" dirty="0" smtClean="0"/>
          </a:p>
          <a:p>
            <a:pPr marL="514350" indent="-514350">
              <a:buAutoNum type="arabicParenR"/>
            </a:pPr>
            <a:endParaRPr lang="en-US" dirty="0" smtClean="0"/>
          </a:p>
        </p:txBody>
      </p:sp>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Tree>
    <p:extLst>
      <p:ext uri="{BB962C8B-B14F-4D97-AF65-F5344CB8AC3E}">
        <p14:creationId xmlns:p14="http://schemas.microsoft.com/office/powerpoint/2010/main" val="435130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effectLst>
                  <a:outerShdw blurRad="38100" dist="38100" dir="2700000" algn="tl">
                    <a:srgbClr val="000000">
                      <a:alpha val="43137"/>
                    </a:srgbClr>
                  </a:outerShdw>
                </a:effectLst>
              </a:rPr>
              <a:t>Part II: Scraping &amp; Text Cleaning</a:t>
            </a:r>
          </a:p>
        </p:txBody>
      </p:sp>
      <p:sp>
        <p:nvSpPr>
          <p:cNvPr id="3" name="Textplatzhalter 2"/>
          <p:cNvSpPr>
            <a:spLocks noGrp="1"/>
          </p:cNvSpPr>
          <p:nvPr>
            <p:ph type="body" idx="1"/>
          </p:nvPr>
        </p:nvSpPr>
        <p:spPr/>
        <p:txBody>
          <a:bodyPr/>
          <a:lstStyle/>
          <a:p>
            <a:r>
              <a:rPr lang="en-US" b="1" dirty="0" smtClean="0">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Tree>
    <p:extLst>
      <p:ext uri="{BB962C8B-B14F-4D97-AF65-F5344CB8AC3E}">
        <p14:creationId xmlns:p14="http://schemas.microsoft.com/office/powerpoint/2010/main" val="3419717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smtClean="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hlinkClick r:id="rId2"/>
              </a:rPr>
              <a:t>https</a:t>
            </a:r>
            <a:r>
              <a:rPr lang="en-US" dirty="0">
                <a:hlinkClick r:id="rId2"/>
              </a:rPr>
              <a:t>://www.analyticsvidhya.com/blog/2015/10/beginner-guide-web-scraping-beautiful-soup-python</a:t>
            </a:r>
            <a:r>
              <a:rPr lang="en-US" dirty="0" smtClean="0">
                <a:hlinkClick r:id="rId2"/>
              </a:rPr>
              <a:t>/</a:t>
            </a:r>
            <a:r>
              <a:rPr lang="en-US" dirty="0" smtClean="0"/>
              <a:t> (Guide to </a:t>
            </a:r>
            <a:r>
              <a:rPr lang="en-US" dirty="0" err="1" smtClean="0"/>
              <a:t>webscraping</a:t>
            </a:r>
            <a:r>
              <a:rPr lang="en-US" dirty="0" smtClean="0"/>
              <a:t> in python)</a:t>
            </a:r>
          </a:p>
          <a:p>
            <a:r>
              <a:rPr lang="en-US" dirty="0">
                <a:hlinkClick r:id="rId3"/>
              </a:rPr>
              <a:t>https://flukeout.github.io</a:t>
            </a:r>
            <a:r>
              <a:rPr lang="en-US" dirty="0" smtClean="0">
                <a:hlinkClick r:id="rId3"/>
              </a:rPr>
              <a:t>/#</a:t>
            </a:r>
            <a:r>
              <a:rPr lang="en-US" dirty="0" smtClean="0"/>
              <a:t> (understand </a:t>
            </a:r>
            <a:r>
              <a:rPr lang="en-US" dirty="0" err="1" smtClean="0"/>
              <a:t>css</a:t>
            </a:r>
            <a:r>
              <a:rPr lang="en-US" dirty="0" smtClean="0"/>
              <a:t>)</a:t>
            </a:r>
          </a:p>
          <a:p>
            <a:r>
              <a:rPr lang="en-US" dirty="0">
                <a:hlinkClick r:id="rId4"/>
              </a:rPr>
              <a:t>https://selectorgadget.com</a:t>
            </a:r>
            <a:r>
              <a:rPr lang="en-US" dirty="0" smtClean="0">
                <a:hlinkClick r:id="rId4"/>
              </a:rPr>
              <a:t>/</a:t>
            </a:r>
            <a:r>
              <a:rPr lang="en-US" dirty="0" smtClean="0"/>
              <a:t> (more on selector gadget)</a:t>
            </a:r>
          </a:p>
          <a:p>
            <a:r>
              <a:rPr lang="en-US" dirty="0">
                <a:hlinkClick r:id="rId5"/>
              </a:rPr>
              <a:t>https://</a:t>
            </a:r>
            <a:r>
              <a:rPr lang="en-US" dirty="0" smtClean="0">
                <a:hlinkClick r:id="rId5"/>
              </a:rPr>
              <a:t>cran.r-project.org/web/packages/rtweet/rtweet.pdf</a:t>
            </a:r>
            <a:endParaRPr lang="en-US" dirty="0" smtClean="0"/>
          </a:p>
          <a:p>
            <a:r>
              <a:rPr lang="en-US" dirty="0">
                <a:hlinkClick r:id="rId6"/>
              </a:rPr>
              <a:t>https://rtweet-workshop.mikewk.com/#</a:t>
            </a:r>
            <a:r>
              <a:rPr lang="en-US" dirty="0" smtClean="0">
                <a:hlinkClick r:id="rId6"/>
              </a:rPr>
              <a:t>1</a:t>
            </a:r>
            <a:endParaRPr lang="en-US" dirty="0" smtClean="0"/>
          </a:p>
          <a:p>
            <a:r>
              <a:rPr lang="en-US" dirty="0">
                <a:hlinkClick r:id="rId7"/>
              </a:rPr>
              <a:t>https://docs.tweepy.org/en/latest</a:t>
            </a:r>
            <a:r>
              <a:rPr lang="en-US" dirty="0" smtClean="0">
                <a:hlinkClick r:id="rId7"/>
              </a:rPr>
              <a:t>/</a:t>
            </a:r>
            <a:r>
              <a:rPr lang="en-US" dirty="0" smtClean="0"/>
              <a:t> (scrape tweets in python)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effectLst>
                  <a:outerShdw blurRad="38100" dist="38100" dir="2700000" algn="tl">
                    <a:srgbClr val="000000">
                      <a:alpha val="43137"/>
                    </a:srgbClr>
                  </a:outerShdw>
                </a:effectLst>
              </a:rPr>
              <a:t>Part II: Scraping &amp; Text Cleaning</a:t>
            </a:r>
          </a:p>
        </p:txBody>
      </p:sp>
      <p:sp>
        <p:nvSpPr>
          <p:cNvPr id="3" name="Textplatzhalter 2"/>
          <p:cNvSpPr>
            <a:spLocks noGrp="1"/>
          </p:cNvSpPr>
          <p:nvPr>
            <p:ph type="body" idx="1"/>
          </p:nvPr>
        </p:nvSpPr>
        <p:spPr/>
        <p:txBody>
          <a:bodyPr/>
          <a:lstStyle/>
          <a:p>
            <a:r>
              <a:rPr lang="en-US" b="1" dirty="0" smtClean="0">
                <a:effectLst>
                  <a:outerShdw blurRad="38100" dist="38100" dir="2700000" algn="tl">
                    <a:srgbClr val="000000">
                      <a:alpha val="43137"/>
                    </a:srgbClr>
                  </a:outerShdw>
                </a:effectLst>
              </a:rPr>
              <a:t>Theoretical Background</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263549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Outline</a:t>
            </a:r>
            <a:endParaRPr lang="en-US" dirty="0"/>
          </a:p>
        </p:txBody>
      </p:sp>
      <p:sp>
        <p:nvSpPr>
          <p:cNvPr id="3" name="Inhaltsplatzhalter 2"/>
          <p:cNvSpPr>
            <a:spLocks noGrp="1"/>
          </p:cNvSpPr>
          <p:nvPr>
            <p:ph idx="1"/>
          </p:nvPr>
        </p:nvSpPr>
        <p:spPr/>
        <p:txBody>
          <a:bodyPr>
            <a:normAutofit/>
          </a:bodyPr>
          <a:lstStyle/>
          <a:p>
            <a:pPr marL="571500" indent="-571500">
              <a:buFont typeface="+mj-lt"/>
              <a:buAutoNum type="romanLcPeriod"/>
            </a:pPr>
            <a:r>
              <a:rPr lang="en-US" dirty="0" smtClean="0"/>
              <a:t>Scraping</a:t>
            </a:r>
          </a:p>
          <a:p>
            <a:pPr marL="1028700" lvl="1" indent="-571500">
              <a:buFont typeface="+mj-lt"/>
              <a:buAutoNum type="romanLcPeriod"/>
            </a:pPr>
            <a:r>
              <a:rPr lang="en-US" dirty="0" smtClean="0"/>
              <a:t>Web Scraping with </a:t>
            </a:r>
            <a:r>
              <a:rPr lang="en-US" dirty="0" err="1" smtClean="0"/>
              <a:t>rvest</a:t>
            </a:r>
            <a:endParaRPr lang="en-US" dirty="0" smtClean="0"/>
          </a:p>
          <a:p>
            <a:pPr marL="1028700" lvl="1" indent="-571500">
              <a:buFont typeface="+mj-lt"/>
              <a:buAutoNum type="romanLcPeriod"/>
            </a:pPr>
            <a:r>
              <a:rPr lang="en-US" dirty="0" smtClean="0"/>
              <a:t>Twitter</a:t>
            </a:r>
          </a:p>
          <a:p>
            <a:pPr marL="571500" indent="-571500">
              <a:buFont typeface="+mj-lt"/>
              <a:buAutoNum type="romanLcPeriod"/>
            </a:pPr>
            <a:r>
              <a:rPr lang="en-US" dirty="0" smtClean="0"/>
              <a:t>Basic Text Cleaning</a:t>
            </a:r>
            <a:endParaRPr lang="en-US" dirty="0"/>
          </a:p>
          <a:p>
            <a:pPr marL="1028700" lvl="1" indent="-571500">
              <a:buFont typeface="+mj-lt"/>
              <a:buAutoNum type="romanLcPeriod"/>
            </a:pPr>
            <a:r>
              <a:rPr lang="en-US" dirty="0" smtClean="0"/>
              <a:t>Regular Expressions</a:t>
            </a:r>
          </a:p>
          <a:p>
            <a:pPr marL="1028700" lvl="1" indent="-571500">
              <a:buFont typeface="+mj-lt"/>
              <a:buAutoNum type="romanLcPeriod"/>
            </a:pPr>
            <a:r>
              <a:rPr lang="en-US" dirty="0" smtClean="0"/>
              <a:t>Stemming</a:t>
            </a:r>
          </a:p>
          <a:p>
            <a:pPr marL="1028700" lvl="1" indent="-571500">
              <a:buFont typeface="+mj-lt"/>
              <a:buAutoNum type="romanLcPeriod"/>
            </a:pPr>
            <a:r>
              <a:rPr lang="en-US" dirty="0" smtClean="0"/>
              <a:t>Lemmatization</a:t>
            </a:r>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299215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Web Scraping</a:t>
            </a:r>
            <a:endParaRPr lang="en-US" b="1" dirty="0"/>
          </a:p>
        </p:txBody>
      </p:sp>
      <p:sp>
        <p:nvSpPr>
          <p:cNvPr id="3" name="Inhaltsplatzhalter 2"/>
          <p:cNvSpPr>
            <a:spLocks noGrp="1"/>
          </p:cNvSpPr>
          <p:nvPr>
            <p:ph idx="1"/>
          </p:nvPr>
        </p:nvSpPr>
        <p:spPr/>
        <p:txBody>
          <a:bodyPr/>
          <a:lstStyle/>
          <a:p>
            <a:pPr lvl="1"/>
            <a:endParaRPr lang="en-US" dirty="0" smtClean="0"/>
          </a:p>
          <a:p>
            <a:pPr lvl="1"/>
            <a:r>
              <a:rPr lang="en-US" dirty="0" smtClean="0"/>
              <a:t>Access data available on the internet</a:t>
            </a:r>
          </a:p>
          <a:p>
            <a:pPr lvl="1"/>
            <a:r>
              <a:rPr lang="en-US" dirty="0" smtClean="0"/>
              <a:t>Transform unstructured (HTML), not downloadable data to structured format</a:t>
            </a:r>
          </a:p>
          <a:p>
            <a:pPr lvl="1"/>
            <a:r>
              <a:rPr lang="en-US" dirty="0" smtClean="0"/>
              <a:t>Goal: Easy access, usage and analysis</a:t>
            </a:r>
          </a:p>
          <a:p>
            <a:pPr lvl="1"/>
            <a:r>
              <a:rPr lang="en-US" dirty="0" smtClean="0"/>
              <a:t>Demo exercise: Scrape data from </a:t>
            </a:r>
            <a:r>
              <a:rPr lang="de-DE" dirty="0" smtClean="0"/>
              <a:t>a </a:t>
            </a:r>
            <a:r>
              <a:rPr lang="de-DE" dirty="0" err="1" smtClean="0"/>
              <a:t>given</a:t>
            </a:r>
            <a:r>
              <a:rPr lang="de-DE" dirty="0" smtClean="0"/>
              <a:t> </a:t>
            </a:r>
            <a:r>
              <a:rPr lang="de-DE" dirty="0" err="1" smtClean="0"/>
              <a:t>webpage</a:t>
            </a:r>
            <a:r>
              <a:rPr lang="de-DE" dirty="0"/>
              <a:t> (https://practicewebscrapingsite.wordpress.com/example-1/)</a:t>
            </a:r>
            <a:endParaRPr lang="en-US" dirty="0" smtClean="0"/>
          </a:p>
          <a:p>
            <a:pPr lvl="1"/>
            <a:r>
              <a:rPr lang="en-US" dirty="0" smtClean="0"/>
              <a:t>Other examples: </a:t>
            </a:r>
            <a:r>
              <a:rPr lang="en-GB" dirty="0"/>
              <a:t>text data from </a:t>
            </a:r>
            <a:r>
              <a:rPr lang="en-GB" dirty="0" smtClean="0"/>
              <a:t>Wikipedia, </a:t>
            </a:r>
            <a:r>
              <a:rPr lang="en-GB" dirty="0" err="1"/>
              <a:t>labeled</a:t>
            </a:r>
            <a:r>
              <a:rPr lang="en-GB" dirty="0"/>
              <a:t> image data </a:t>
            </a:r>
            <a:r>
              <a:rPr lang="en-GB" dirty="0" smtClean="0"/>
              <a:t>from Google, social media data from Twitter, Facebook, </a:t>
            </a:r>
            <a:r>
              <a:rPr lang="en-GB" dirty="0" err="1" smtClean="0"/>
              <a:t>revirews</a:t>
            </a:r>
            <a:r>
              <a:rPr lang="en-GB" dirty="0" smtClean="0"/>
              <a:t>, feedbacks from Amazon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Tree>
    <p:extLst>
      <p:ext uri="{BB962C8B-B14F-4D97-AF65-F5344CB8AC3E}">
        <p14:creationId xmlns:p14="http://schemas.microsoft.com/office/powerpoint/2010/main" val="59390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Web </a:t>
            </a:r>
            <a:r>
              <a:rPr lang="en-US" dirty="0" smtClean="0"/>
              <a:t>Scraping</a:t>
            </a:r>
            <a:endParaRPr lang="en-US" b="1" dirty="0"/>
          </a:p>
        </p:txBody>
      </p:sp>
      <p:sp>
        <p:nvSpPr>
          <p:cNvPr id="3" name="Inhaltsplatzhalter 2"/>
          <p:cNvSpPr>
            <a:spLocks noGrp="1"/>
          </p:cNvSpPr>
          <p:nvPr>
            <p:ph idx="1"/>
          </p:nvPr>
        </p:nvSpPr>
        <p:spPr/>
        <p:txBody>
          <a:bodyPr/>
          <a:lstStyle/>
          <a:p>
            <a:r>
              <a:rPr lang="en-US" dirty="0" smtClean="0"/>
              <a:t>Possible Guide:</a:t>
            </a:r>
          </a:p>
          <a:p>
            <a:pPr lvl="1"/>
            <a:r>
              <a:rPr lang="en-US" dirty="0" smtClean="0"/>
              <a:t>Step 1) Install and Load package “</a:t>
            </a:r>
            <a:r>
              <a:rPr lang="en-US" dirty="0" err="1" smtClean="0"/>
              <a:t>rvest</a:t>
            </a:r>
            <a:r>
              <a:rPr lang="en-US" dirty="0" smtClean="0"/>
              <a:t>”: </a:t>
            </a:r>
            <a:r>
              <a:rPr lang="en-US" dirty="0" err="1" smtClean="0"/>
              <a:t>install.packages</a:t>
            </a:r>
            <a:r>
              <a:rPr lang="en-US" dirty="0" smtClean="0"/>
              <a:t>(“</a:t>
            </a:r>
            <a:r>
              <a:rPr lang="en-US" dirty="0" err="1" smtClean="0"/>
              <a:t>rvest</a:t>
            </a:r>
            <a:r>
              <a:rPr lang="en-US" dirty="0" smtClean="0"/>
              <a:t>”), library(</a:t>
            </a:r>
            <a:r>
              <a:rPr lang="en-US" dirty="0" err="1" smtClean="0"/>
              <a:t>rvest</a:t>
            </a:r>
            <a:r>
              <a:rPr lang="en-US" dirty="0" smtClean="0"/>
              <a:t>)</a:t>
            </a:r>
          </a:p>
          <a:p>
            <a:pPr lvl="1"/>
            <a:r>
              <a:rPr lang="en-US" dirty="0" smtClean="0"/>
              <a:t>Step 2) Download the webpage: </a:t>
            </a:r>
            <a:r>
              <a:rPr lang="en-GB" dirty="0" err="1"/>
              <a:t>read_html</a:t>
            </a:r>
            <a:endParaRPr lang="en-US" dirty="0" smtClean="0"/>
          </a:p>
          <a:p>
            <a:pPr lvl="1"/>
            <a:r>
              <a:rPr lang="en-US" dirty="0" smtClean="0"/>
              <a:t>Step 3) Access and download the Selector Gadget (does not require technical knowledge of HTML and CSS) or click F12 for more detailed examination of the browser’s developer tools</a:t>
            </a:r>
          </a:p>
          <a:p>
            <a:pPr lvl="1"/>
            <a:r>
              <a:rPr lang="en-US" dirty="0" smtClean="0"/>
              <a:t>Step 4) Extract information from the webpage: </a:t>
            </a:r>
            <a:r>
              <a:rPr lang="en-GB" dirty="0" err="1" smtClean="0"/>
              <a:t>html_nodes</a:t>
            </a:r>
            <a:r>
              <a:rPr lang="en-GB" dirty="0" smtClean="0"/>
              <a:t>()</a:t>
            </a:r>
          </a:p>
          <a:p>
            <a:pPr lvl="1"/>
            <a:r>
              <a:rPr lang="en-GB" dirty="0" smtClean="0"/>
              <a:t>Step 5) Store extracted information in desired format: </a:t>
            </a:r>
            <a:r>
              <a:rPr lang="en-GB" dirty="0" err="1" smtClean="0"/>
              <a:t>html_text</a:t>
            </a:r>
            <a:r>
              <a:rPr lang="en-GB" dirty="0"/>
              <a:t>()</a:t>
            </a:r>
            <a:endParaRPr lang="en-US" dirty="0" smtClean="0"/>
          </a:p>
        </p:txBody>
      </p:sp>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Tree>
    <p:extLst>
      <p:ext uri="{BB962C8B-B14F-4D97-AF65-F5344CB8AC3E}">
        <p14:creationId xmlns:p14="http://schemas.microsoft.com/office/powerpoint/2010/main" val="56027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Web </a:t>
            </a:r>
            <a:r>
              <a:rPr lang="en-US" dirty="0" smtClean="0"/>
              <a:t>Scraping - </a:t>
            </a:r>
            <a:r>
              <a:rPr lang="en-US" dirty="0" smtClean="0"/>
              <a:t>Objective</a:t>
            </a:r>
            <a:endParaRPr lang="en-US" b="1" dirty="0"/>
          </a:p>
        </p:txBody>
      </p:sp>
      <p:sp>
        <p:nvSpPr>
          <p:cNvPr id="3" name="Inhaltsplatzhalter 2"/>
          <p:cNvSpPr>
            <a:spLocks noGrp="1"/>
          </p:cNvSpPr>
          <p:nvPr>
            <p:ph idx="1"/>
          </p:nvPr>
        </p:nvSpPr>
        <p:spPr>
          <a:xfrm>
            <a:off x="838200" y="1825625"/>
            <a:ext cx="10515600" cy="4735596"/>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pic>
        <p:nvPicPr>
          <p:cNvPr id="5" name="Grafik 4"/>
          <p:cNvPicPr>
            <a:picLocks noChangeAspect="1"/>
          </p:cNvPicPr>
          <p:nvPr/>
        </p:nvPicPr>
        <p:blipFill>
          <a:blip r:embed="rId3"/>
          <a:stretch>
            <a:fillRect/>
          </a:stretch>
        </p:blipFill>
        <p:spPr>
          <a:xfrm>
            <a:off x="838200" y="1386697"/>
            <a:ext cx="4887198" cy="3803612"/>
          </a:xfrm>
          <a:prstGeom prst="rect">
            <a:avLst/>
          </a:prstGeom>
          <a:ln>
            <a:noFill/>
          </a:ln>
          <a:effectLst>
            <a:outerShdw blurRad="190500" algn="tl" rotWithShape="0">
              <a:srgbClr val="000000">
                <a:alpha val="70000"/>
              </a:srgbClr>
            </a:outerShdw>
          </a:effectLst>
        </p:spPr>
      </p:pic>
      <p:sp>
        <p:nvSpPr>
          <p:cNvPr id="6" name="Textfeld 5"/>
          <p:cNvSpPr txBox="1"/>
          <p:nvPr/>
        </p:nvSpPr>
        <p:spPr>
          <a:xfrm>
            <a:off x="6307182" y="6356349"/>
            <a:ext cx="6017623" cy="461665"/>
          </a:xfrm>
          <a:prstGeom prst="rect">
            <a:avLst/>
          </a:prstGeom>
          <a:noFill/>
        </p:spPr>
        <p:txBody>
          <a:bodyPr wrap="square" rtlCol="0">
            <a:spAutoFit/>
          </a:bodyPr>
          <a:lstStyle/>
          <a:p>
            <a:r>
              <a:rPr lang="en-US" sz="1200" dirty="0" smtClean="0"/>
              <a:t>*Details in</a:t>
            </a:r>
            <a:r>
              <a:rPr lang="en-US" sz="1200" dirty="0"/>
              <a:t>: </a:t>
            </a:r>
            <a:r>
              <a:rPr lang="en-US" sz="1200" dirty="0" smtClean="0"/>
              <a:t>Web_Scraping_Example.html</a:t>
            </a:r>
            <a:endParaRPr lang="en-US" sz="1200" dirty="0"/>
          </a:p>
          <a:p>
            <a:endParaRPr lang="en-US" sz="1200" dirty="0"/>
          </a:p>
        </p:txBody>
      </p:sp>
      <p:pic>
        <p:nvPicPr>
          <p:cNvPr id="7" name="Grafik 6"/>
          <p:cNvPicPr>
            <a:picLocks noChangeAspect="1"/>
          </p:cNvPicPr>
          <p:nvPr/>
        </p:nvPicPr>
        <p:blipFill>
          <a:blip r:embed="rId4"/>
          <a:stretch>
            <a:fillRect/>
          </a:stretch>
        </p:blipFill>
        <p:spPr>
          <a:xfrm>
            <a:off x="6467066" y="4767345"/>
            <a:ext cx="3438525" cy="1428750"/>
          </a:xfrm>
          <a:prstGeom prst="rect">
            <a:avLst/>
          </a:prstGeom>
          <a:ln>
            <a:noFill/>
          </a:ln>
          <a:effectLst>
            <a:outerShdw blurRad="190500" algn="tl" rotWithShape="0">
              <a:srgbClr val="000000">
                <a:alpha val="70000"/>
              </a:srgbClr>
            </a:outerShdw>
          </a:effectLst>
        </p:spPr>
      </p:pic>
      <p:sp>
        <p:nvSpPr>
          <p:cNvPr id="8" name="Nach oben gebogener Pfeil 7"/>
          <p:cNvSpPr/>
          <p:nvPr/>
        </p:nvSpPr>
        <p:spPr>
          <a:xfrm rot="10800000" flipH="1">
            <a:off x="6307182" y="3296440"/>
            <a:ext cx="1288868" cy="896983"/>
          </a:xfrm>
          <a:prstGeom prst="bentUpArrow">
            <a:avLst>
              <a:gd name="adj1" fmla="val 10437"/>
              <a:gd name="adj2" fmla="val 25000"/>
              <a:gd name="adj3" fmla="val 29854"/>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81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Scraping Twitter Data </a:t>
            </a:r>
            <a:endParaRPr lang="en-US" b="1" dirty="0"/>
          </a:p>
        </p:txBody>
      </p:sp>
      <p:sp>
        <p:nvSpPr>
          <p:cNvPr id="3" name="Inhaltsplatzhalter 2"/>
          <p:cNvSpPr>
            <a:spLocks noGrp="1"/>
          </p:cNvSpPr>
          <p:nvPr>
            <p:ph idx="1"/>
          </p:nvPr>
        </p:nvSpPr>
        <p:spPr>
          <a:xfrm>
            <a:off x="838200" y="1825625"/>
            <a:ext cx="10327105" cy="4895850"/>
          </a:xfrm>
        </p:spPr>
        <p:txBody>
          <a:bodyPr>
            <a:normAutofit/>
          </a:bodyPr>
          <a:lstStyle/>
          <a:p>
            <a:pPr lvl="1"/>
            <a:endParaRPr lang="en-US" dirty="0" smtClean="0"/>
          </a:p>
          <a:p>
            <a:pPr lvl="1"/>
            <a:r>
              <a:rPr lang="de-DE" dirty="0" err="1" smtClean="0"/>
              <a:t>Install</a:t>
            </a:r>
            <a:r>
              <a:rPr lang="de-DE" dirty="0" smtClean="0"/>
              <a:t> „</a:t>
            </a:r>
            <a:r>
              <a:rPr lang="de-DE" dirty="0" err="1" smtClean="0"/>
              <a:t>rtweet</a:t>
            </a:r>
            <a:r>
              <a:rPr lang="de-DE" dirty="0" smtClean="0"/>
              <a:t>“ </a:t>
            </a:r>
            <a:r>
              <a:rPr lang="de-DE" dirty="0" err="1" smtClean="0"/>
              <a:t>package</a:t>
            </a:r>
            <a:endParaRPr lang="de-DE" dirty="0" smtClean="0"/>
          </a:p>
          <a:p>
            <a:pPr lvl="1"/>
            <a:r>
              <a:rPr lang="de-DE" dirty="0" smtClean="0"/>
              <a:t>Setup </a:t>
            </a:r>
            <a:r>
              <a:rPr lang="de-DE" dirty="0" err="1" smtClean="0"/>
              <a:t>twitter</a:t>
            </a:r>
            <a:r>
              <a:rPr lang="de-DE" dirty="0" smtClean="0"/>
              <a:t> </a:t>
            </a:r>
            <a:r>
              <a:rPr lang="de-DE" dirty="0" err="1" smtClean="0"/>
              <a:t>account</a:t>
            </a:r>
            <a:r>
              <a:rPr lang="de-DE" dirty="0" smtClean="0"/>
              <a:t>:</a:t>
            </a:r>
          </a:p>
          <a:p>
            <a:pPr marL="457200" lvl="1" indent="0">
              <a:buNone/>
            </a:pPr>
            <a:r>
              <a:rPr lang="de-DE" dirty="0" smtClean="0"/>
              <a:t>	1) Create a </a:t>
            </a:r>
            <a:r>
              <a:rPr lang="de-DE" dirty="0" err="1" smtClean="0"/>
              <a:t>twitter</a:t>
            </a:r>
            <a:r>
              <a:rPr lang="de-DE" dirty="0" smtClean="0"/>
              <a:t> </a:t>
            </a:r>
            <a:r>
              <a:rPr lang="de-DE" dirty="0" err="1" smtClean="0"/>
              <a:t>account</a:t>
            </a:r>
            <a:r>
              <a:rPr lang="de-DE" dirty="0" smtClean="0"/>
              <a:t>: </a:t>
            </a:r>
            <a:r>
              <a:rPr lang="en-GB" dirty="0">
                <a:hlinkClick r:id="rId3"/>
              </a:rPr>
              <a:t>http://</a:t>
            </a:r>
            <a:r>
              <a:rPr lang="en-GB" dirty="0" smtClean="0">
                <a:hlinkClick r:id="rId3"/>
              </a:rPr>
              <a:t>twitter.com/signup</a:t>
            </a:r>
            <a:r>
              <a:rPr lang="de-DE" dirty="0" smtClean="0"/>
              <a:t>	</a:t>
            </a:r>
          </a:p>
          <a:p>
            <a:pPr marL="457200" lvl="1" indent="0">
              <a:buNone/>
            </a:pPr>
            <a:r>
              <a:rPr lang="de-DE" dirty="0" smtClean="0"/>
              <a:t>	2) </a:t>
            </a:r>
            <a:r>
              <a:rPr lang="de-DE" dirty="0" err="1" smtClean="0"/>
              <a:t>Apply</a:t>
            </a:r>
            <a:r>
              <a:rPr lang="de-DE" dirty="0" smtClean="0"/>
              <a:t> </a:t>
            </a:r>
            <a:r>
              <a:rPr lang="de-DE" dirty="0" err="1" smtClean="0"/>
              <a:t>for</a:t>
            </a:r>
            <a:r>
              <a:rPr lang="de-DE" dirty="0" smtClean="0"/>
              <a:t> a </a:t>
            </a:r>
            <a:r>
              <a:rPr lang="de-DE" dirty="0" err="1" smtClean="0"/>
              <a:t>developer</a:t>
            </a:r>
            <a:r>
              <a:rPr lang="de-DE" dirty="0" smtClean="0"/>
              <a:t> </a:t>
            </a:r>
            <a:r>
              <a:rPr lang="de-DE" dirty="0" err="1" smtClean="0"/>
              <a:t>account</a:t>
            </a:r>
            <a:r>
              <a:rPr lang="de-DE" dirty="0" smtClean="0"/>
              <a:t> </a:t>
            </a:r>
            <a:r>
              <a:rPr lang="de-DE" dirty="0" err="1" smtClean="0"/>
              <a:t>by</a:t>
            </a:r>
            <a:r>
              <a:rPr lang="de-DE" dirty="0" smtClean="0"/>
              <a:t> </a:t>
            </a:r>
            <a:r>
              <a:rPr lang="de-DE" dirty="0" err="1" smtClean="0"/>
              <a:t>filling</a:t>
            </a:r>
            <a:r>
              <a:rPr lang="de-DE" dirty="0" smtClean="0"/>
              <a:t> in a </a:t>
            </a:r>
            <a:r>
              <a:rPr lang="de-DE" dirty="0" err="1" smtClean="0"/>
              <a:t>shor</a:t>
            </a:r>
            <a:r>
              <a:rPr lang="de-DE" dirty="0" smtClean="0"/>
              <a:t> </a:t>
            </a:r>
            <a:r>
              <a:rPr lang="de-DE" dirty="0" err="1" smtClean="0"/>
              <a:t>application</a:t>
            </a:r>
            <a:r>
              <a:rPr lang="de-DE" dirty="0" smtClean="0"/>
              <a:t> form: </a:t>
            </a:r>
            <a:r>
              <a:rPr lang="en-GB" dirty="0"/>
              <a:t> </a:t>
            </a:r>
            <a:r>
              <a:rPr lang="en-GB" u="sng" dirty="0">
                <a:hlinkClick r:id="rId4"/>
              </a:rPr>
              <a:t>https://developer.twitter.com/en/apply-for-access.html</a:t>
            </a:r>
            <a:endParaRPr lang="de-DE" dirty="0" smtClean="0"/>
          </a:p>
          <a:p>
            <a:pPr marL="457200" lvl="1" indent="0">
              <a:buNone/>
            </a:pPr>
            <a:r>
              <a:rPr lang="de-DE" dirty="0"/>
              <a:t>	</a:t>
            </a:r>
            <a:r>
              <a:rPr lang="de-DE" dirty="0" smtClean="0"/>
              <a:t>3) Click on „</a:t>
            </a:r>
            <a:r>
              <a:rPr lang="de-DE" dirty="0" err="1" smtClean="0"/>
              <a:t>key</a:t>
            </a:r>
            <a:r>
              <a:rPr lang="de-DE" dirty="0" smtClean="0"/>
              <a:t> </a:t>
            </a:r>
            <a:r>
              <a:rPr lang="de-DE" dirty="0" err="1" smtClean="0"/>
              <a:t>and</a:t>
            </a:r>
            <a:r>
              <a:rPr lang="de-DE" dirty="0" smtClean="0"/>
              <a:t> </a:t>
            </a:r>
            <a:r>
              <a:rPr lang="de-DE" dirty="0" err="1" smtClean="0"/>
              <a:t>access</a:t>
            </a:r>
            <a:r>
              <a:rPr lang="de-DE" dirty="0" smtClean="0"/>
              <a:t> </a:t>
            </a:r>
            <a:r>
              <a:rPr lang="de-DE" dirty="0" err="1" smtClean="0"/>
              <a:t>token</a:t>
            </a:r>
            <a:r>
              <a:rPr lang="de-DE" dirty="0" smtClean="0"/>
              <a:t>“ </a:t>
            </a:r>
            <a:r>
              <a:rPr lang="de-DE" dirty="0" err="1" smtClean="0"/>
              <a:t>and</a:t>
            </a:r>
            <a:r>
              <a:rPr lang="de-DE" dirty="0" smtClean="0"/>
              <a:t> </a:t>
            </a:r>
            <a:r>
              <a:rPr lang="de-DE" dirty="0" err="1" smtClean="0"/>
              <a:t>get</a:t>
            </a:r>
            <a:r>
              <a:rPr lang="de-DE" dirty="0" smtClean="0"/>
              <a:t> </a:t>
            </a:r>
            <a:r>
              <a:rPr lang="de-DE" dirty="0" err="1" smtClean="0"/>
              <a:t>your</a:t>
            </a:r>
            <a:r>
              <a:rPr lang="de-DE" dirty="0" smtClean="0"/>
              <a:t> API </a:t>
            </a:r>
            <a:r>
              <a:rPr lang="de-DE" dirty="0" err="1" smtClean="0"/>
              <a:t>access</a:t>
            </a:r>
            <a:r>
              <a:rPr lang="de-DE" dirty="0" smtClean="0"/>
              <a:t>: </a:t>
            </a:r>
            <a:r>
              <a:rPr lang="en-GB" dirty="0"/>
              <a:t>Consumer Key (API Key</a:t>
            </a:r>
            <a:r>
              <a:rPr lang="en-GB" dirty="0" smtClean="0"/>
              <a:t>), </a:t>
            </a:r>
            <a:r>
              <a:rPr lang="en-GB" dirty="0"/>
              <a:t>Consumer Secret (API Secret</a:t>
            </a:r>
            <a:r>
              <a:rPr lang="en-GB" dirty="0" smtClean="0"/>
              <a:t>), </a:t>
            </a:r>
            <a:r>
              <a:rPr lang="en-GB" dirty="0"/>
              <a:t>Access </a:t>
            </a:r>
            <a:r>
              <a:rPr lang="en-GB" dirty="0" smtClean="0"/>
              <a:t>Token, </a:t>
            </a:r>
            <a:r>
              <a:rPr lang="en-GB" dirty="0"/>
              <a:t>Access Token Secret</a:t>
            </a:r>
            <a:r>
              <a:rPr lang="de-DE" dirty="0" smtClean="0"/>
              <a:t>		</a:t>
            </a:r>
          </a:p>
          <a:p>
            <a:pPr lvl="1"/>
            <a:r>
              <a:rPr lang="de-DE" dirty="0" err="1" smtClean="0"/>
              <a:t>Use</a:t>
            </a:r>
            <a:r>
              <a:rPr lang="de-DE" dirty="0" smtClean="0"/>
              <a:t> </a:t>
            </a:r>
            <a:r>
              <a:rPr lang="de-DE" dirty="0" err="1" smtClean="0"/>
              <a:t>the</a:t>
            </a:r>
            <a:r>
              <a:rPr lang="de-DE" dirty="0" smtClean="0"/>
              <a:t> </a:t>
            </a:r>
            <a:r>
              <a:rPr lang="de-DE" dirty="0" err="1" smtClean="0"/>
              <a:t>keys</a:t>
            </a:r>
            <a:r>
              <a:rPr lang="de-DE" dirty="0" smtClean="0"/>
              <a:t> </a:t>
            </a:r>
            <a:r>
              <a:rPr lang="de-DE" dirty="0" err="1" smtClean="0"/>
              <a:t>as</a:t>
            </a:r>
            <a:r>
              <a:rPr lang="de-DE" dirty="0" smtClean="0"/>
              <a:t> </a:t>
            </a:r>
            <a:r>
              <a:rPr lang="de-DE" dirty="0" err="1" smtClean="0"/>
              <a:t>arguments</a:t>
            </a:r>
            <a:r>
              <a:rPr lang="de-DE" dirty="0" smtClean="0"/>
              <a:t>: </a:t>
            </a:r>
          </a:p>
          <a:p>
            <a:pPr marL="457200" lvl="1" indent="0">
              <a:buNone/>
            </a:pPr>
            <a:r>
              <a:rPr lang="de-DE" dirty="0" err="1" smtClean="0"/>
              <a:t>rtweet</a:t>
            </a:r>
            <a:r>
              <a:rPr lang="de-DE" dirty="0"/>
              <a:t>::</a:t>
            </a:r>
            <a:r>
              <a:rPr lang="de-DE" dirty="0" err="1" smtClean="0"/>
              <a:t>create_token</a:t>
            </a:r>
            <a:r>
              <a:rPr lang="de-DE" dirty="0" smtClean="0"/>
              <a:t>(</a:t>
            </a:r>
            <a:r>
              <a:rPr lang="de-DE" dirty="0" err="1" smtClean="0"/>
              <a:t>consumer_key</a:t>
            </a:r>
            <a:r>
              <a:rPr lang="de-DE" dirty="0" smtClean="0"/>
              <a:t>, </a:t>
            </a:r>
            <a:r>
              <a:rPr lang="de-DE" dirty="0" err="1"/>
              <a:t>consumer_secret</a:t>
            </a:r>
            <a:r>
              <a:rPr lang="de-DE" dirty="0"/>
              <a:t>, </a:t>
            </a:r>
            <a:r>
              <a:rPr lang="de-DE" dirty="0" err="1"/>
              <a:t>access_token</a:t>
            </a:r>
            <a:r>
              <a:rPr lang="de-DE" dirty="0"/>
              <a:t>, </a:t>
            </a:r>
            <a:r>
              <a:rPr lang="de-DE" dirty="0" err="1"/>
              <a:t>access_secret</a:t>
            </a:r>
            <a:r>
              <a:rPr lang="de-DE" dirty="0"/>
              <a:t>)</a:t>
            </a:r>
            <a:endParaRPr lang="de-DE" dirty="0" smtClean="0"/>
          </a:p>
        </p:txBody>
      </p:sp>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Tree>
    <p:extLst>
      <p:ext uri="{BB962C8B-B14F-4D97-AF65-F5344CB8AC3E}">
        <p14:creationId xmlns:p14="http://schemas.microsoft.com/office/powerpoint/2010/main" val="33989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Scraping Twitter Data - Limitations </a:t>
            </a:r>
          </a:p>
        </p:txBody>
      </p:sp>
      <p:sp>
        <p:nvSpPr>
          <p:cNvPr id="3" name="Inhaltsplatzhalter 2"/>
          <p:cNvSpPr>
            <a:spLocks noGrp="1"/>
          </p:cNvSpPr>
          <p:nvPr>
            <p:ph idx="1"/>
          </p:nvPr>
        </p:nvSpPr>
        <p:spPr/>
        <p:txBody>
          <a:bodyPr/>
          <a:lstStyle/>
          <a:p>
            <a:r>
              <a:rPr lang="en-GB" dirty="0" smtClean="0"/>
              <a:t>With the standard (free) search API, you can't get tweets for more than 6-9 days period (for more information see </a:t>
            </a:r>
            <a:r>
              <a:rPr lang="en-GB" dirty="0" smtClean="0">
                <a:hlinkClick r:id="rId2"/>
              </a:rPr>
              <a:t>https://developer.twitter.com/en/docs/tweets/search/api-reference/get-search-tweets.html</a:t>
            </a:r>
            <a:r>
              <a:rPr lang="en-GB" dirty="0" smtClean="0"/>
              <a:t>)</a:t>
            </a:r>
          </a:p>
          <a:p>
            <a:r>
              <a:rPr lang="en-GB" dirty="0" smtClean="0"/>
              <a:t>Scraping only up to 18.000 tweets possible</a:t>
            </a:r>
          </a:p>
          <a:p>
            <a:r>
              <a:rPr lang="en-GB" dirty="0" smtClean="0"/>
              <a:t>Package documentation: </a:t>
            </a:r>
          </a:p>
          <a:p>
            <a:pPr marL="0" indent="0">
              <a:buNone/>
            </a:pPr>
            <a:r>
              <a:rPr lang="en-GB" dirty="0" smtClean="0"/>
              <a:t>    </a:t>
            </a:r>
            <a:r>
              <a:rPr lang="en-GB" dirty="0" smtClean="0">
                <a:hlinkClick r:id="rId3"/>
              </a:rPr>
              <a:t>https://cran.r-project.org/web/packages/rtweet/rtweet.pdf</a:t>
            </a:r>
            <a:endParaRPr lang="en-GB" dirty="0" smtClean="0"/>
          </a:p>
          <a:p>
            <a:r>
              <a:rPr lang="en-GB" dirty="0" smtClean="0"/>
              <a:t>Useful tutorial:</a:t>
            </a:r>
          </a:p>
          <a:p>
            <a:pPr marL="0" indent="0">
              <a:buNone/>
            </a:pPr>
            <a:r>
              <a:rPr lang="en-GB" dirty="0" smtClean="0"/>
              <a:t>    https://rtweet-workshop.mikewk.com/#1 </a:t>
            </a:r>
          </a:p>
          <a:p>
            <a:pPr marL="457200" lvl="1" indent="0">
              <a:buNone/>
            </a:pPr>
            <a:endParaRPr lang="en-GB" dirty="0" smtClean="0"/>
          </a:p>
          <a:p>
            <a:pPr marL="457200" lvl="1" indent="0">
              <a:buNone/>
            </a:pP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Tree>
    <p:extLst>
      <p:ext uri="{BB962C8B-B14F-4D97-AF65-F5344CB8AC3E}">
        <p14:creationId xmlns:p14="http://schemas.microsoft.com/office/powerpoint/2010/main" val="197101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Scraping Twitter </a:t>
            </a:r>
            <a:r>
              <a:rPr lang="en-US" dirty="0" smtClean="0"/>
              <a:t>Data - Objective </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7" name="Textfeld 6"/>
          <p:cNvSpPr txBox="1"/>
          <p:nvPr/>
        </p:nvSpPr>
        <p:spPr>
          <a:xfrm>
            <a:off x="415834" y="6356350"/>
            <a:ext cx="6017623" cy="276999"/>
          </a:xfrm>
          <a:prstGeom prst="rect">
            <a:avLst/>
          </a:prstGeom>
          <a:noFill/>
        </p:spPr>
        <p:txBody>
          <a:bodyPr wrap="square" rtlCol="0">
            <a:spAutoFit/>
          </a:bodyPr>
          <a:lstStyle/>
          <a:p>
            <a:r>
              <a:rPr lang="en-US" sz="1200" dirty="0"/>
              <a:t>Screenshot from: https://twitter.com/JKasek/status/1377285533274083343</a:t>
            </a:r>
          </a:p>
        </p:txBody>
      </p:sp>
      <p:pic>
        <p:nvPicPr>
          <p:cNvPr id="8" name="Grafik 7"/>
          <p:cNvPicPr>
            <a:picLocks noChangeAspect="1"/>
          </p:cNvPicPr>
          <p:nvPr/>
        </p:nvPicPr>
        <p:blipFill>
          <a:blip r:embed="rId2"/>
          <a:stretch>
            <a:fillRect/>
          </a:stretch>
        </p:blipFill>
        <p:spPr>
          <a:xfrm>
            <a:off x="415834" y="1473230"/>
            <a:ext cx="4870269" cy="3432503"/>
          </a:xfrm>
          <a:prstGeom prst="rect">
            <a:avLst/>
          </a:prstGeom>
          <a:ln>
            <a:noFill/>
          </a:ln>
          <a:effectLst>
            <a:outerShdw blurRad="190500" algn="tl" rotWithShape="0">
              <a:srgbClr val="000000">
                <a:alpha val="70000"/>
              </a:srgbClr>
            </a:outerShdw>
          </a:effectLst>
        </p:spPr>
      </p:pic>
      <p:pic>
        <p:nvPicPr>
          <p:cNvPr id="9" name="Grafik 8"/>
          <p:cNvPicPr>
            <a:picLocks noChangeAspect="1"/>
          </p:cNvPicPr>
          <p:nvPr/>
        </p:nvPicPr>
        <p:blipFill>
          <a:blip r:embed="rId3"/>
          <a:stretch>
            <a:fillRect/>
          </a:stretch>
        </p:blipFill>
        <p:spPr>
          <a:xfrm>
            <a:off x="415834" y="5500723"/>
            <a:ext cx="11492062" cy="603986"/>
          </a:xfrm>
          <a:prstGeom prst="rect">
            <a:avLst/>
          </a:prstGeom>
          <a:ln>
            <a:noFill/>
          </a:ln>
          <a:effectLst>
            <a:outerShdw blurRad="190500" algn="tl" rotWithShape="0">
              <a:srgbClr val="000000">
                <a:alpha val="70000"/>
              </a:srgbClr>
            </a:outerShdw>
          </a:effectLst>
        </p:spPr>
      </p:pic>
      <p:sp>
        <p:nvSpPr>
          <p:cNvPr id="10" name="Nach oben gebogener Pfeil 9"/>
          <p:cNvSpPr/>
          <p:nvPr/>
        </p:nvSpPr>
        <p:spPr>
          <a:xfrm rot="10800000" flipH="1">
            <a:off x="5451566" y="4352099"/>
            <a:ext cx="1288868" cy="896983"/>
          </a:xfrm>
          <a:prstGeom prst="bentUpArrow">
            <a:avLst>
              <a:gd name="adj1" fmla="val 10437"/>
              <a:gd name="adj2" fmla="val 25000"/>
              <a:gd name="adj3" fmla="val 29854"/>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p:cNvSpPr txBox="1"/>
          <p:nvPr/>
        </p:nvSpPr>
        <p:spPr>
          <a:xfrm>
            <a:off x="6307182" y="6356349"/>
            <a:ext cx="6017623" cy="276999"/>
          </a:xfrm>
          <a:prstGeom prst="rect">
            <a:avLst/>
          </a:prstGeom>
          <a:noFill/>
        </p:spPr>
        <p:txBody>
          <a:bodyPr wrap="square" rtlCol="0">
            <a:spAutoFit/>
          </a:bodyPr>
          <a:lstStyle/>
          <a:p>
            <a:r>
              <a:rPr lang="en-US" sz="1200" dirty="0" smtClean="0"/>
              <a:t>*Details in: Twitter_Scraping_Example.html</a:t>
            </a:r>
            <a:endParaRPr lang="en-US" sz="1200" dirty="0"/>
          </a:p>
        </p:txBody>
      </p:sp>
    </p:spTree>
    <p:extLst>
      <p:ext uri="{BB962C8B-B14F-4D97-AF65-F5344CB8AC3E}">
        <p14:creationId xmlns:p14="http://schemas.microsoft.com/office/powerpoint/2010/main" val="178896789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4096</TotalTime>
  <Words>615</Words>
  <Application>Microsoft Office PowerPoint</Application>
  <PresentationFormat>Breitbild</PresentationFormat>
  <Paragraphs>100</Paragraphs>
  <Slides>13</Slides>
  <Notes>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Office</vt:lpstr>
      <vt:lpstr>Part II: Scraping &amp; Text Cleaning</vt:lpstr>
      <vt:lpstr>Part II: Scraping &amp; Text Cleaning</vt:lpstr>
      <vt:lpstr>Outline</vt:lpstr>
      <vt:lpstr>Web Scraping</vt:lpstr>
      <vt:lpstr>Web Scraping</vt:lpstr>
      <vt:lpstr>Web Scraping - Objective</vt:lpstr>
      <vt:lpstr>Scraping Twitter Data </vt:lpstr>
      <vt:lpstr>Scraping Twitter Data - Limitations </vt:lpstr>
      <vt:lpstr>Scraping Twitter Data - Objective </vt:lpstr>
      <vt:lpstr>Part II: Scraping &amp; Text Cleaning</vt:lpstr>
      <vt:lpstr>PowerPoint-Präsentation</vt:lpstr>
      <vt:lpstr>Part II: Scraping &amp; Text Cleaning</vt:lpstr>
      <vt:lpstr>PowerPoint-Präsentation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NALMPI</cp:lastModifiedBy>
  <cp:revision>71</cp:revision>
  <dcterms:created xsi:type="dcterms:W3CDTF">2021-03-26T15:02:43Z</dcterms:created>
  <dcterms:modified xsi:type="dcterms:W3CDTF">2021-04-02T14:04:45Z</dcterms:modified>
</cp:coreProperties>
</file>