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4/14/2021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4/14/2021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4/14/2021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4/14/2021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4/14/2021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4/14/2021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4/14/2021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 / 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r>
              <a:rPr lang="en-US"/>
              <a:t>:</a:t>
            </a:r>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r>
              <a:rPr lang="en-US"/>
              <a:t>:</a:t>
            </a:r>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 / character </a:t>
            </a:r>
            <a:r>
              <a:rPr lang="en-US" b="1" i="1"/>
              <a:t>n</a:t>
            </a:r>
            <a:r>
              <a:rPr lang="en-US" b="1"/>
              <a:t>-grams</a:t>
            </a:r>
          </a:p>
          <a:p>
            <a:pPr lvl="1"/>
            <a:r>
              <a:rPr lang="en-US" b="1"/>
              <a:t>Idea</a:t>
            </a:r>
            <a:r>
              <a:rPr lang="en-US"/>
              <a:t>: count general tokens to represent texts </a:t>
            </a:r>
          </a:p>
          <a:p>
            <a:pPr lvl="1"/>
            <a:r>
              <a:rPr lang="en-US" b="1"/>
              <a:t>Details</a:t>
            </a:r>
            <a:r>
              <a:rPr lang="en-US"/>
              <a:t>:</a:t>
            </a:r>
          </a:p>
          <a:p>
            <a:pPr lvl="2"/>
            <a:r>
              <a:rPr lang="en-US" i="1"/>
              <a:t>n</a:t>
            </a:r>
            <a:r>
              <a:rPr lang="en-US"/>
              <a:t>-gram: sequence of </a:t>
            </a:r>
            <a:r>
              <a:rPr lang="en-US" i="1"/>
              <a:t>n</a:t>
            </a:r>
            <a:r>
              <a:rPr lang="en-US"/>
              <a:t> words / 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2021410605"/>
              </p:ext>
            </p:extLst>
          </p:nvPr>
        </p:nvGraphicFramePr>
        <p:xfrm>
          <a:off x="1066781" y="5636167"/>
          <a:ext cx="10287008" cy="670560"/>
        </p:xfrm>
        <a:graphic>
          <a:graphicData uri="http://schemas.openxmlformats.org/drawingml/2006/table">
            <a:tbl>
              <a:tblPr firstRow="1" bandRow="1">
                <a:tableStyleId>{5940675A-B579-460E-94D1-54222C63F5DA}</a:tableStyleId>
              </a:tblPr>
              <a:tblGrid>
                <a:gridCol w="642938">
                  <a:extLst>
                    <a:ext uri="{9D8B030D-6E8A-4147-A177-3AD203B41FA5}">
                      <a16:colId xmlns:a16="http://schemas.microsoft.com/office/drawing/2014/main" val="2623701309"/>
                    </a:ext>
                  </a:extLst>
                </a:gridCol>
                <a:gridCol w="642938">
                  <a:extLst>
                    <a:ext uri="{9D8B030D-6E8A-4147-A177-3AD203B41FA5}">
                      <a16:colId xmlns:a16="http://schemas.microsoft.com/office/drawing/2014/main" val="1729904020"/>
                    </a:ext>
                  </a:extLst>
                </a:gridCol>
                <a:gridCol w="642938">
                  <a:extLst>
                    <a:ext uri="{9D8B030D-6E8A-4147-A177-3AD203B41FA5}">
                      <a16:colId xmlns:a16="http://schemas.microsoft.com/office/drawing/2014/main" val="180927769"/>
                    </a:ext>
                  </a:extLst>
                </a:gridCol>
                <a:gridCol w="642938">
                  <a:extLst>
                    <a:ext uri="{9D8B030D-6E8A-4147-A177-3AD203B41FA5}">
                      <a16:colId xmlns:a16="http://schemas.microsoft.com/office/drawing/2014/main" val="1243734057"/>
                    </a:ext>
                  </a:extLst>
                </a:gridCol>
                <a:gridCol w="642938">
                  <a:extLst>
                    <a:ext uri="{9D8B030D-6E8A-4147-A177-3AD203B41FA5}">
                      <a16:colId xmlns:a16="http://schemas.microsoft.com/office/drawing/2014/main" val="1065436770"/>
                    </a:ext>
                  </a:extLst>
                </a:gridCol>
                <a:gridCol w="642938">
                  <a:extLst>
                    <a:ext uri="{9D8B030D-6E8A-4147-A177-3AD203B41FA5}">
                      <a16:colId xmlns:a16="http://schemas.microsoft.com/office/drawing/2014/main" val="1725686100"/>
                    </a:ext>
                  </a:extLst>
                </a:gridCol>
                <a:gridCol w="642938">
                  <a:extLst>
                    <a:ext uri="{9D8B030D-6E8A-4147-A177-3AD203B41FA5}">
                      <a16:colId xmlns:a16="http://schemas.microsoft.com/office/drawing/2014/main" val="341384362"/>
                    </a:ext>
                  </a:extLst>
                </a:gridCol>
                <a:gridCol w="642938">
                  <a:extLst>
                    <a:ext uri="{9D8B030D-6E8A-4147-A177-3AD203B41FA5}">
                      <a16:colId xmlns:a16="http://schemas.microsoft.com/office/drawing/2014/main" val="3576258105"/>
                    </a:ext>
                  </a:extLst>
                </a:gridCol>
                <a:gridCol w="642938">
                  <a:extLst>
                    <a:ext uri="{9D8B030D-6E8A-4147-A177-3AD203B41FA5}">
                      <a16:colId xmlns:a16="http://schemas.microsoft.com/office/drawing/2014/main" val="3047185337"/>
                    </a:ext>
                  </a:extLst>
                </a:gridCol>
                <a:gridCol w="642938">
                  <a:extLst>
                    <a:ext uri="{9D8B030D-6E8A-4147-A177-3AD203B41FA5}">
                      <a16:colId xmlns:a16="http://schemas.microsoft.com/office/drawing/2014/main" val="1753347057"/>
                    </a:ext>
                  </a:extLst>
                </a:gridCol>
                <a:gridCol w="642938">
                  <a:extLst>
                    <a:ext uri="{9D8B030D-6E8A-4147-A177-3AD203B41FA5}">
                      <a16:colId xmlns:a16="http://schemas.microsoft.com/office/drawing/2014/main" val="1905415076"/>
                    </a:ext>
                  </a:extLst>
                </a:gridCol>
                <a:gridCol w="642938">
                  <a:extLst>
                    <a:ext uri="{9D8B030D-6E8A-4147-A177-3AD203B41FA5}">
                      <a16:colId xmlns:a16="http://schemas.microsoft.com/office/drawing/2014/main" val="1825097257"/>
                    </a:ext>
                  </a:extLst>
                </a:gridCol>
                <a:gridCol w="642938">
                  <a:extLst>
                    <a:ext uri="{9D8B030D-6E8A-4147-A177-3AD203B41FA5}">
                      <a16:colId xmlns:a16="http://schemas.microsoft.com/office/drawing/2014/main" val="1728392291"/>
                    </a:ext>
                  </a:extLst>
                </a:gridCol>
                <a:gridCol w="642938">
                  <a:extLst>
                    <a:ext uri="{9D8B030D-6E8A-4147-A177-3AD203B41FA5}">
                      <a16:colId xmlns:a16="http://schemas.microsoft.com/office/drawing/2014/main" val="501916568"/>
                    </a:ext>
                  </a:extLst>
                </a:gridCol>
                <a:gridCol w="642938">
                  <a:extLst>
                    <a:ext uri="{9D8B030D-6E8A-4147-A177-3AD203B41FA5}">
                      <a16:colId xmlns:a16="http://schemas.microsoft.com/office/drawing/2014/main" val="3809760068"/>
                    </a:ext>
                  </a:extLst>
                </a:gridCol>
                <a:gridCol w="642938">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r>
              <a:rPr lang="en-US"/>
              <a:t>:</a:t>
            </a:r>
          </a:p>
          <a:p>
            <a:pPr lvl="2"/>
            <a:r>
              <a:rPr lang="en-US"/>
              <a:t>Computed on full text</a:t>
            </a:r>
          </a:p>
          <a:p>
            <a:pPr lvl="2"/>
            <a:r>
              <a:rPr lang="en-US"/>
              <a:t>Assign each word a grammatical role (18 universal tags)</a:t>
            </a:r>
          </a:p>
          <a:p>
            <a:pPr lvl="1"/>
            <a:r>
              <a:rPr lang="en-US" b="1"/>
              <a:t>Assumption</a:t>
            </a:r>
            <a:r>
              <a:rPr lang="en-US"/>
              <a:t>: presence of many adverbs/adjectives might be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921580760"/>
              </p:ext>
            </p:extLst>
          </p:nvPr>
        </p:nvGraphicFramePr>
        <p:xfrm>
          <a:off x="1066781" y="5636167"/>
          <a:ext cx="10287000" cy="670560"/>
        </p:xfrm>
        <a:graphic>
          <a:graphicData uri="http://schemas.openxmlformats.org/drawingml/2006/table">
            <a:tbl>
              <a:tblPr firstRow="1" bandRow="1">
                <a:tableStyleId>{5940675A-B579-460E-94D1-54222C63F5DA}</a:tableStyleId>
              </a:tblPr>
              <a:tblGrid>
                <a:gridCol w="1285875">
                  <a:extLst>
                    <a:ext uri="{9D8B030D-6E8A-4147-A177-3AD203B41FA5}">
                      <a16:colId xmlns:a16="http://schemas.microsoft.com/office/drawing/2014/main" val="2623701309"/>
                    </a:ext>
                  </a:extLst>
                </a:gridCol>
                <a:gridCol w="1285875">
                  <a:extLst>
                    <a:ext uri="{9D8B030D-6E8A-4147-A177-3AD203B41FA5}">
                      <a16:colId xmlns:a16="http://schemas.microsoft.com/office/drawing/2014/main" val="1729904020"/>
                    </a:ext>
                  </a:extLst>
                </a:gridCol>
                <a:gridCol w="1285875">
                  <a:extLst>
                    <a:ext uri="{9D8B030D-6E8A-4147-A177-3AD203B41FA5}">
                      <a16:colId xmlns:a16="http://schemas.microsoft.com/office/drawing/2014/main" val="180927769"/>
                    </a:ext>
                  </a:extLst>
                </a:gridCol>
                <a:gridCol w="1285875">
                  <a:extLst>
                    <a:ext uri="{9D8B030D-6E8A-4147-A177-3AD203B41FA5}">
                      <a16:colId xmlns:a16="http://schemas.microsoft.com/office/drawing/2014/main" val="1243734057"/>
                    </a:ext>
                  </a:extLst>
                </a:gridCol>
                <a:gridCol w="1285875">
                  <a:extLst>
                    <a:ext uri="{9D8B030D-6E8A-4147-A177-3AD203B41FA5}">
                      <a16:colId xmlns:a16="http://schemas.microsoft.com/office/drawing/2014/main" val="1065436770"/>
                    </a:ext>
                  </a:extLst>
                </a:gridCol>
                <a:gridCol w="1285875">
                  <a:extLst>
                    <a:ext uri="{9D8B030D-6E8A-4147-A177-3AD203B41FA5}">
                      <a16:colId xmlns:a16="http://schemas.microsoft.com/office/drawing/2014/main" val="1725686100"/>
                    </a:ext>
                  </a:extLst>
                </a:gridCol>
                <a:gridCol w="1285875">
                  <a:extLst>
                    <a:ext uri="{9D8B030D-6E8A-4147-A177-3AD203B41FA5}">
                      <a16:colId xmlns:a16="http://schemas.microsoft.com/office/drawing/2014/main" val="341384362"/>
                    </a:ext>
                  </a:extLst>
                </a:gridCol>
                <a:gridCol w="128587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r>
              <a:rPr lang="en-US"/>
              <a:t>:</a:t>
            </a:r>
          </a:p>
          <a:p>
            <a:pPr lvl="2"/>
            <a:r>
              <a:rPr lang="en-US"/>
              <a:t>Emojis: count / assign polarity</a:t>
            </a:r>
          </a:p>
          <a:p>
            <a:pPr lvl="2"/>
            <a:r>
              <a:rPr lang="en-US"/>
              <a:t>Hashtags: count / mine (for topics, meaning, ...)</a:t>
            </a:r>
          </a:p>
          <a:p>
            <a:pPr lvl="2"/>
            <a:r>
              <a:rPr lang="en-US"/>
              <a:t>Tags: count / 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39</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
        <p:nvSpPr>
          <p:cNvPr id="6" name="Rectangle 5">
            <a:extLst>
              <a:ext uri="{FF2B5EF4-FFF2-40B4-BE49-F238E27FC236}">
                <a16:creationId xmlns:a16="http://schemas.microsoft.com/office/drawing/2014/main" id="{DED57BB2-6317-412A-B8B7-756839BF16F4}"/>
              </a:ext>
            </a:extLst>
          </p:cNvPr>
          <p:cNvSpPr/>
          <p:nvPr/>
        </p:nvSpPr>
        <p:spPr>
          <a:xfrm>
            <a:off x="0" y="1954466"/>
            <a:ext cx="12192000" cy="3364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under construction</a:t>
            </a:r>
            <a:endParaRPr lang="en-US"/>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Microsoft Office PowerPoint</Application>
  <PresentationFormat>Widescreen</PresentationFormat>
  <Paragraphs>415</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313</cp:revision>
  <dcterms:created xsi:type="dcterms:W3CDTF">2021-03-26T15:02:43Z</dcterms:created>
  <dcterms:modified xsi:type="dcterms:W3CDTF">2021-04-14T10:50:22Z</dcterms:modified>
</cp:coreProperties>
</file>