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285" r:id="rId9"/>
    <p:sldId id="299" r:id="rId10"/>
    <p:sldId id="286" r:id="rId11"/>
    <p:sldId id="298" r:id="rId12"/>
    <p:sldId id="301" r:id="rId13"/>
    <p:sldId id="297" r:id="rId14"/>
    <p:sldId id="302" r:id="rId15"/>
    <p:sldId id="288" r:id="rId16"/>
    <p:sldId id="289" r:id="rId17"/>
    <p:sldId id="304" r:id="rId18"/>
    <p:sldId id="290" r:id="rId19"/>
    <p:sldId id="291" r:id="rId20"/>
    <p:sldId id="287" r:id="rId21"/>
    <p:sldId id="305" r:id="rId22"/>
    <p:sldId id="306" r:id="rId23"/>
    <p:sldId id="307" r:id="rId24"/>
    <p:sldId id="292" r:id="rId25"/>
    <p:sldId id="293" r:id="rId26"/>
    <p:sldId id="294" r:id="rId27"/>
    <p:sldId id="295" r:id="rId28"/>
    <p:sldId id="308" r:id="rId29"/>
    <p:sldId id="309" r:id="rId30"/>
    <p:sldId id="310" r:id="rId31"/>
    <p:sldId id="311" r:id="rId32"/>
    <p:sldId id="312" r:id="rId33"/>
    <p:sldId id="296" r:id="rId34"/>
    <p:sldId id="273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3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3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4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4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6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0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9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https://fortune.com/2016/05/24/apple-siri-developers-echo/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https://cs.stanford.edu/degrees/phd/cs300/chris-manning.pdf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72F3C6F7-A30C-444A-9585-FD8B72858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5515" y="2286000"/>
            <a:ext cx="478971" cy="478971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EB0181CB-3669-4538-AA67-8C6E4E61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4829" y="3048000"/>
            <a:ext cx="478971" cy="478971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7DD102D4-9FC5-4CAC-B5C1-0D0CBE486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001" y="5282067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C197B4B-21A3-4375-BB8B-8DF25696D29C}"/>
              </a:ext>
            </a:extLst>
          </p:cNvPr>
          <p:cNvSpPr/>
          <p:nvPr/>
        </p:nvSpPr>
        <p:spPr>
          <a:xfrm>
            <a:off x="3257550" y="559990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13F94A6B-0B2C-41CD-BC10-27C6F21C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899" y="4550567"/>
            <a:ext cx="1049337" cy="1049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3DF7C-D509-4E6F-8979-8AF9C3E03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4652" y="538033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75D82A-1C81-4022-896E-D8A148F3A0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5CC53-C4F2-4559-A06F-35117D633A18}"/>
              </a:ext>
            </a:extLst>
          </p:cNvPr>
          <p:cNvSpPr txBox="1"/>
          <p:nvPr/>
        </p:nvSpPr>
        <p:spPr>
          <a:xfrm>
            <a:off x="6605587" y="5105400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F1C588EC-3FCF-4681-8919-4EEB50D3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499077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E6A38-04E2-4CA4-AEBF-7264AD1A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6" y="1986168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00F89-F77A-44C1-A4EE-BF9B50537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937762"/>
            <a:ext cx="2038350" cy="4175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CC5695-D603-4E1C-8807-9ABB46341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9926" y="4120388"/>
            <a:ext cx="7686674" cy="1993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36413-17D7-4C14-AD78-BF99CF5D8495}"/>
              </a:ext>
            </a:extLst>
          </p:cNvPr>
          <p:cNvSpPr txBox="1"/>
          <p:nvPr/>
        </p:nvSpPr>
        <p:spPr>
          <a:xfrm>
            <a:off x="9024938" y="3429000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5" name="Graphic 14" descr="Dim (Medium Sun) with solid fill">
            <a:extLst>
              <a:ext uri="{FF2B5EF4-FFF2-40B4-BE49-F238E27FC236}">
                <a16:creationId xmlns:a16="http://schemas.microsoft.com/office/drawing/2014/main" id="{436FFC8B-6EC8-4981-9DAD-0014948C2C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9772" y="3429000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45D684E-3F0C-4F19-9E6D-0E530B10107E}"/>
              </a:ext>
            </a:extLst>
          </p:cNvPr>
          <p:cNvSpPr/>
          <p:nvPr/>
        </p:nvSpPr>
        <p:spPr>
          <a:xfrm>
            <a:off x="5429251" y="2984499"/>
            <a:ext cx="64389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6061D605-A633-4A4E-BB08-FDA87BD61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4276724" y="2317355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FBF7A-8F3E-42FC-877F-AE9664AA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822" y="1870076"/>
            <a:ext cx="3120604" cy="210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EA95A-2128-4C8D-A4DF-7267E6D10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24" y="41513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A0206E4-8FDF-45DD-8054-6D17905F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94292"/>
              </p:ext>
            </p:extLst>
          </p:nvPr>
        </p:nvGraphicFramePr>
        <p:xfrm>
          <a:off x="948632" y="1601470"/>
          <a:ext cx="10272645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768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46842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22955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last 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first 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factor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political part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factor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Federal state of MP‘s electoral district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0529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Unemployment rate in MP‘s electoral district during 2017 election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username on Twitter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MP‘s number of followers on Twitter at scraping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date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Time stamp of tweet creation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Location of tweet creation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chr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Tweet text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Number of likes for tweet at scraping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Consolas" panose="020B0609020204030204" pitchFamily="49" charset="0"/>
                        </a:rPr>
                        <a:t>num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Number of retweets for tweet at scraping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3B851C5-1446-4D18-A533-2B76F7C09AD0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609A1-082B-4F84-BCF7-C3D38AC53D38}"/>
              </a:ext>
            </a:extLst>
          </p:cNvPr>
          <p:cNvSpPr/>
          <p:nvPr/>
        </p:nvSpPr>
        <p:spPr>
          <a:xfrm>
            <a:off x="2219325" y="1804761"/>
            <a:ext cx="9134473" cy="281486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12" name="Graphic 11" descr="Subtitles with solid fill">
            <a:extLst>
              <a:ext uri="{FF2B5EF4-FFF2-40B4-BE49-F238E27FC236}">
                <a16:creationId xmlns:a16="http://schemas.microsoft.com/office/drawing/2014/main" id="{6AC42FBD-6D9A-4365-8898-5399EFB1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04963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rather few emojis)</a:t>
            </a:r>
          </a:p>
          <a:p>
            <a:pPr lvl="1"/>
            <a:r>
              <a:rPr lang="en-US"/>
              <a:t>Frequent irony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B922D-A11B-42AA-B46E-6363CFD8A581}"/>
              </a:ext>
            </a:extLst>
          </p:cNvPr>
          <p:cNvSpPr txBox="1"/>
          <p:nvPr/>
        </p:nvSpPr>
        <p:spPr>
          <a:xfrm>
            <a:off x="7115175" y="5822345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German language</a:t>
            </a:r>
            <a:endParaRPr lang="en-US" sz="2800" b="1"/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682A8504-4FE1-4DC4-9E7D-37F7B8120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740400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6BC985-AE98-4BDB-9703-9403EFF27128}"/>
              </a:ext>
            </a:extLst>
          </p:cNvPr>
          <p:cNvCxnSpPr>
            <a:cxnSpLocks/>
          </p:cNvCxnSpPr>
          <p:nvPr/>
        </p:nvCxnSpPr>
        <p:spPr>
          <a:xfrm>
            <a:off x="4495800" y="1690688"/>
            <a:ext cx="0" cy="332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8B60686-1BAA-4393-908C-7A536FC6EB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990598" y="5037935"/>
            <a:ext cx="857251" cy="8680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21921B3-4545-4466-99C2-4A4F8C369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914398" y="1584739"/>
            <a:ext cx="1009650" cy="1022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53F87B-AB1E-4CA2-9522-6023DC9FFD9D}"/>
              </a:ext>
            </a:extLst>
          </p:cNvPr>
          <p:cNvSpPr/>
          <p:nvPr/>
        </p:nvSpPr>
        <p:spPr>
          <a:xfrm>
            <a:off x="2324100" y="5037935"/>
            <a:ext cx="9029697" cy="799306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E8B1BB-B512-4D14-861B-24ACC44A6684}"/>
              </a:ext>
            </a:extLst>
          </p:cNvPr>
          <p:cNvCxnSpPr>
            <a:cxnSpLocks/>
          </p:cNvCxnSpPr>
          <p:nvPr/>
        </p:nvCxnSpPr>
        <p:spPr>
          <a:xfrm>
            <a:off x="9144000" y="1711799"/>
            <a:ext cx="0" cy="3326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A6A1B-B173-406C-A5BE-4736EDBBE05E}"/>
              </a:ext>
            </a:extLst>
          </p:cNvPr>
          <p:cNvSpPr/>
          <p:nvPr/>
        </p:nvSpPr>
        <p:spPr>
          <a:xfrm>
            <a:off x="2324101" y="1696245"/>
            <a:ext cx="9029698" cy="799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6C9BB-9263-4493-993D-78184D74BA4B}"/>
              </a:ext>
            </a:extLst>
          </p:cNvPr>
          <p:cNvSpPr/>
          <p:nvPr/>
        </p:nvSpPr>
        <p:spPr>
          <a:xfrm>
            <a:off x="2324100" y="2810142"/>
            <a:ext cx="9029697" cy="799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3E6A-72AD-485E-98B6-5185A658D1B5}"/>
              </a:ext>
            </a:extLst>
          </p:cNvPr>
          <p:cNvSpPr/>
          <p:nvPr/>
        </p:nvSpPr>
        <p:spPr>
          <a:xfrm>
            <a:off x="2324100" y="3924038"/>
            <a:ext cx="4356000" cy="799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87408-9177-40AC-8D20-0ECA5F66588C}"/>
              </a:ext>
            </a:extLst>
          </p:cNvPr>
          <p:cNvSpPr/>
          <p:nvPr/>
        </p:nvSpPr>
        <p:spPr>
          <a:xfrm>
            <a:off x="6997797" y="3924037"/>
            <a:ext cx="4356000" cy="7993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52A541-35C7-461F-A964-640BD7213137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680100" y="4323690"/>
            <a:ext cx="31769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38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7B8399-47C7-4F9F-B52A-AC4F05C9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A67B9D6-96B6-4D4E-9A4F-277E9D72D84C}"/>
              </a:ext>
            </a:extLst>
          </p:cNvPr>
          <p:cNvSpPr/>
          <p:nvPr/>
        </p:nvSpPr>
        <p:spPr>
          <a:xfrm>
            <a:off x="6096000" y="4128268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472674F1-0983-4573-A1E7-74174F45D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195845" y="4077492"/>
            <a:ext cx="757451" cy="771414"/>
          </a:xfrm>
          <a:prstGeom prst="rect">
            <a:avLst/>
          </a:prstGeom>
        </p:spPr>
      </p:pic>
      <p:pic>
        <p:nvPicPr>
          <p:cNvPr id="14" name="Graphic 13" descr="Hourglass Full with solid fill">
            <a:extLst>
              <a:ext uri="{FF2B5EF4-FFF2-40B4-BE49-F238E27FC236}">
                <a16:creationId xmlns:a16="http://schemas.microsoft.com/office/drawing/2014/main" id="{319B0C7B-FB76-4DE3-BF7D-BD4F4FEEE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4472" y="729842"/>
            <a:ext cx="596128" cy="596128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1DDA5F8-8B4C-4E41-B68F-4F8C2038DBBB}"/>
              </a:ext>
            </a:extLst>
          </p:cNvPr>
          <p:cNvSpPr/>
          <p:nvPr/>
        </p:nvSpPr>
        <p:spPr>
          <a:xfrm>
            <a:off x="8610600" y="805655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D1516-4027-41AE-83CC-D641B09A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00A5755-83F5-47F4-9FAA-32E7ABD15784}"/>
              </a:ext>
            </a:extLst>
          </p:cNvPr>
          <p:cNvSpPr/>
          <p:nvPr/>
        </p:nvSpPr>
        <p:spPr>
          <a:xfrm>
            <a:off x="5905851" y="5972559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CCF768D6-D7A7-43E1-9D2D-A44A1966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586234" y="5161462"/>
            <a:ext cx="791931" cy="763417"/>
          </a:xfrm>
          <a:prstGeom prst="rect">
            <a:avLst/>
          </a:prstGeom>
        </p:spPr>
      </p:pic>
      <p:pic>
        <p:nvPicPr>
          <p:cNvPr id="11" name="Graphic 10" descr="Hourglass Full with solid fill">
            <a:extLst>
              <a:ext uri="{FF2B5EF4-FFF2-40B4-BE49-F238E27FC236}">
                <a16:creationId xmlns:a16="http://schemas.microsoft.com/office/drawing/2014/main" id="{87A91CD3-6211-4D2F-A405-227BEBFFE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4472" y="729842"/>
            <a:ext cx="596128" cy="596128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E190457-ADAF-4912-A874-76014FE2470D}"/>
              </a:ext>
            </a:extLst>
          </p:cNvPr>
          <p:cNvSpPr/>
          <p:nvPr/>
        </p:nvSpPr>
        <p:spPr>
          <a:xfrm>
            <a:off x="8610600" y="805655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6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D1516-4027-41AE-83CC-D641B09A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and sentiment analysis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074BBC4-7B78-41C7-838B-AB15D7265EA9}"/>
              </a:ext>
            </a:extLst>
          </p:cNvPr>
          <p:cNvSpPr/>
          <p:nvPr/>
        </p:nvSpPr>
        <p:spPr>
          <a:xfrm>
            <a:off x="5939406" y="2793601"/>
            <a:ext cx="5414395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4F1342E7-5E66-4E4D-A0B4-6949BE999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005608" y="2542703"/>
            <a:ext cx="757629" cy="946296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0E4FF6C-34EC-48B6-849F-C44CCFC52591}"/>
              </a:ext>
            </a:extLst>
          </p:cNvPr>
          <p:cNvSpPr/>
          <p:nvPr/>
        </p:nvSpPr>
        <p:spPr>
          <a:xfrm>
            <a:off x="4805491" y="5683249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5" name="Graphic 14" descr="Back with solid fill">
            <a:extLst>
              <a:ext uri="{FF2B5EF4-FFF2-40B4-BE49-F238E27FC236}">
                <a16:creationId xmlns:a16="http://schemas.microsoft.com/office/drawing/2014/main" id="{1DEA1C68-8674-43D6-822A-292B6085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109384" y="543235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C676462-E884-418B-B138-DC72B8360758}"/>
              </a:ext>
            </a:extLst>
          </p:cNvPr>
          <p:cNvSpPr/>
          <p:nvPr/>
        </p:nvSpPr>
        <p:spPr>
          <a:xfrm>
            <a:off x="3857623" y="4587862"/>
            <a:ext cx="914400" cy="688991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780C91-2D58-472D-BFCD-6721A9557E7D}"/>
              </a:ext>
            </a:extLst>
          </p:cNvPr>
          <p:cNvSpPr/>
          <p:nvPr/>
        </p:nvSpPr>
        <p:spPr>
          <a:xfrm>
            <a:off x="7505704" y="4587878"/>
            <a:ext cx="914400" cy="688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8122BA-B5F5-4C7E-AE85-2175439231D0}"/>
              </a:ext>
            </a:extLst>
          </p:cNvPr>
          <p:cNvSpPr/>
          <p:nvPr/>
        </p:nvSpPr>
        <p:spPr>
          <a:xfrm>
            <a:off x="5000628" y="3663936"/>
            <a:ext cx="1190621" cy="6889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21889D-E0FF-423D-9949-EAD5CCBA3CA2}"/>
              </a:ext>
            </a:extLst>
          </p:cNvPr>
          <p:cNvSpPr/>
          <p:nvPr/>
        </p:nvSpPr>
        <p:spPr>
          <a:xfrm>
            <a:off x="5457829" y="2740014"/>
            <a:ext cx="914400" cy="688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A202A-B580-4C29-A378-2F254FE1C7C1}"/>
              </a:ext>
            </a:extLst>
          </p:cNvPr>
          <p:cNvSpPr/>
          <p:nvPr/>
        </p:nvSpPr>
        <p:spPr>
          <a:xfrm>
            <a:off x="6362703" y="1816088"/>
            <a:ext cx="914400" cy="688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8F4DF-B5E5-45B4-BEF8-159D5AAC65C1}"/>
              </a:ext>
            </a:extLst>
          </p:cNvPr>
          <p:cNvSpPr/>
          <p:nvPr/>
        </p:nvSpPr>
        <p:spPr>
          <a:xfrm>
            <a:off x="4000499" y="1816096"/>
            <a:ext cx="914400" cy="6889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5CEE8-EE02-4E1B-BAA1-97B64003C5C2}"/>
              </a:ext>
            </a:extLst>
          </p:cNvPr>
          <p:cNvSpPr/>
          <p:nvPr/>
        </p:nvSpPr>
        <p:spPr>
          <a:xfrm>
            <a:off x="1568742" y="1816088"/>
            <a:ext cx="1140902" cy="688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13789D8-640D-4ECA-9F84-37E0F4375C22}"/>
              </a:ext>
            </a:extLst>
          </p:cNvPr>
          <p:cNvSpPr/>
          <p:nvPr/>
        </p:nvSpPr>
        <p:spPr>
          <a:xfrm>
            <a:off x="2709644" y="1816080"/>
            <a:ext cx="1752032" cy="688984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Labeling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CEDA3B7-8ED1-4277-B579-AF3F9FC4820C}"/>
              </a:ext>
            </a:extLst>
          </p:cNvPr>
          <p:cNvSpPr/>
          <p:nvPr/>
        </p:nvSpPr>
        <p:spPr>
          <a:xfrm>
            <a:off x="918418" y="1811164"/>
            <a:ext cx="1752033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Scraping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4D2040C-22C6-4119-B529-D61112595CF5}"/>
              </a:ext>
            </a:extLst>
          </p:cNvPr>
          <p:cNvSpPr/>
          <p:nvPr/>
        </p:nvSpPr>
        <p:spPr>
          <a:xfrm>
            <a:off x="4469210" y="1816092"/>
            <a:ext cx="2453476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Data cleaning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FA0677E-9132-44DD-8C0F-A67AF9D92C82}"/>
              </a:ext>
            </a:extLst>
          </p:cNvPr>
          <p:cNvSpPr/>
          <p:nvPr/>
        </p:nvSpPr>
        <p:spPr>
          <a:xfrm>
            <a:off x="6930220" y="1816088"/>
            <a:ext cx="4343362" cy="688975"/>
          </a:xfrm>
          <a:prstGeom prst="homePlat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Twitter tokens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B8782EE-7E86-49B7-B11C-3526BF9FF789}"/>
              </a:ext>
            </a:extLst>
          </p:cNvPr>
          <p:cNvSpPr/>
          <p:nvPr/>
        </p:nvSpPr>
        <p:spPr>
          <a:xfrm flipH="1">
            <a:off x="5819772" y="2740025"/>
            <a:ext cx="5453809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dictionary features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86737F6-4B94-4A3C-B439-0DE898B6B123}"/>
              </a:ext>
            </a:extLst>
          </p:cNvPr>
          <p:cNvSpPr/>
          <p:nvPr/>
        </p:nvSpPr>
        <p:spPr>
          <a:xfrm flipH="1">
            <a:off x="914400" y="2740025"/>
            <a:ext cx="4905373" cy="688975"/>
          </a:xfrm>
          <a:prstGeom prst="homePlat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lexical features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F617F4DD-7991-4D35-9AE0-1004825FC332}"/>
              </a:ext>
            </a:extLst>
          </p:cNvPr>
          <p:cNvSpPr/>
          <p:nvPr/>
        </p:nvSpPr>
        <p:spPr>
          <a:xfrm>
            <a:off x="914401" y="3663952"/>
            <a:ext cx="5181600" cy="688975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unigrams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BEDA33B-677A-41BF-8435-4BE2AE41F9E5}"/>
              </a:ext>
            </a:extLst>
          </p:cNvPr>
          <p:cNvSpPr/>
          <p:nvPr/>
        </p:nvSpPr>
        <p:spPr>
          <a:xfrm>
            <a:off x="6191250" y="3663952"/>
            <a:ext cx="5086350" cy="688975"/>
          </a:xfrm>
          <a:prstGeom prst="homePlate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Extraction of POS tags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7A69B60-2D50-4436-BE5C-E4AA8FBC2069}"/>
              </a:ext>
            </a:extLst>
          </p:cNvPr>
          <p:cNvSpPr/>
          <p:nvPr/>
        </p:nvSpPr>
        <p:spPr>
          <a:xfrm flipH="1">
            <a:off x="4200525" y="4587878"/>
            <a:ext cx="3590922" cy="688975"/>
          </a:xfrm>
          <a:prstGeom prst="homePlat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bg1"/>
                </a:solidFill>
              </a:rPr>
              <a:t>Word embeddings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9AF661E3-0DB8-4DB7-8811-9FEC207D6B26}"/>
              </a:ext>
            </a:extLst>
          </p:cNvPr>
          <p:cNvSpPr/>
          <p:nvPr/>
        </p:nvSpPr>
        <p:spPr>
          <a:xfrm flipH="1">
            <a:off x="838199" y="4587878"/>
            <a:ext cx="3276603" cy="688975"/>
          </a:xfrm>
          <a:prstGeom prst="homePlat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analysis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DEBD3656-6FE8-4191-9561-2099C38329AE}"/>
              </a:ext>
            </a:extLst>
          </p:cNvPr>
          <p:cNvSpPr/>
          <p:nvPr/>
        </p:nvSpPr>
        <p:spPr>
          <a:xfrm>
            <a:off x="547688" y="3663936"/>
            <a:ext cx="733425" cy="68897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D708267C-8AFD-477D-A440-E60717EEA49D}"/>
              </a:ext>
            </a:extLst>
          </p:cNvPr>
          <p:cNvSpPr/>
          <p:nvPr/>
        </p:nvSpPr>
        <p:spPr>
          <a:xfrm flipH="1">
            <a:off x="10885435" y="2728377"/>
            <a:ext cx="776294" cy="68897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E6B154F-CED0-4C46-BFAC-611B9DC3725B}"/>
              </a:ext>
            </a:extLst>
          </p:cNvPr>
          <p:cNvSpPr/>
          <p:nvPr/>
        </p:nvSpPr>
        <p:spPr>
          <a:xfrm flipH="1">
            <a:off x="7705723" y="4587879"/>
            <a:ext cx="3590920" cy="688975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bg1"/>
                </a:solidFill>
              </a:rPr>
              <a:t>Topic modeling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A2F764-CAC1-4677-B823-74456770D4F9}"/>
              </a:ext>
            </a:extLst>
          </p:cNvPr>
          <p:cNvSpPr/>
          <p:nvPr/>
        </p:nvSpPr>
        <p:spPr>
          <a:xfrm flipH="1">
            <a:off x="10881862" y="4587869"/>
            <a:ext cx="776294" cy="688975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2D1F3FB6-30A1-4894-8BEE-E98BE387B3B7}"/>
              </a:ext>
            </a:extLst>
          </p:cNvPr>
          <p:cNvSpPr/>
          <p:nvPr/>
        </p:nvSpPr>
        <p:spPr>
          <a:xfrm>
            <a:off x="6680195" y="599123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8E63ADC-7867-4402-A93D-591AA2D426C1}"/>
              </a:ext>
            </a:extLst>
          </p:cNvPr>
          <p:cNvSpPr/>
          <p:nvPr/>
        </p:nvSpPr>
        <p:spPr>
          <a:xfrm rot="5400000">
            <a:off x="7667692" y="2305771"/>
            <a:ext cx="403890" cy="6815924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12E3E3F-B27F-4F48-A2D1-005F73A9E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0174" y="1825622"/>
            <a:ext cx="1176763" cy="1176763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89D60BD-5492-42EE-8A2A-AA71116CB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6249" y="1825624"/>
            <a:ext cx="1176763" cy="117676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FE000FB-C389-4EEB-BABA-B16291130469}"/>
              </a:ext>
            </a:extLst>
          </p:cNvPr>
          <p:cNvSpPr/>
          <p:nvPr/>
        </p:nvSpPr>
        <p:spPr>
          <a:xfrm>
            <a:off x="8391525" y="3936999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94BC2A0-45FA-4DF3-B5C3-37BF1B936612}"/>
              </a:ext>
            </a:extLst>
          </p:cNvPr>
          <p:cNvSpPr/>
          <p:nvPr/>
        </p:nvSpPr>
        <p:spPr>
          <a:xfrm>
            <a:off x="8391525" y="5259965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3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5CB62-6F5A-4037-BD91-D3AE9F9C283C}"/>
              </a:ext>
            </a:extLst>
          </p:cNvPr>
          <p:cNvSpPr txBox="1"/>
          <p:nvPr/>
        </p:nvSpPr>
        <p:spPr>
          <a:xfrm>
            <a:off x="1646338" y="539702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tutorials for getting started on </a:t>
            </a:r>
            <a:r>
              <a:rPr lang="en-US" i="1">
                <a:hlinkClick r:id="rId3"/>
              </a:rPr>
              <a:t>https://tutorials.quanteda.io/</a:t>
            </a:r>
            <a:r>
              <a:rPr lang="en-US" i="1"/>
              <a:t> </a:t>
            </a:r>
          </a:p>
        </p:txBody>
      </p:sp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FAC16393-673E-4FD5-9A70-8C99CAEBE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262563"/>
            <a:ext cx="638262" cy="6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6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7C8D44E-ABB1-4A5F-BA50-E161C275801D}"/>
              </a:ext>
            </a:extLst>
          </p:cNvPr>
          <p:cNvSpPr/>
          <p:nvPr/>
        </p:nvSpPr>
        <p:spPr>
          <a:xfrm>
            <a:off x="5704514" y="5544772"/>
            <a:ext cx="5255355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9074DEFE-6784-46C7-A661-0EF78EF26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963751" y="5071624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</p:spTree>
    <p:extLst>
      <p:ext uri="{BB962C8B-B14F-4D97-AF65-F5344CB8AC3E}">
        <p14:creationId xmlns:p14="http://schemas.microsoft.com/office/powerpoint/2010/main" val="1755867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CD56D-B2FD-4F42-BF30-B75211CD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10515599" cy="958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D6AFD-79AD-42AA-BDCE-A9BAD52E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116" y="2964967"/>
            <a:ext cx="5601482" cy="1533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3F86B3-9D4B-413E-AEDE-AD398DF02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052" y="4679114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4E266668-4A86-4B30-A072-E1E285C49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557821" y="3258688"/>
            <a:ext cx="757629" cy="946296"/>
          </a:xfrm>
          <a:prstGeom prst="rect">
            <a:avLst/>
          </a:prstGeom>
        </p:spPr>
      </p:pic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09A79AC7-8714-4841-BB7A-8C4FA5062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3697013" y="4977598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ECC3E-CB70-4B69-BF91-4B105861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26" y="5064948"/>
            <a:ext cx="8783973" cy="12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term co-occurrence over tweets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7DB34-3E19-4A43-84EC-29A91F42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02" y="3345245"/>
            <a:ext cx="10208098" cy="26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6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6A258-A7C5-4B51-B77D-600CE647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14" y="3803286"/>
            <a:ext cx="3688534" cy="983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DB8D5-58C9-4E52-A5A5-8C6B1FF7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81" y="5049201"/>
            <a:ext cx="8216864" cy="1172212"/>
          </a:xfrm>
          <a:prstGeom prst="rect">
            <a:avLst/>
          </a:prstGeom>
        </p:spPr>
      </p:pic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0CF1E427-3B74-4D42-B8BB-0649205DB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817878" y="504920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5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8807AF1-8434-4D97-A06D-E93849369380}"/>
              </a:ext>
            </a:extLst>
          </p:cNvPr>
          <p:cNvSpPr/>
          <p:nvPr/>
        </p:nvSpPr>
        <p:spPr>
          <a:xfrm>
            <a:off x="6500944" y="3254926"/>
            <a:ext cx="193471" cy="1351373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D692DB8-F4BB-4EFE-B0FE-9271893C96B7}"/>
              </a:ext>
            </a:extLst>
          </p:cNvPr>
          <p:cNvSpPr/>
          <p:nvPr/>
        </p:nvSpPr>
        <p:spPr>
          <a:xfrm>
            <a:off x="6500944" y="4904696"/>
            <a:ext cx="193471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2C4B30D-F08E-449F-B811-5813551B3D96}"/>
              </a:ext>
            </a:extLst>
          </p:cNvPr>
          <p:cNvSpPr/>
          <p:nvPr/>
        </p:nvSpPr>
        <p:spPr>
          <a:xfrm>
            <a:off x="7005170" y="3708361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BFDAB91-0AA5-4ADE-9368-93BEFBBAFCE3}"/>
              </a:ext>
            </a:extLst>
          </p:cNvPr>
          <p:cNvSpPr/>
          <p:nvPr/>
        </p:nvSpPr>
        <p:spPr>
          <a:xfrm>
            <a:off x="7005170" y="5169379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Graphic 11" descr="End with solid fill">
            <a:extLst>
              <a:ext uri="{FF2B5EF4-FFF2-40B4-BE49-F238E27FC236}">
                <a16:creationId xmlns:a16="http://schemas.microsoft.com/office/drawing/2014/main" id="{2703EA15-8188-46B8-B204-FA437024F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200" y="5051903"/>
            <a:ext cx="679451" cy="679451"/>
          </a:xfrm>
          <a:prstGeom prst="rect">
            <a:avLst/>
          </a:prstGeom>
        </p:spPr>
      </p:pic>
      <p:pic>
        <p:nvPicPr>
          <p:cNvPr id="14" name="Graphic 13" descr="Play with solid fill">
            <a:extLst>
              <a:ext uri="{FF2B5EF4-FFF2-40B4-BE49-F238E27FC236}">
                <a16:creationId xmlns:a16="http://schemas.microsoft.com/office/drawing/2014/main" id="{5BC5E27A-311A-4E88-BEAB-B2978BF06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967" y="3590885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1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baseline="30000">
                <a:solidFill>
                  <a:srgbClr val="FF0000"/>
                </a:solidFill>
              </a:rPr>
              <a:t>nd</a:t>
            </a:r>
            <a:r>
              <a:rPr lang="en-US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>
                <a:solidFill>
                  <a:srgbClr val="FF0000"/>
                </a:solidFill>
              </a:rPr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219325" y="1804762"/>
            <a:ext cx="9134473" cy="2548164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38257" y="3429000"/>
            <a:ext cx="4005943" cy="2365614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447802" y="3429000"/>
            <a:ext cx="4005942" cy="2363154"/>
          </a:xfrm>
          <a:prstGeom prst="wedgeRectCallout">
            <a:avLst>
              <a:gd name="adj1" fmla="val -33302"/>
              <a:gd name="adj2" fmla="val 68949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5254545" y="4106577"/>
            <a:ext cx="1008000" cy="1008000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</a:t>
            </a:r>
            <a:r>
              <a:rPr lang="en-US" sz="2400" i="1"/>
              <a:t>many more</a:t>
            </a:r>
          </a:p>
          <a:p>
            <a:pPr lvl="1"/>
            <a:endParaRPr lang="en-US" b="1"/>
          </a:p>
        </p:txBody>
      </p:sp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05AFF3F1-98F8-45E2-B8B5-F6381CD6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3899" y="523842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9C155E-DA53-40CF-86C8-2EE966F01A83}"/>
              </a:ext>
            </a:extLst>
          </p:cNvPr>
          <p:cNvGrpSpPr/>
          <p:nvPr/>
        </p:nvGrpSpPr>
        <p:grpSpPr>
          <a:xfrm>
            <a:off x="8175024" y="1825625"/>
            <a:ext cx="3178776" cy="3018518"/>
            <a:chOff x="8175024" y="1825625"/>
            <a:chExt cx="3178776" cy="30185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A16240-E3F8-4F4A-B3F0-EDB543FE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1B4DB9-A33F-49B0-B003-A480203C9EDE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10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Microsoft Office PowerPoint</Application>
  <PresentationFormat>Widescreen</PresentationFormat>
  <Paragraphs>352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259</cp:revision>
  <dcterms:created xsi:type="dcterms:W3CDTF">2021-03-26T15:02:43Z</dcterms:created>
  <dcterms:modified xsi:type="dcterms:W3CDTF">2021-04-02T07:40:40Z</dcterms:modified>
</cp:coreProperties>
</file>