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22" r:id="rId21"/>
    <p:sldId id="329" r:id="rId22"/>
    <p:sldId id="327" r:id="rId23"/>
    <p:sldId id="324" r:id="rId24"/>
    <p:sldId id="332" r:id="rId25"/>
    <p:sldId id="331"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114"/>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4/8/2021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33849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4/8/2021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4/8/2021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4/8/2021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4/8/2021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&amp; Text Normalization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
        <p:nvSpPr>
          <p:cNvPr id="5" name="Rectangle 4">
            <a:extLst>
              <a:ext uri="{FF2B5EF4-FFF2-40B4-BE49-F238E27FC236}">
                <a16:creationId xmlns:a16="http://schemas.microsoft.com/office/drawing/2014/main" id="{AA103985-9AF4-409C-8103-6981344D75D0}"/>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regex kapitel erweitern (matthias)</a:t>
            </a: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941018916"/>
              </p:ext>
            </p:extLst>
          </p:nvPr>
        </p:nvGraphicFramePr>
        <p:xfrm>
          <a:off x="1066801" y="1966912"/>
          <a:ext cx="10287000" cy="4239675"/>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15358">
                <a:tc>
                  <a:txBody>
                    <a:bodyPr/>
                    <a:lstStyle/>
                    <a:p>
                      <a:r>
                        <a:rPr lang="en-US" sz="1800" b="1" dirty="0"/>
                        <a:t>Pattern</a:t>
                      </a:r>
                    </a:p>
                  </a:txBody>
                  <a:tcPr>
                    <a:solidFill>
                      <a:schemeClr val="bg1">
                        <a:lumMod val="85000"/>
                      </a:schemeClr>
                    </a:solidFill>
                  </a:tcPr>
                </a:tc>
                <a:tc>
                  <a:txBody>
                    <a:bodyPr/>
                    <a:lstStyle/>
                    <a:p>
                      <a:pPr algn="l"/>
                      <a:r>
                        <a:rPr lang="en-US" sz="1800" b="1" dirty="0"/>
                        <a:t>Function</a:t>
                      </a:r>
                    </a:p>
                  </a:txBody>
                  <a:tcPr/>
                </a:tc>
                <a:extLst>
                  <a:ext uri="{0D108BD9-81ED-4DB2-BD59-A6C34878D82A}">
                    <a16:rowId xmlns:a16="http://schemas.microsoft.com/office/drawing/2014/main" val="3604647407"/>
                  </a:ext>
                </a:extLst>
              </a:tr>
              <a:tr h="430435">
                <a:tc>
                  <a:txBody>
                    <a:bodyPr/>
                    <a:lstStyle/>
                    <a:p>
                      <a:r>
                        <a:rPr lang="en-US" sz="1800" b="0" kern="1200" dirty="0">
                          <a:solidFill>
                            <a:schemeClr val="tx1"/>
                          </a:solidFill>
                          <a:latin typeface="+mn-lt"/>
                          <a:ea typeface="+mn-ea"/>
                          <a:cs typeface="+mn-cs"/>
                        </a:rPr>
                        <a:t>\d or [:digit:] or [0-9]</a:t>
                      </a: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any digit</a:t>
                      </a:r>
                    </a:p>
                  </a:txBody>
                  <a:tcPr/>
                </a:tc>
                <a:extLst>
                  <a:ext uri="{0D108BD9-81ED-4DB2-BD59-A6C34878D82A}">
                    <a16:rowId xmlns:a16="http://schemas.microsoft.com/office/drawing/2014/main" val="1726118439"/>
                  </a:ext>
                </a:extLst>
              </a:tr>
              <a:tr h="430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[a-z] or [:lower:]</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t>
                      </a:r>
                      <a:r>
                        <a:rPr lang="en-US" sz="1800" b="0" kern="1200">
                          <a:solidFill>
                            <a:schemeClr val="tx1"/>
                          </a:solidFill>
                          <a:latin typeface="+mn-lt"/>
                          <a:ea typeface="+mn-ea"/>
                          <a:cs typeface="+mn-cs"/>
                        </a:rPr>
                        <a:t>any whitespace</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294027997"/>
                  </a:ext>
                </a:extLst>
              </a:tr>
              <a:tr h="430435">
                <a:tc>
                  <a:txBody>
                    <a:bodyPr/>
                    <a:lstStyle/>
                    <a:p>
                      <a:r>
                        <a:rPr lang="en-GB" sz="1800" b="0" kern="1200" dirty="0">
                          <a:solidFill>
                            <a:schemeClr val="tx1"/>
                          </a:solidFill>
                          <a:latin typeface="+mn-lt"/>
                          <a:ea typeface="+mn-ea"/>
                          <a:cs typeface="+mn-cs"/>
                        </a:rPr>
                        <a:t>[A-Z] or [:upper:]</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Matches any alphanumeric</a:t>
                      </a:r>
                    </a:p>
                  </a:txBody>
                  <a:tcPr/>
                </a:tc>
                <a:extLst>
                  <a:ext uri="{0D108BD9-81ED-4DB2-BD59-A6C34878D82A}">
                    <a16:rowId xmlns:a16="http://schemas.microsoft.com/office/drawing/2014/main" val="427721822"/>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 b or c</a:t>
                      </a:r>
                    </a:p>
                  </a:txBody>
                  <a:tcPr/>
                </a:tc>
                <a:extLst>
                  <a:ext uri="{0D108BD9-81ED-4DB2-BD59-A6C34878D82A}">
                    <a16:rowId xmlns:a16="http://schemas.microsoft.com/office/drawing/2014/main" val="3626129505"/>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r>
                        <a:rPr lang="en-US" sz="1800" b="0" kern="1200" dirty="0">
                          <a:solidFill>
                            <a:schemeClr val="tx1"/>
                          </a:solidFill>
                          <a:latin typeface="+mn-lt"/>
                          <a:ea typeface="+mn-ea"/>
                          <a:cs typeface="+mn-cs"/>
                        </a:rPr>
                        <a:t> </a:t>
                      </a:r>
                    </a:p>
                  </a:txBody>
                  <a:tcPr>
                    <a:solidFill>
                      <a:schemeClr val="bg1">
                        <a:lumMod val="85000"/>
                      </a:schemeClr>
                    </a:solidFill>
                  </a:tcPr>
                </a:tc>
                <a:tc>
                  <a:txBody>
                    <a:bodyPr/>
                    <a:lstStyle/>
                    <a:p>
                      <a:r>
                        <a:rPr lang="en-GB" sz="1800" b="0" kern="1200" dirty="0">
                          <a:solidFill>
                            <a:schemeClr val="tx1"/>
                          </a:solidFill>
                          <a:latin typeface="+mn-lt"/>
                          <a:ea typeface="+mn-ea"/>
                          <a:cs typeface="+mn-cs"/>
                        </a:rPr>
                        <a:t>Matches anything except a, b, or c.</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605753601"/>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punct</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punctuation characters, ! " # $ % &amp; ’ ( ) * + , - . / : ; &lt; = &gt; ? @ [  ] ^ _ ` { | } ~</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165361152"/>
                  </a:ext>
                </a:extLst>
              </a:tr>
              <a:tr h="430435">
                <a:tc>
                  <a:txBody>
                    <a:bodyPr/>
                    <a:lstStyle/>
                    <a:p>
                      <a:r>
                        <a:rPr lang="en-GB" sz="1800" b="0" kern="1200" dirty="0">
                          <a:solidFill>
                            <a:schemeClr val="tx1"/>
                          </a:solidFill>
                          <a:latin typeface="+mn-lt"/>
                          <a:ea typeface="+mn-ea"/>
                          <a:cs typeface="+mn-cs"/>
                        </a:rPr>
                        <a:t>{n,}</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n or more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714321488"/>
                  </a:ext>
                </a:extLst>
              </a:tr>
              <a:tr h="430435">
                <a:tc>
                  <a:txBody>
                    <a:bodyPr/>
                    <a:lstStyle/>
                    <a:p>
                      <a:r>
                        <a:rPr lang="en-GB" sz="1800" b="0" kern="1200" dirty="0">
                          <a:solidFill>
                            <a:schemeClr val="tx1"/>
                          </a:solidFill>
                          <a:latin typeface="+mn-lt"/>
                          <a:ea typeface="+mn-ea"/>
                          <a:cs typeface="+mn-cs"/>
                        </a:rPr>
                        <a:t>{,m}</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at most m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19559271"/>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n,m</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between n and m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869907065"/>
                  </a:ext>
                </a:extLst>
              </a:tr>
            </a:tbl>
          </a:graphicData>
        </a:graphic>
      </p:graphicFrame>
      <p:sp>
        <p:nvSpPr>
          <p:cNvPr id="9" name="Rectangle 8">
            <a:extLst>
              <a:ext uri="{FF2B5EF4-FFF2-40B4-BE49-F238E27FC236}">
                <a16:creationId xmlns:a16="http://schemas.microsoft.com/office/drawing/2014/main" id="{681685EE-532E-4BCA-82AE-FC4ABF85F532}"/>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nochmal checken!! und ggf. ergänzen</a:t>
            </a:r>
            <a:endParaRPr lang="en-US"/>
          </a:p>
        </p:txBody>
      </p:sp>
    </p:spTree>
    <p:extLst>
      <p:ext uri="{BB962C8B-B14F-4D97-AF65-F5344CB8AC3E}">
        <p14:creationId xmlns:p14="http://schemas.microsoft.com/office/powerpoint/2010/main" val="13737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3880" y="4086136"/>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7" y="2737223"/>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
        <p:nvSpPr>
          <p:cNvPr id="19" name="Rectangle 18">
            <a:extLst>
              <a:ext uri="{FF2B5EF4-FFF2-40B4-BE49-F238E27FC236}">
                <a16:creationId xmlns:a16="http://schemas.microsoft.com/office/drawing/2014/main" id="{C22E037B-91C0-4FF0-9124-30AE6F479834}"/>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stemming &amp; lemmatization bisschen ausführlicher (bzw. vor allem demo dazu)</a:t>
            </a:r>
            <a:endParaRPr lang="en-US"/>
          </a:p>
        </p:txBody>
      </p:sp>
    </p:spTree>
    <p:extLst>
      <p:ext uri="{BB962C8B-B14F-4D97-AF65-F5344CB8AC3E}">
        <p14:creationId xmlns:p14="http://schemas.microsoft.com/office/powerpoint/2010/main" val="420452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Text Normalization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
        <p:nvSpPr>
          <p:cNvPr id="8" name="Rectangle 7">
            <a:extLst>
              <a:ext uri="{FF2B5EF4-FFF2-40B4-BE49-F238E27FC236}">
                <a16:creationId xmlns:a16="http://schemas.microsoft.com/office/drawing/2014/main" id="{E60687D1-1FAD-4D3F-B598-CA2DD768872B}"/>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übung ausbauen</a:t>
            </a:r>
            <a:endParaRPr lang="en-US"/>
          </a:p>
        </p:txBody>
      </p:sp>
    </p:spTree>
    <p:extLst>
      <p:ext uri="{BB962C8B-B14F-4D97-AF65-F5344CB8AC3E}">
        <p14:creationId xmlns:p14="http://schemas.microsoft.com/office/powerpoint/2010/main" val="425496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8" name="Rectangle 7">
            <a:extLst>
              <a:ext uri="{FF2B5EF4-FFF2-40B4-BE49-F238E27FC236}">
                <a16:creationId xmlns:a16="http://schemas.microsoft.com/office/drawing/2014/main" id="{E60687D1-1FAD-4D3F-B598-CA2DD768872B}"/>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statische features</a:t>
            </a:r>
            <a:endParaRPr lang="en-US"/>
          </a:p>
        </p:txBody>
      </p:sp>
    </p:spTree>
    <p:extLst>
      <p:ext uri="{BB962C8B-B14F-4D97-AF65-F5344CB8AC3E}">
        <p14:creationId xmlns:p14="http://schemas.microsoft.com/office/powerpoint/2010/main" val="1909789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Tree>
    <p:extLst>
      <p:ext uri="{BB962C8B-B14F-4D97-AF65-F5344CB8AC3E}">
        <p14:creationId xmlns:p14="http://schemas.microsoft.com/office/powerpoint/2010/main" val="3483205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1730</Words>
  <Application>Microsoft Office PowerPoint</Application>
  <PresentationFormat>Widescreen</PresentationFormat>
  <Paragraphs>245</Paragraphs>
  <Slides>26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vt:lpstr>
      <vt:lpstr>Part II: Scraping &amp; Text Normalization</vt:lpstr>
      <vt:lpstr>Part II: Scraping &amp; Text Normalization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&amp; Text Normalization</vt:lpstr>
      <vt:lpstr>Text Normalization  Purpose</vt:lpstr>
      <vt:lpstr>Text Normalization  Regular expressions</vt:lpstr>
      <vt:lpstr>Text Normalization  Regular expressions</vt:lpstr>
      <vt:lpstr>Text Normalization  Useful regex patterns</vt:lpstr>
      <vt:lpstr>Text Normalization  Stemming</vt:lpstr>
      <vt:lpstr>Text Normalization  Lemmatization</vt:lpstr>
      <vt:lpstr>Text Normalization  Exercise</vt:lpstr>
      <vt:lpstr>Text Normalization  Exercise</vt:lpstr>
      <vt:lpstr>Part II: Scraping &amp; Text Normalization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179</cp:revision>
  <dcterms:created xsi:type="dcterms:W3CDTF">2021-03-26T15:02:43Z</dcterms:created>
  <dcterms:modified xsi:type="dcterms:W3CDTF">2021-04-08T09:29:12Z</dcterms:modified>
</cp:coreProperties>
</file>