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4" r:id="rId3"/>
    <p:sldId id="260" r:id="rId4"/>
    <p:sldId id="261" r:id="rId5"/>
    <p:sldId id="267" r:id="rId6"/>
    <p:sldId id="263" r:id="rId7"/>
    <p:sldId id="256" r:id="rId8"/>
    <p:sldId id="266" r:id="rId9"/>
    <p:sldId id="258" r:id="rId10"/>
    <p:sldId id="265"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9" d="100"/>
          <a:sy n="89" d="100"/>
        </p:scale>
        <p:origin x="-58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45325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107123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18983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1254152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274250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2219667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3734614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324281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87626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103447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179804-14DB-46F2-84E3-76A3D2A340BF}"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197274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179804-14DB-46F2-84E3-76A3D2A340BF}" type="datetimeFigureOut">
              <a:rPr lang="en-US" smtClean="0"/>
              <a:pPr/>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362591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179804-14DB-46F2-84E3-76A3D2A340BF}" type="datetimeFigureOut">
              <a:rPr lang="en-US" smtClean="0"/>
              <a:pPr/>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168527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79804-14DB-46F2-84E3-76A3D2A340BF}" type="datetimeFigureOut">
              <a:rPr lang="en-US" smtClean="0"/>
              <a:pPr/>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153052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179804-14DB-46F2-84E3-76A3D2A340BF}"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162245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179804-14DB-46F2-84E3-76A3D2A340BF}"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39938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179804-14DB-46F2-84E3-76A3D2A340BF}" type="datetimeFigureOut">
              <a:rPr lang="en-US" smtClean="0"/>
              <a:pPr/>
              <a:t>1/26/2016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3135C4-DAFF-4B5F-86DE-AC884439D7C0}" type="slidenum">
              <a:rPr lang="en-US" smtClean="0"/>
              <a:pPr/>
              <a:t>‹#›</a:t>
            </a:fld>
            <a:endParaRPr lang="en-US"/>
          </a:p>
        </p:txBody>
      </p:sp>
    </p:spTree>
    <p:extLst>
      <p:ext uri="{BB962C8B-B14F-4D97-AF65-F5344CB8AC3E}">
        <p14:creationId xmlns:p14="http://schemas.microsoft.com/office/powerpoint/2010/main" xmlns="" val="182814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7.xm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bbc.co.uk/food/cuisines" TargetMode="External"/><Relationship Id="rId3" Type="http://schemas.openxmlformats.org/officeDocument/2006/relationships/hyperlink" Target="http://www.recipe.com/" TargetMode="External"/><Relationship Id="rId7" Type="http://schemas.openxmlformats.org/officeDocument/2006/relationships/hyperlink" Target="http://www.efsa.europa.eu/en/data/data-standardisation" TargetMode="External"/><Relationship Id="rId2" Type="http://schemas.openxmlformats.org/officeDocument/2006/relationships/hyperlink" Target="http://allrecipes.com/" TargetMode="External"/><Relationship Id="rId1" Type="http://schemas.openxmlformats.org/officeDocument/2006/relationships/slideLayout" Target="../slideLayouts/slideLayout2.xml"/><Relationship Id="rId6" Type="http://schemas.openxmlformats.org/officeDocument/2006/relationships/hyperlink" Target="https://en.wikipedia.org/wiki/List_of_cuisines" TargetMode="External"/><Relationship Id="rId5" Type="http://schemas.openxmlformats.org/officeDocument/2006/relationships/hyperlink" Target="http://www.peapod.com/" TargetMode="External"/><Relationship Id="rId4" Type="http://schemas.openxmlformats.org/officeDocument/2006/relationships/hyperlink" Target="http://ndb.nal.usda.gov/ndb/foods" TargetMode="External"/><Relationship Id="rId9" Type="http://schemas.openxmlformats.org/officeDocument/2006/relationships/hyperlink" Target="http://cafeworld.wikia.com/wiki/List_of_Cuisin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234640-130315012F629.jpg"/>
          <p:cNvPicPr>
            <a:picLocks noChangeAspect="1" noChangeArrowheads="1"/>
          </p:cNvPicPr>
          <p:nvPr/>
        </p:nvPicPr>
        <p:blipFill>
          <a:blip r:embed="rId2"/>
          <a:srcRect/>
          <a:stretch>
            <a:fillRect/>
          </a:stretch>
        </p:blipFill>
        <p:spPr bwMode="auto">
          <a:xfrm>
            <a:off x="0" y="0"/>
            <a:ext cx="12192000" cy="6877724"/>
          </a:xfrm>
          <a:prstGeom prst="rect">
            <a:avLst/>
          </a:prstGeom>
          <a:noFill/>
        </p:spPr>
      </p:pic>
      <p:sp>
        <p:nvSpPr>
          <p:cNvPr id="2" name="Title 1"/>
          <p:cNvSpPr>
            <a:spLocks noGrp="1"/>
          </p:cNvSpPr>
          <p:nvPr>
            <p:ph type="ctrTitle"/>
          </p:nvPr>
        </p:nvSpPr>
        <p:spPr/>
        <p:txBody>
          <a:bodyPr/>
          <a:lstStyle/>
          <a:p>
            <a:r>
              <a:rPr lang="en-US" dirty="0"/>
              <a:t>A Weekly Food Menu Planner</a:t>
            </a:r>
          </a:p>
        </p:txBody>
      </p:sp>
      <p:sp>
        <p:nvSpPr>
          <p:cNvPr id="3" name="Subtitle 2"/>
          <p:cNvSpPr>
            <a:spLocks noGrp="1"/>
          </p:cNvSpPr>
          <p:nvPr>
            <p:ph type="subTitle" idx="1"/>
          </p:nvPr>
        </p:nvSpPr>
        <p:spPr>
          <a:xfrm>
            <a:off x="1524000" y="4709621"/>
            <a:ext cx="8032124" cy="1655762"/>
          </a:xfrm>
        </p:spPr>
        <p:txBody>
          <a:bodyPr/>
          <a:lstStyle/>
          <a:p>
            <a:pPr algn="r"/>
            <a:r>
              <a:rPr lang="en-US" dirty="0" smtClean="0"/>
              <a:t>Team: </a:t>
            </a:r>
            <a:r>
              <a:rPr lang="en-US" dirty="0" err="1" smtClean="0"/>
              <a:t>FoodButler</a:t>
            </a:r>
            <a:endParaRPr lang="en-US" dirty="0"/>
          </a:p>
        </p:txBody>
      </p:sp>
    </p:spTree>
    <p:extLst>
      <p:ext uri="{BB962C8B-B14F-4D97-AF65-F5344CB8AC3E}">
        <p14:creationId xmlns:p14="http://schemas.microsoft.com/office/powerpoint/2010/main" xmlns="" val="1948533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Shopping List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031723977"/>
              </p:ext>
            </p:extLst>
          </p:nvPr>
        </p:nvGraphicFramePr>
        <p:xfrm>
          <a:off x="838200" y="1690684"/>
          <a:ext cx="10920210" cy="4787388"/>
        </p:xfrm>
        <a:graphic>
          <a:graphicData uri="http://schemas.openxmlformats.org/drawingml/2006/table">
            <a:tbl>
              <a:tblPr firstRow="1" bandRow="1">
                <a:tableStyleId>{5C22544A-7EE6-4342-B048-85BDC9FD1C3A}</a:tableStyleId>
              </a:tblPr>
              <a:tblGrid>
                <a:gridCol w="3640070"/>
                <a:gridCol w="3640070"/>
                <a:gridCol w="3640070"/>
              </a:tblGrid>
              <a:tr h="797898">
                <a:tc>
                  <a:txBody>
                    <a:bodyPr/>
                    <a:lstStyle/>
                    <a:p>
                      <a:r>
                        <a:rPr lang="en-US" dirty="0" smtClean="0"/>
                        <a:t>Ingredient</a:t>
                      </a:r>
                      <a:endParaRPr lang="en-US" dirty="0"/>
                    </a:p>
                  </a:txBody>
                  <a:tcPr/>
                </a:tc>
                <a:tc>
                  <a:txBody>
                    <a:bodyPr/>
                    <a:lstStyle/>
                    <a:p>
                      <a:r>
                        <a:rPr lang="en-US" dirty="0" smtClean="0"/>
                        <a:t>Day</a:t>
                      </a:r>
                      <a:endParaRPr lang="en-US" dirty="0"/>
                    </a:p>
                  </a:txBody>
                  <a:tcPr/>
                </a:tc>
                <a:tc>
                  <a:txBody>
                    <a:bodyPr/>
                    <a:lstStyle/>
                    <a:p>
                      <a:r>
                        <a:rPr lang="en-US" dirty="0" smtClean="0"/>
                        <a:t>Amount</a:t>
                      </a:r>
                      <a:endParaRPr lang="en-US" dirty="0"/>
                    </a:p>
                  </a:txBody>
                  <a:tcPr/>
                </a:tc>
              </a:tr>
              <a:tr h="797898">
                <a:tc>
                  <a:txBody>
                    <a:bodyPr/>
                    <a:lstStyle/>
                    <a:p>
                      <a:r>
                        <a:rPr lang="en-US" dirty="0" smtClean="0"/>
                        <a:t>Lettuce</a:t>
                      </a:r>
                      <a:endParaRPr lang="en-US" dirty="0"/>
                    </a:p>
                  </a:txBody>
                  <a:tcPr/>
                </a:tc>
                <a:tc>
                  <a:txBody>
                    <a:bodyPr/>
                    <a:lstStyle/>
                    <a:p>
                      <a:r>
                        <a:rPr lang="en-US" dirty="0" smtClean="0"/>
                        <a:t>3, 5, 6</a:t>
                      </a:r>
                      <a:endParaRPr lang="en-US" dirty="0"/>
                    </a:p>
                  </a:txBody>
                  <a:tcPr/>
                </a:tc>
                <a:tc>
                  <a:txBody>
                    <a:bodyPr/>
                    <a:lstStyle/>
                    <a:p>
                      <a:r>
                        <a:rPr lang="en-US" dirty="0" smtClean="0"/>
                        <a:t>2</a:t>
                      </a:r>
                      <a:endParaRPr lang="en-US" dirty="0"/>
                    </a:p>
                  </a:txBody>
                  <a:tcPr/>
                </a:tc>
              </a:tr>
              <a:tr h="797898">
                <a:tc>
                  <a:txBody>
                    <a:bodyPr/>
                    <a:lstStyle/>
                    <a:p>
                      <a:r>
                        <a:rPr lang="en-US" dirty="0" smtClean="0"/>
                        <a:t>Cheese</a:t>
                      </a:r>
                      <a:endParaRPr lang="en-US" dirty="0"/>
                    </a:p>
                  </a:txBody>
                  <a:tcPr/>
                </a:tc>
                <a:tc>
                  <a:txBody>
                    <a:bodyPr/>
                    <a:lstStyle/>
                    <a:p>
                      <a:r>
                        <a:rPr lang="en-US" dirty="0" smtClean="0"/>
                        <a:t>1, 5</a:t>
                      </a:r>
                      <a:endParaRPr lang="en-US" dirty="0"/>
                    </a:p>
                  </a:txBody>
                  <a:tcPr/>
                </a:tc>
                <a:tc>
                  <a:txBody>
                    <a:bodyPr/>
                    <a:lstStyle/>
                    <a:p>
                      <a:r>
                        <a:rPr lang="en-US" dirty="0" smtClean="0"/>
                        <a:t>5 slices </a:t>
                      </a:r>
                      <a:endParaRPr lang="en-US" dirty="0"/>
                    </a:p>
                  </a:txBody>
                  <a:tcPr/>
                </a:tc>
              </a:tr>
              <a:tr h="797898">
                <a:tc>
                  <a:txBody>
                    <a:bodyPr/>
                    <a:lstStyle/>
                    <a:p>
                      <a:r>
                        <a:rPr lang="en-US" dirty="0" smtClean="0"/>
                        <a:t>Tomato</a:t>
                      </a:r>
                      <a:endParaRPr lang="en-US" dirty="0"/>
                    </a:p>
                  </a:txBody>
                  <a:tcPr/>
                </a:tc>
                <a:tc>
                  <a:txBody>
                    <a:bodyPr/>
                    <a:lstStyle/>
                    <a:p>
                      <a:r>
                        <a:rPr lang="en-US" dirty="0" smtClean="0"/>
                        <a:t>2, 7</a:t>
                      </a:r>
                      <a:endParaRPr lang="en-US" dirty="0"/>
                    </a:p>
                  </a:txBody>
                  <a:tcPr/>
                </a:tc>
                <a:tc>
                  <a:txBody>
                    <a:bodyPr/>
                    <a:lstStyle/>
                    <a:p>
                      <a:r>
                        <a:rPr lang="en-US" dirty="0" smtClean="0"/>
                        <a:t>3</a:t>
                      </a:r>
                      <a:endParaRPr lang="en-US" dirty="0"/>
                    </a:p>
                  </a:txBody>
                  <a:tcPr/>
                </a:tc>
              </a:tr>
              <a:tr h="797898">
                <a:tc>
                  <a:txBody>
                    <a:bodyPr/>
                    <a:lstStyle/>
                    <a:p>
                      <a:r>
                        <a:rPr lang="en-US" dirty="0" smtClean="0"/>
                        <a:t>Noodle</a:t>
                      </a:r>
                      <a:endParaRPr lang="en-US" dirty="0"/>
                    </a:p>
                  </a:txBody>
                  <a:tcPr/>
                </a:tc>
                <a:tc>
                  <a:txBody>
                    <a:bodyPr/>
                    <a:lstStyle/>
                    <a:p>
                      <a:r>
                        <a:rPr lang="en-US" dirty="0" smtClean="0"/>
                        <a:t>3</a:t>
                      </a:r>
                      <a:endParaRPr lang="en-US" dirty="0"/>
                    </a:p>
                  </a:txBody>
                  <a:tcPr/>
                </a:tc>
                <a:tc>
                  <a:txBody>
                    <a:bodyPr/>
                    <a:lstStyle/>
                    <a:p>
                      <a:r>
                        <a:rPr lang="en-US" dirty="0" smtClean="0"/>
                        <a:t>1 pack</a:t>
                      </a:r>
                      <a:endParaRPr lang="en-US" dirty="0"/>
                    </a:p>
                  </a:txBody>
                  <a:tcPr/>
                </a:tc>
              </a:tr>
              <a:tr h="797898">
                <a:tc>
                  <a:txBody>
                    <a:bodyPr/>
                    <a:lstStyle/>
                    <a:p>
                      <a:r>
                        <a:rPr lang="en-US" dirty="0" smtClean="0"/>
                        <a:t>Broccoli</a:t>
                      </a:r>
                      <a:r>
                        <a:rPr lang="en-US" baseline="0" dirty="0" smtClean="0"/>
                        <a:t> </a:t>
                      </a:r>
                      <a:endParaRPr lang="en-US" dirty="0"/>
                    </a:p>
                  </a:txBody>
                  <a:tcPr/>
                </a:tc>
                <a:tc>
                  <a:txBody>
                    <a:bodyPr/>
                    <a:lstStyle/>
                    <a:p>
                      <a:r>
                        <a:rPr lang="en-US" dirty="0" smtClean="0"/>
                        <a:t>2</a:t>
                      </a:r>
                      <a:r>
                        <a:rPr lang="en-US" baseline="0" dirty="0" smtClean="0"/>
                        <a:t> </a:t>
                      </a:r>
                      <a:endParaRPr lang="en-US" dirty="0"/>
                    </a:p>
                  </a:txBody>
                  <a:tcPr/>
                </a:tc>
                <a:tc>
                  <a:txBody>
                    <a:bodyPr/>
                    <a:lstStyle/>
                    <a:p>
                      <a:r>
                        <a:rPr lang="en-US" dirty="0" smtClean="0"/>
                        <a:t>¼</a:t>
                      </a:r>
                      <a:r>
                        <a:rPr lang="en-US" baseline="0" dirty="0" smtClean="0"/>
                        <a:t> pound</a:t>
                      </a:r>
                      <a:endParaRPr lang="en-US" dirty="0"/>
                    </a:p>
                  </a:txBody>
                  <a:tcPr/>
                </a:tc>
              </a:tr>
            </a:tbl>
          </a:graphicData>
        </a:graphic>
      </p:graphicFrame>
    </p:spTree>
    <p:extLst>
      <p:ext uri="{BB962C8B-B14F-4D97-AF65-F5344CB8AC3E}">
        <p14:creationId xmlns:p14="http://schemas.microsoft.com/office/powerpoint/2010/main" xmlns="" val="862518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8" y="457200"/>
            <a:ext cx="3932237" cy="650383"/>
          </a:xfrm>
        </p:spPr>
        <p:txBody>
          <a:bodyPr/>
          <a:lstStyle/>
          <a:p>
            <a:r>
              <a:rPr lang="en-US" dirty="0" smtClean="0"/>
              <a:t>Cheeseburger</a:t>
            </a:r>
            <a:endParaRPr lang="en-US" dirty="0"/>
          </a:p>
        </p:txBody>
      </p:sp>
      <p:sp>
        <p:nvSpPr>
          <p:cNvPr id="7" name="Text Placeholder 6"/>
          <p:cNvSpPr>
            <a:spLocks noGrp="1"/>
          </p:cNvSpPr>
          <p:nvPr>
            <p:ph type="body" sz="half" idx="2"/>
          </p:nvPr>
        </p:nvSpPr>
        <p:spPr>
          <a:xfrm>
            <a:off x="685241" y="1323304"/>
            <a:ext cx="3932237" cy="5309316"/>
          </a:xfrm>
        </p:spPr>
        <p:txBody>
          <a:bodyPr/>
          <a:lstStyle/>
          <a:p>
            <a:r>
              <a:rPr lang="en-US" dirty="0" smtClean="0"/>
              <a:t>Calories:</a:t>
            </a:r>
          </a:p>
          <a:p>
            <a:r>
              <a:rPr lang="en-US" dirty="0" smtClean="0"/>
              <a:t>Cook time:</a:t>
            </a:r>
          </a:p>
          <a:p>
            <a:r>
              <a:rPr lang="en-US" dirty="0" smtClean="0"/>
              <a:t>Estimated Cost: </a:t>
            </a:r>
          </a:p>
          <a:p>
            <a:r>
              <a:rPr lang="en-US" dirty="0" smtClean="0"/>
              <a:t>Ingredient: </a:t>
            </a:r>
          </a:p>
          <a:p>
            <a:endParaRPr lang="en-US" dirty="0"/>
          </a:p>
          <a:p>
            <a:endParaRPr lang="en-US" dirty="0" smtClean="0"/>
          </a:p>
          <a:p>
            <a:endParaRPr lang="en-US" dirty="0" smtClean="0"/>
          </a:p>
          <a:p>
            <a:endParaRPr lang="en-US" dirty="0" smtClean="0"/>
          </a:p>
          <a:p>
            <a:endParaRPr lang="en-US" dirty="0"/>
          </a:p>
          <a:p>
            <a:endParaRPr lang="en-US" dirty="0"/>
          </a:p>
          <a:p>
            <a:endParaRPr lang="en-US" dirty="0" smtClean="0"/>
          </a:p>
          <a:p>
            <a:endParaRPr lang="en-US" dirty="0"/>
          </a:p>
          <a:p>
            <a:r>
              <a:rPr lang="en-US" dirty="0" smtClean="0"/>
              <a:t>(Timer)</a:t>
            </a:r>
          </a:p>
          <a:p>
            <a:endParaRPr lang="en-US" dirty="0"/>
          </a:p>
          <a:p>
            <a:endParaRPr lang="en-US" dirty="0" smtClean="0"/>
          </a:p>
          <a:p>
            <a:endParaRPr lang="en-US" dirty="0"/>
          </a:p>
          <a:p>
            <a:r>
              <a:rPr lang="en-US" dirty="0" smtClean="0">
                <a:hlinkClick r:id="rId2" action="ppaction://hlinksldjump"/>
              </a:rPr>
              <a:t>BACK</a:t>
            </a:r>
            <a:endParaRPr lang="en-US" dirty="0" smtClean="0"/>
          </a:p>
        </p:txBody>
      </p:sp>
      <p:pic>
        <p:nvPicPr>
          <p:cNvPr id="12" name="Picture 1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684136" y="1504"/>
            <a:ext cx="5507864" cy="6856496"/>
          </a:xfrm>
          <a:prstGeom prst="rect">
            <a:avLst/>
          </a:prstGeom>
        </p:spPr>
      </p:pic>
      <p:pic>
        <p:nvPicPr>
          <p:cNvPr id="1026" name="Picture 2" descr="http://bestwindows8apps.s3.amazonaws.com/images/2015/05/27/Screenshot.141549.1000000.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5241" y="4250028"/>
            <a:ext cx="5290556" cy="15547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99993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Struggles</a:t>
            </a:r>
            <a:endParaRPr lang="en-US" dirty="0"/>
          </a:p>
        </p:txBody>
      </p:sp>
      <p:sp>
        <p:nvSpPr>
          <p:cNvPr id="3" name="Content Placeholder 2"/>
          <p:cNvSpPr>
            <a:spLocks noGrp="1"/>
          </p:cNvSpPr>
          <p:nvPr>
            <p:ph idx="1"/>
          </p:nvPr>
        </p:nvSpPr>
        <p:spPr/>
        <p:txBody>
          <a:bodyPr/>
          <a:lstStyle/>
          <a:p>
            <a:pPr fontAlgn="base"/>
            <a:r>
              <a:rPr lang="en-US" dirty="0" smtClean="0"/>
              <a:t>Don’t </a:t>
            </a:r>
            <a:r>
              <a:rPr lang="en-US" dirty="0"/>
              <a:t>know what to buy in the supermarket. </a:t>
            </a:r>
          </a:p>
          <a:p>
            <a:pPr fontAlgn="base"/>
            <a:r>
              <a:rPr lang="en-US" dirty="0"/>
              <a:t>Want to purchase food ingredients efficiently and economically. </a:t>
            </a:r>
          </a:p>
          <a:p>
            <a:pPr fontAlgn="base"/>
            <a:r>
              <a:rPr lang="en-US" dirty="0"/>
              <a:t>Don’t know how to do with some ingredients left in the fridge</a:t>
            </a:r>
          </a:p>
          <a:p>
            <a:pPr fontAlgn="base"/>
            <a:r>
              <a:rPr lang="en-US" dirty="0"/>
              <a:t>Tired of thinking what to eat.</a:t>
            </a:r>
          </a:p>
          <a:p>
            <a:pPr fontAlgn="base"/>
            <a:r>
              <a:rPr lang="en-US" dirty="0"/>
              <a:t>Addressing nutrition needs for fitness or disease</a:t>
            </a:r>
          </a:p>
          <a:p>
            <a:endParaRPr lang="en-US" dirty="0"/>
          </a:p>
        </p:txBody>
      </p:sp>
    </p:spTree>
    <p:extLst>
      <p:ext uri="{BB962C8B-B14F-4D97-AF65-F5344CB8AC3E}">
        <p14:creationId xmlns:p14="http://schemas.microsoft.com/office/powerpoint/2010/main" xmlns="" val="307891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lnSpcReduction="10000"/>
          </a:bodyPr>
          <a:lstStyle/>
          <a:p>
            <a:r>
              <a:rPr lang="en-US" dirty="0"/>
              <a:t>This application helps students/working professionals plan the food menu for a week, or any other preferred periods, which could cater to customized needs indicated optionally. Examples include dietary restrictions, fitness schedule (calories), ingredients that the user already has and would like to use, dinning style and taste preferences, and budget constraints. This application also helps generate the list of ingredients that is needed for the planned week’s menu and the associated prices for budgeting purpose. To further help the users in the cooking process, we will include the recipes for each food course planned and possibly a timer as well. To optimize user experience, we may further address dishes beyond the traditional three meals which could possibly include morning breaks, afternoon tea, and midnight snacks/fourth meal, all under user’s choice. If time permits, this project will include additional features such as recommending liquor and music along with each meal.</a:t>
            </a:r>
          </a:p>
          <a:p>
            <a:pPr marL="0" indent="0">
              <a:buNone/>
            </a:pPr>
            <a:endParaRPr lang="en-US" dirty="0"/>
          </a:p>
        </p:txBody>
      </p:sp>
    </p:spTree>
    <p:extLst>
      <p:ext uri="{BB962C8B-B14F-4D97-AF65-F5344CB8AC3E}">
        <p14:creationId xmlns:p14="http://schemas.microsoft.com/office/powerpoint/2010/main" xmlns="" val="3009154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Source</a:t>
            </a:r>
            <a:endParaRPr lang="en-US" dirty="0"/>
          </a:p>
        </p:txBody>
      </p:sp>
      <p:sp>
        <p:nvSpPr>
          <p:cNvPr id="3" name="Content Placeholder 2"/>
          <p:cNvSpPr>
            <a:spLocks noGrp="1"/>
          </p:cNvSpPr>
          <p:nvPr>
            <p:ph idx="1"/>
          </p:nvPr>
        </p:nvSpPr>
        <p:spPr/>
        <p:txBody>
          <a:bodyPr>
            <a:normAutofit lnSpcReduction="10000"/>
          </a:bodyPr>
          <a:lstStyle/>
          <a:p>
            <a:pPr fontAlgn="base"/>
            <a:r>
              <a:rPr lang="en-US" dirty="0" err="1"/>
              <a:t>Allrecipes</a:t>
            </a:r>
            <a:r>
              <a:rPr lang="en-US" dirty="0"/>
              <a:t>: </a:t>
            </a:r>
            <a:r>
              <a:rPr lang="en-US" u="sng" dirty="0">
                <a:hlinkClick r:id="rId2"/>
              </a:rPr>
              <a:t>http://allrecipes.com/</a:t>
            </a:r>
            <a:endParaRPr lang="en-US" dirty="0"/>
          </a:p>
          <a:p>
            <a:pPr fontAlgn="base"/>
            <a:r>
              <a:rPr lang="en-US" dirty="0"/>
              <a:t>Recipe: </a:t>
            </a:r>
            <a:r>
              <a:rPr lang="en-US" u="sng" dirty="0">
                <a:hlinkClick r:id="rId3"/>
              </a:rPr>
              <a:t>www. recipe.com/</a:t>
            </a:r>
            <a:endParaRPr lang="en-US" dirty="0"/>
          </a:p>
          <a:p>
            <a:pPr fontAlgn="base"/>
            <a:r>
              <a:rPr lang="en-US" dirty="0"/>
              <a:t>United States Department of Agriculture, Agricultural Research Service, National Nutrient Database for Standard Reference Release 28: </a:t>
            </a:r>
            <a:r>
              <a:rPr lang="en-US" u="sng" dirty="0">
                <a:hlinkClick r:id="rId4"/>
              </a:rPr>
              <a:t>http://ndb.nal.usda.gov/ndb/foods</a:t>
            </a:r>
            <a:endParaRPr lang="en-US" dirty="0"/>
          </a:p>
          <a:p>
            <a:pPr fontAlgn="base"/>
            <a:r>
              <a:rPr lang="en-US" dirty="0"/>
              <a:t>Peapod: </a:t>
            </a:r>
            <a:r>
              <a:rPr lang="en-US" u="sng" dirty="0">
                <a:hlinkClick r:id="rId5"/>
              </a:rPr>
              <a:t>http://www.peapod.com/</a:t>
            </a:r>
            <a:r>
              <a:rPr lang="en-US" dirty="0"/>
              <a:t> (estimated cost of meals)</a:t>
            </a:r>
          </a:p>
          <a:p>
            <a:pPr fontAlgn="base"/>
            <a:r>
              <a:rPr lang="en-US" dirty="0"/>
              <a:t>List of cuisines: </a:t>
            </a:r>
            <a:r>
              <a:rPr lang="en-US" u="sng" dirty="0">
                <a:hlinkClick r:id="rId6"/>
              </a:rPr>
              <a:t>https://en.wikipedia.org/wiki/List_of_cuisines</a:t>
            </a:r>
            <a:endParaRPr lang="en-US" dirty="0"/>
          </a:p>
          <a:p>
            <a:pPr fontAlgn="base"/>
            <a:r>
              <a:rPr lang="en-US" dirty="0"/>
              <a:t>A food classification and description system developed by European Food Safety Authority (</a:t>
            </a:r>
            <a:r>
              <a:rPr lang="en-US" dirty="0" err="1"/>
              <a:t>efsa</a:t>
            </a:r>
            <a:r>
              <a:rPr lang="en-US" dirty="0"/>
              <a:t>): </a:t>
            </a:r>
            <a:r>
              <a:rPr lang="en-US" u="sng" dirty="0">
                <a:hlinkClick r:id="rId7"/>
              </a:rPr>
              <a:t>http://www.efsa.europa.eu/en/data/data-standardisation</a:t>
            </a:r>
            <a:endParaRPr lang="en-US" dirty="0"/>
          </a:p>
          <a:p>
            <a:r>
              <a:rPr lang="en-US" dirty="0"/>
              <a:t>Two good recipe sources: </a:t>
            </a:r>
            <a:r>
              <a:rPr lang="en-US" u="sng" dirty="0">
                <a:hlinkClick r:id="rId8"/>
              </a:rPr>
              <a:t>http://www.bbc.co.uk/food/cuisines</a:t>
            </a:r>
            <a:r>
              <a:rPr lang="en-US" dirty="0"/>
              <a:t> </a:t>
            </a:r>
            <a:r>
              <a:rPr lang="en-US" u="sng" dirty="0">
                <a:hlinkClick r:id="rId9"/>
              </a:rPr>
              <a:t>http://cafeworld.wikia.com/wiki/List_of_Cuisines</a:t>
            </a:r>
            <a:endParaRPr lang="en-US" dirty="0"/>
          </a:p>
        </p:txBody>
      </p:sp>
    </p:spTree>
    <p:extLst>
      <p:ext uri="{BB962C8B-B14F-4D97-AF65-F5344CB8AC3E}">
        <p14:creationId xmlns:p14="http://schemas.microsoft.com/office/powerpoint/2010/main" xmlns="" val="2995412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Schedule</a:t>
            </a:r>
            <a:endParaRPr lang="en-US" dirty="0"/>
          </a:p>
        </p:txBody>
      </p:sp>
      <p:sp>
        <p:nvSpPr>
          <p:cNvPr id="3" name="Content Placeholder 2"/>
          <p:cNvSpPr>
            <a:spLocks noGrp="1"/>
          </p:cNvSpPr>
          <p:nvPr>
            <p:ph idx="1"/>
          </p:nvPr>
        </p:nvSpPr>
        <p:spPr>
          <a:xfrm>
            <a:off x="425003" y="1725769"/>
            <a:ext cx="9337183" cy="4444382"/>
          </a:xfrm>
        </p:spPr>
        <p:txBody>
          <a:bodyPr>
            <a:normAutofit fontScale="92500" lnSpcReduction="10000"/>
          </a:bodyPr>
          <a:lstStyle/>
          <a:p>
            <a:pPr fontAlgn="base"/>
            <a:r>
              <a:rPr lang="en-US" dirty="0"/>
              <a:t>(1) scraping websites and storing data into databases (end of 7th week)</a:t>
            </a:r>
          </a:p>
          <a:p>
            <a:pPr fontAlgn="base"/>
            <a:r>
              <a:rPr lang="en-US" dirty="0"/>
              <a:t>(2) algorithms and functions for putting together a menu (end of 8th week)</a:t>
            </a:r>
          </a:p>
          <a:p>
            <a:pPr fontAlgn="base"/>
            <a:r>
              <a:rPr lang="en-US" dirty="0"/>
              <a:t>(3) Django website structure </a:t>
            </a:r>
            <a:r>
              <a:rPr lang="en-US" dirty="0" err="1"/>
              <a:t>ie</a:t>
            </a:r>
            <a:r>
              <a:rPr lang="en-US" dirty="0"/>
              <a:t>. search engine, output/menu page, timer on recipe pages (end of 8th week)</a:t>
            </a:r>
          </a:p>
          <a:p>
            <a:pPr fontAlgn="base"/>
            <a:r>
              <a:rPr lang="en-US" dirty="0"/>
              <a:t>(4) putting results on Django site (end of 9th week)</a:t>
            </a:r>
          </a:p>
          <a:p>
            <a:pPr fontAlgn="base"/>
            <a:endParaRPr lang="en-US" dirty="0"/>
          </a:p>
          <a:p>
            <a:pPr fontAlgn="base"/>
            <a:endParaRPr lang="en-US" dirty="0"/>
          </a:p>
          <a:p>
            <a:pPr fontAlgn="base"/>
            <a:r>
              <a:rPr lang="en-US" dirty="0"/>
              <a:t>Work on scraping data ( #1) and experimenting Django (#3): week 5, 6, 7</a:t>
            </a:r>
          </a:p>
          <a:p>
            <a:pPr fontAlgn="base"/>
            <a:r>
              <a:rPr lang="en-US" dirty="0"/>
              <a:t>Work on #2 with sample data and start building Django webpage (#3): week 6, 7, 8</a:t>
            </a:r>
          </a:p>
          <a:p>
            <a:pPr fontAlgn="base"/>
            <a:r>
              <a:rPr lang="en-US" dirty="0"/>
              <a:t>#4: week 9</a:t>
            </a:r>
          </a:p>
          <a:p>
            <a:pPr fontAlgn="base"/>
            <a:r>
              <a:rPr lang="en-US" dirty="0"/>
              <a:t>clean-up and minor adjustment to webpage: week 10</a:t>
            </a:r>
          </a:p>
          <a:p>
            <a:pPr fontAlgn="base"/>
            <a:r>
              <a:rPr lang="en-US" dirty="0"/>
              <a:t>clean up codes: post-presentation </a:t>
            </a:r>
          </a:p>
          <a:p>
            <a:endParaRPr lang="en-US" dirty="0"/>
          </a:p>
        </p:txBody>
      </p:sp>
    </p:spTree>
    <p:extLst>
      <p:ext uri="{BB962C8B-B14F-4D97-AF65-F5344CB8AC3E}">
        <p14:creationId xmlns:p14="http://schemas.microsoft.com/office/powerpoint/2010/main" xmlns="" val="3022015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Technology</a:t>
            </a:r>
            <a:endParaRPr lang="en-US" dirty="0"/>
          </a:p>
        </p:txBody>
      </p:sp>
      <p:sp>
        <p:nvSpPr>
          <p:cNvPr id="3" name="Content Placeholder 2"/>
          <p:cNvSpPr>
            <a:spLocks noGrp="1"/>
          </p:cNvSpPr>
          <p:nvPr>
            <p:ph idx="1"/>
          </p:nvPr>
        </p:nvSpPr>
        <p:spPr/>
        <p:txBody>
          <a:bodyPr/>
          <a:lstStyle/>
          <a:p>
            <a:pPr fontAlgn="base"/>
            <a:r>
              <a:rPr lang="en-US" dirty="0"/>
              <a:t>interactive timer during cooking process</a:t>
            </a:r>
          </a:p>
          <a:p>
            <a:pPr fontAlgn="base"/>
            <a:r>
              <a:rPr lang="en-US" dirty="0"/>
              <a:t>image (taken from source) that redirects you to the </a:t>
            </a:r>
            <a:r>
              <a:rPr lang="en-US" dirty="0" smtClean="0"/>
              <a:t>recipe </a:t>
            </a:r>
            <a:r>
              <a:rPr lang="en-US" dirty="0"/>
              <a:t>page if you click on it</a:t>
            </a:r>
          </a:p>
          <a:p>
            <a:pPr fontAlgn="base"/>
            <a:r>
              <a:rPr lang="en-US" dirty="0"/>
              <a:t>Django designs</a:t>
            </a:r>
          </a:p>
          <a:p>
            <a:pPr fontAlgn="base"/>
            <a:r>
              <a:rPr lang="en-US" dirty="0"/>
              <a:t>Capability of synchronizing into iCalendar or Google Calendar</a:t>
            </a:r>
          </a:p>
          <a:p>
            <a:pPr fontAlgn="base"/>
            <a:r>
              <a:rPr lang="en-US" dirty="0"/>
              <a:t>The selecting regime used for generating/optimizing food menu, innovative regression method possible</a:t>
            </a:r>
          </a:p>
          <a:p>
            <a:pPr marL="0" indent="0">
              <a:buNone/>
            </a:pPr>
            <a:endParaRPr lang="en-US" dirty="0"/>
          </a:p>
        </p:txBody>
      </p:sp>
    </p:spTree>
    <p:extLst>
      <p:ext uri="{BB962C8B-B14F-4D97-AF65-F5344CB8AC3E}">
        <p14:creationId xmlns:p14="http://schemas.microsoft.com/office/powerpoint/2010/main" xmlns="" val="817134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xmlns="" val="4172230944"/>
              </p:ext>
            </p:extLst>
          </p:nvPr>
        </p:nvGraphicFramePr>
        <p:xfrm>
          <a:off x="0" y="1"/>
          <a:ext cx="12192000" cy="6857999"/>
        </p:xfrm>
        <a:graphic>
          <a:graphicData uri="http://schemas.openxmlformats.org/drawingml/2006/table">
            <a:tbl>
              <a:tblPr firstRow="1" bandRow="1">
                <a:tableStyleId>{5C22544A-7EE6-4342-B048-85BDC9FD1C3A}</a:tableStyleId>
              </a:tblPr>
              <a:tblGrid>
                <a:gridCol w="1171977"/>
                <a:gridCol w="1790164"/>
                <a:gridCol w="1609859"/>
                <a:gridCol w="1524000"/>
                <a:gridCol w="1524000"/>
                <a:gridCol w="1524000"/>
                <a:gridCol w="1524000"/>
                <a:gridCol w="1524000"/>
              </a:tblGrid>
              <a:tr h="789881">
                <a:tc>
                  <a:txBody>
                    <a:bodyPr/>
                    <a:lstStyle/>
                    <a:p>
                      <a:r>
                        <a:rPr lang="en-US" dirty="0" smtClean="0"/>
                        <a:t>Meal/Day</a:t>
                      </a:r>
                      <a:endParaRPr lang="en-US" dirty="0"/>
                    </a:p>
                  </a:txBody>
                  <a:tcPr/>
                </a:tc>
                <a:tc>
                  <a:txBody>
                    <a:bodyPr/>
                    <a:lstStyle/>
                    <a:p>
                      <a:r>
                        <a:rPr lang="en-US" dirty="0" smtClean="0"/>
                        <a:t>Monday</a:t>
                      </a:r>
                      <a:endParaRPr lang="en-US" dirty="0"/>
                    </a:p>
                  </a:txBody>
                  <a:tcPr/>
                </a:tc>
                <a:tc>
                  <a:txBody>
                    <a:bodyPr/>
                    <a:lstStyle/>
                    <a:p>
                      <a:r>
                        <a:rPr lang="en-US" dirty="0" smtClean="0"/>
                        <a:t>Tuesday</a:t>
                      </a:r>
                      <a:endParaRPr lang="en-US" dirty="0"/>
                    </a:p>
                  </a:txBody>
                  <a:tcPr/>
                </a:tc>
                <a:tc>
                  <a:txBody>
                    <a:bodyPr/>
                    <a:lstStyle/>
                    <a:p>
                      <a:r>
                        <a:rPr lang="en-US" dirty="0" smtClean="0"/>
                        <a:t>Wednesday</a:t>
                      </a:r>
                      <a:endParaRPr lang="en-US" dirty="0"/>
                    </a:p>
                  </a:txBody>
                  <a:tcPr/>
                </a:tc>
                <a:tc>
                  <a:txBody>
                    <a:bodyPr/>
                    <a:lstStyle/>
                    <a:p>
                      <a:r>
                        <a:rPr lang="en-US" dirty="0" smtClean="0"/>
                        <a:t>Thursday</a:t>
                      </a:r>
                      <a:endParaRPr lang="en-US" dirty="0"/>
                    </a:p>
                  </a:txBody>
                  <a:tcPr/>
                </a:tc>
                <a:tc>
                  <a:txBody>
                    <a:bodyPr/>
                    <a:lstStyle/>
                    <a:p>
                      <a:r>
                        <a:rPr lang="en-US" dirty="0" smtClean="0"/>
                        <a:t>Friday</a:t>
                      </a:r>
                      <a:endParaRPr lang="en-US" dirty="0"/>
                    </a:p>
                  </a:txBody>
                  <a:tcPr/>
                </a:tc>
                <a:tc>
                  <a:txBody>
                    <a:bodyPr/>
                    <a:lstStyle/>
                    <a:p>
                      <a:r>
                        <a:rPr lang="en-US" dirty="0" smtClean="0"/>
                        <a:t>Saturday</a:t>
                      </a:r>
                      <a:endParaRPr lang="en-US" dirty="0"/>
                    </a:p>
                  </a:txBody>
                  <a:tcPr/>
                </a:tc>
                <a:tc>
                  <a:txBody>
                    <a:bodyPr/>
                    <a:lstStyle/>
                    <a:p>
                      <a:r>
                        <a:rPr lang="en-US" dirty="0" smtClean="0"/>
                        <a:t>Sunday</a:t>
                      </a:r>
                      <a:endParaRPr lang="en-US" dirty="0"/>
                    </a:p>
                  </a:txBody>
                  <a:tcPr/>
                </a:tc>
              </a:tr>
              <a:tr h="2022706">
                <a:tc>
                  <a:txBody>
                    <a:bodyPr/>
                    <a:lstStyle/>
                    <a:p>
                      <a:r>
                        <a:rPr lang="en-US" dirty="0" smtClean="0"/>
                        <a:t>Breakfast</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022706">
                <a:tc>
                  <a:txBody>
                    <a:bodyPr/>
                    <a:lstStyle/>
                    <a:p>
                      <a:r>
                        <a:rPr lang="en-US" dirty="0" smtClean="0"/>
                        <a:t>Lunch</a:t>
                      </a:r>
                      <a:endParaRPr lang="en-US" dirty="0"/>
                    </a:p>
                  </a:txBody>
                  <a:tcPr/>
                </a:tc>
                <a:tc>
                  <a:txBody>
                    <a:bodyPr/>
                    <a:lstStyle/>
                    <a:p>
                      <a:r>
                        <a:rPr lang="en-US" sz="1200" b="1" u="sng" dirty="0" smtClean="0"/>
                        <a:t>Cheeseburger</a:t>
                      </a:r>
                    </a:p>
                    <a:p>
                      <a:r>
                        <a:rPr lang="en-US" sz="1200" dirty="0" smtClean="0"/>
                        <a:t>Calories:</a:t>
                      </a:r>
                    </a:p>
                    <a:p>
                      <a:r>
                        <a:rPr lang="en-US" sz="1200" dirty="0" smtClean="0"/>
                        <a:t>Estimated Cost:</a:t>
                      </a:r>
                    </a:p>
                    <a:p>
                      <a:r>
                        <a:rPr lang="en-US" sz="1200" dirty="0" smtClean="0"/>
                        <a:t>Time: </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022706">
                <a:tc>
                  <a:txBody>
                    <a:bodyPr/>
                    <a:lstStyle/>
                    <a:p>
                      <a:r>
                        <a:rPr lang="en-US" dirty="0" smtClean="0"/>
                        <a:t>Dinner</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7" name="Picture 6">
            <a:hlinkClick r:id="rId2" action="ppaction://hlinksldjump"/>
          </p:cNvPr>
          <p:cNvPicPr>
            <a:picLocks noChangeAspect="1"/>
          </p:cNvPicPr>
          <p:nvPr/>
        </p:nvPicPr>
        <p:blipFill>
          <a:blip r:embed="rId3" cstate="print"/>
          <a:stretch>
            <a:fillRect/>
          </a:stretch>
        </p:blipFill>
        <p:spPr>
          <a:xfrm>
            <a:off x="1197735" y="3614669"/>
            <a:ext cx="1712890" cy="1047483"/>
          </a:xfrm>
          <a:prstGeom prst="rect">
            <a:avLst/>
          </a:prstGeom>
        </p:spPr>
      </p:pic>
    </p:spTree>
    <p:extLst>
      <p:ext uri="{BB962C8B-B14F-4D97-AF65-F5344CB8AC3E}">
        <p14:creationId xmlns:p14="http://schemas.microsoft.com/office/powerpoint/2010/main" xmlns="" val="947373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72117202"/>
              </p:ext>
            </p:extLst>
          </p:nvPr>
        </p:nvGraphicFramePr>
        <p:xfrm>
          <a:off x="0" y="0"/>
          <a:ext cx="12192000" cy="6857999"/>
        </p:xfrm>
        <a:graphic>
          <a:graphicData uri="http://schemas.openxmlformats.org/drawingml/2006/table">
            <a:tbl>
              <a:tblPr firstRow="1" bandRow="1">
                <a:tableStyleId>{5C22544A-7EE6-4342-B048-85BDC9FD1C3A}</a:tableStyleId>
              </a:tblPr>
              <a:tblGrid>
                <a:gridCol w="1558344"/>
                <a:gridCol w="1931831"/>
                <a:gridCol w="1081825"/>
                <a:gridCol w="1524000"/>
                <a:gridCol w="1524000"/>
                <a:gridCol w="1524000"/>
                <a:gridCol w="1524000"/>
                <a:gridCol w="1524000"/>
              </a:tblGrid>
              <a:tr h="626670">
                <a:tc>
                  <a:txBody>
                    <a:bodyPr/>
                    <a:lstStyle/>
                    <a:p>
                      <a:r>
                        <a:rPr lang="en-US" dirty="0" smtClean="0"/>
                        <a:t>Meal/Day</a:t>
                      </a:r>
                      <a:endParaRPr lang="en-US" dirty="0"/>
                    </a:p>
                  </a:txBody>
                  <a:tcPr/>
                </a:tc>
                <a:tc>
                  <a:txBody>
                    <a:bodyPr/>
                    <a:lstStyle/>
                    <a:p>
                      <a:r>
                        <a:rPr lang="en-US" dirty="0" smtClean="0"/>
                        <a:t>Monday</a:t>
                      </a:r>
                      <a:endParaRPr lang="en-US" dirty="0"/>
                    </a:p>
                  </a:txBody>
                  <a:tcPr/>
                </a:tc>
                <a:tc>
                  <a:txBody>
                    <a:bodyPr/>
                    <a:lstStyle/>
                    <a:p>
                      <a:r>
                        <a:rPr lang="en-US" dirty="0" smtClean="0"/>
                        <a:t>Tuesday</a:t>
                      </a:r>
                      <a:endParaRPr lang="en-US" dirty="0"/>
                    </a:p>
                  </a:txBody>
                  <a:tcPr/>
                </a:tc>
                <a:tc>
                  <a:txBody>
                    <a:bodyPr/>
                    <a:lstStyle/>
                    <a:p>
                      <a:r>
                        <a:rPr lang="en-US" dirty="0" smtClean="0"/>
                        <a:t>Wednesday</a:t>
                      </a:r>
                      <a:endParaRPr lang="en-US" dirty="0"/>
                    </a:p>
                  </a:txBody>
                  <a:tcPr/>
                </a:tc>
                <a:tc>
                  <a:txBody>
                    <a:bodyPr/>
                    <a:lstStyle/>
                    <a:p>
                      <a:r>
                        <a:rPr lang="en-US" dirty="0" smtClean="0"/>
                        <a:t>Thursday</a:t>
                      </a:r>
                      <a:endParaRPr lang="en-US" dirty="0"/>
                    </a:p>
                  </a:txBody>
                  <a:tcPr/>
                </a:tc>
                <a:tc>
                  <a:txBody>
                    <a:bodyPr/>
                    <a:lstStyle/>
                    <a:p>
                      <a:r>
                        <a:rPr lang="en-US" dirty="0" smtClean="0"/>
                        <a:t>Friday</a:t>
                      </a:r>
                      <a:endParaRPr lang="en-US" dirty="0"/>
                    </a:p>
                  </a:txBody>
                  <a:tcPr/>
                </a:tc>
                <a:tc>
                  <a:txBody>
                    <a:bodyPr/>
                    <a:lstStyle/>
                    <a:p>
                      <a:r>
                        <a:rPr lang="en-US" dirty="0" smtClean="0"/>
                        <a:t>Saturday</a:t>
                      </a:r>
                      <a:endParaRPr lang="en-US" dirty="0"/>
                    </a:p>
                  </a:txBody>
                  <a:tcPr/>
                </a:tc>
                <a:tc>
                  <a:txBody>
                    <a:bodyPr/>
                    <a:lstStyle/>
                    <a:p>
                      <a:r>
                        <a:rPr lang="en-US" dirty="0" smtClean="0"/>
                        <a:t>Sunday</a:t>
                      </a:r>
                      <a:endParaRPr lang="en-US" dirty="0"/>
                    </a:p>
                  </a:txBody>
                  <a:tcPr/>
                </a:tc>
              </a:tr>
              <a:tr h="947555">
                <a:tc>
                  <a:txBody>
                    <a:bodyPr/>
                    <a:lstStyle/>
                    <a:p>
                      <a:r>
                        <a:rPr lang="en-US" dirty="0" smtClean="0"/>
                        <a:t>Breakfast</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947555">
                <a:tc>
                  <a:txBody>
                    <a:bodyPr/>
                    <a:lstStyle/>
                    <a:p>
                      <a:r>
                        <a:rPr lang="en-US" dirty="0" smtClean="0"/>
                        <a:t>Morning Breaks</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1366817">
                <a:tc>
                  <a:txBody>
                    <a:bodyPr/>
                    <a:lstStyle/>
                    <a:p>
                      <a:r>
                        <a:rPr lang="en-US" dirty="0" smtClean="0"/>
                        <a:t>Lunch</a:t>
                      </a:r>
                      <a:endParaRPr lang="en-US" dirty="0"/>
                    </a:p>
                  </a:txBody>
                  <a:tcPr/>
                </a:tc>
                <a:tc>
                  <a:txBody>
                    <a:bodyPr/>
                    <a:lstStyle/>
                    <a:p>
                      <a:r>
                        <a:rPr lang="en-US" sz="1200" b="1" u="sng" dirty="0" smtClean="0"/>
                        <a:t>Cheeseburger</a:t>
                      </a:r>
                    </a:p>
                    <a:p>
                      <a:r>
                        <a:rPr lang="en-US" sz="1200" dirty="0" smtClean="0"/>
                        <a:t>Calories:</a:t>
                      </a:r>
                    </a:p>
                    <a:p>
                      <a:r>
                        <a:rPr lang="en-US" sz="1200" dirty="0" smtClean="0"/>
                        <a:t>Estimated Cost:</a:t>
                      </a:r>
                    </a:p>
                    <a:p>
                      <a:r>
                        <a:rPr lang="en-US" sz="1200" dirty="0" smtClean="0"/>
                        <a:t>Time: </a:t>
                      </a:r>
                    </a:p>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r h="1074292">
                <a:tc>
                  <a:txBody>
                    <a:bodyPr/>
                    <a:lstStyle/>
                    <a:p>
                      <a:r>
                        <a:rPr lang="en-US" dirty="0" smtClean="0"/>
                        <a:t>Afternoon Tea</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947555">
                <a:tc>
                  <a:txBody>
                    <a:bodyPr/>
                    <a:lstStyle/>
                    <a:p>
                      <a:r>
                        <a:rPr lang="en-US" dirty="0" smtClean="0"/>
                        <a:t>Dinner</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r h="947555">
                <a:tc>
                  <a:txBody>
                    <a:bodyPr/>
                    <a:lstStyle/>
                    <a:p>
                      <a:r>
                        <a:rPr lang="en-US" dirty="0" smtClean="0"/>
                        <a:t>Midnight Snacks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pic>
        <p:nvPicPr>
          <p:cNvPr id="6" name="Picture 5">
            <a:hlinkClick r:id="rId2" action="ppaction://hlinksldjump"/>
          </p:cNvPr>
          <p:cNvPicPr>
            <a:picLocks noChangeAspect="1"/>
          </p:cNvPicPr>
          <p:nvPr/>
        </p:nvPicPr>
        <p:blipFill>
          <a:blip r:embed="rId3" cstate="print"/>
          <a:stretch>
            <a:fillRect/>
          </a:stretch>
        </p:blipFill>
        <p:spPr>
          <a:xfrm>
            <a:off x="2343955" y="3193960"/>
            <a:ext cx="1099219" cy="672205"/>
          </a:xfrm>
          <a:prstGeom prst="rect">
            <a:avLst/>
          </a:prstGeom>
        </p:spPr>
      </p:pic>
    </p:spTree>
    <p:extLst>
      <p:ext uri="{BB962C8B-B14F-4D97-AF65-F5344CB8AC3E}">
        <p14:creationId xmlns:p14="http://schemas.microsoft.com/office/powerpoint/2010/main" xmlns="" val="580345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09" y="13840"/>
            <a:ext cx="10515600" cy="1325563"/>
          </a:xfrm>
        </p:spPr>
        <p:txBody>
          <a:bodyPr/>
          <a:lstStyle/>
          <a:p>
            <a:r>
              <a:rPr lang="en-US" dirty="0" smtClean="0"/>
              <a:t>Alternatives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3495440563"/>
              </p:ext>
            </p:extLst>
          </p:nvPr>
        </p:nvGraphicFramePr>
        <p:xfrm>
          <a:off x="1" y="1339403"/>
          <a:ext cx="12192000" cy="5518596"/>
        </p:xfrm>
        <a:graphic>
          <a:graphicData uri="http://schemas.openxmlformats.org/drawingml/2006/table">
            <a:tbl>
              <a:tblPr firstRow="1" bandRow="1">
                <a:tableStyleId>{5C22544A-7EE6-4342-B048-85BDC9FD1C3A}</a:tableStyleId>
              </a:tblPr>
              <a:tblGrid>
                <a:gridCol w="4064000"/>
                <a:gridCol w="4064000"/>
                <a:gridCol w="4064000"/>
              </a:tblGrid>
              <a:tr h="1839532">
                <a:tc>
                  <a:txBody>
                    <a:bodyPr/>
                    <a:lstStyle/>
                    <a:p>
                      <a:r>
                        <a:rPr lang="en-US" dirty="0" smtClean="0"/>
                        <a:t>Grill Cheese</a:t>
                      </a:r>
                    </a:p>
                    <a:p>
                      <a:endParaRPr lang="en-US" dirty="0" smtClean="0"/>
                    </a:p>
                    <a:p>
                      <a:r>
                        <a:rPr lang="en-US" sz="1800" dirty="0" smtClean="0"/>
                        <a:t>Calories:</a:t>
                      </a:r>
                    </a:p>
                    <a:p>
                      <a:r>
                        <a:rPr lang="en-US" sz="1800" dirty="0" smtClean="0"/>
                        <a:t>Estimated Cost:</a:t>
                      </a:r>
                    </a:p>
                    <a:p>
                      <a:r>
                        <a:rPr lang="en-US" sz="1800" dirty="0" smtClean="0"/>
                        <a:t>Time: </a:t>
                      </a:r>
                    </a:p>
                    <a:p>
                      <a:endParaRPr lang="en-US" dirty="0" smtClean="0"/>
                    </a:p>
                  </a:txBody>
                  <a:tcPr/>
                </a:tc>
                <a:tc>
                  <a:txBody>
                    <a:bodyPr/>
                    <a:lstStyle/>
                    <a:p>
                      <a:endParaRPr lang="en-US"/>
                    </a:p>
                  </a:txBody>
                  <a:tcPr/>
                </a:tc>
                <a:tc>
                  <a:txBody>
                    <a:bodyPr/>
                    <a:lstStyle/>
                    <a:p>
                      <a:endParaRPr lang="en-US"/>
                    </a:p>
                  </a:txBody>
                  <a:tcPr/>
                </a:tc>
              </a:tr>
              <a:tr h="1839532">
                <a:tc>
                  <a:txBody>
                    <a:bodyPr/>
                    <a:lstStyle/>
                    <a:p>
                      <a:endParaRPr lang="en-US" dirty="0"/>
                    </a:p>
                  </a:txBody>
                  <a:tcPr/>
                </a:tc>
                <a:tc>
                  <a:txBody>
                    <a:bodyPr/>
                    <a:lstStyle/>
                    <a:p>
                      <a:endParaRPr lang="en-US"/>
                    </a:p>
                  </a:txBody>
                  <a:tcPr/>
                </a:tc>
                <a:tc>
                  <a:txBody>
                    <a:bodyPr/>
                    <a:lstStyle/>
                    <a:p>
                      <a:endParaRPr lang="en-US"/>
                    </a:p>
                  </a:txBody>
                  <a:tcPr/>
                </a:tc>
              </a:tr>
              <a:tr h="1839532">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5" name="Picture 4"/>
          <p:cNvPicPr>
            <a:picLocks noChangeAspect="1"/>
          </p:cNvPicPr>
          <p:nvPr/>
        </p:nvPicPr>
        <p:blipFill>
          <a:blip r:embed="rId2" cstate="print"/>
          <a:stretch>
            <a:fillRect/>
          </a:stretch>
        </p:blipFill>
        <p:spPr>
          <a:xfrm>
            <a:off x="2395470" y="1339403"/>
            <a:ext cx="1709268" cy="1143656"/>
          </a:xfrm>
          <a:prstGeom prst="rect">
            <a:avLst/>
          </a:prstGeom>
        </p:spPr>
      </p:pic>
    </p:spTree>
    <p:extLst>
      <p:ext uri="{BB962C8B-B14F-4D97-AF65-F5344CB8AC3E}">
        <p14:creationId xmlns:p14="http://schemas.microsoft.com/office/powerpoint/2010/main" xmlns="" val="1077246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588</Words>
  <Application>Microsoft Macintosh PowerPoint</Application>
  <PresentationFormat>自定义</PresentationFormat>
  <Paragraphs>112</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Facet</vt:lpstr>
      <vt:lpstr>A Weekly Food Menu Planner</vt:lpstr>
      <vt:lpstr>Daily Struggles</vt:lpstr>
      <vt:lpstr>Goal</vt:lpstr>
      <vt:lpstr>Potential Source</vt:lpstr>
      <vt:lpstr>Planned Schedule</vt:lpstr>
      <vt:lpstr>New Technology</vt:lpstr>
      <vt:lpstr>幻灯片 7</vt:lpstr>
      <vt:lpstr>幻灯片 8</vt:lpstr>
      <vt:lpstr>Alternatives </vt:lpstr>
      <vt:lpstr>Shopping List</vt:lpstr>
      <vt:lpstr>Cheeseburger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Li</dc:creator>
  <cp:lastModifiedBy>Gary</cp:lastModifiedBy>
  <cp:revision>9</cp:revision>
  <dcterms:created xsi:type="dcterms:W3CDTF">2016-01-27T02:58:24Z</dcterms:created>
  <dcterms:modified xsi:type="dcterms:W3CDTF">2016-01-27T04:42:58Z</dcterms:modified>
</cp:coreProperties>
</file>