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Consolas" pitchFamily="49" charset="0"/>
      <p:regular r:id="rId21"/>
      <p:bold r:id="rId22"/>
      <p:italic r:id="rId23"/>
      <p:boldItalic r:id="rId24"/>
    </p:embeddedFont>
    <p:embeddedFont>
      <p:font typeface="Corbel" pitchFamily="34" charset="0"/>
      <p:regular r:id="rId25"/>
      <p:bold r:id="rId26"/>
      <p:italic r:id="rId27"/>
      <p:boldItalic r:id="rId28"/>
    </p:embeddedFont>
    <p:embeddedFont>
      <p:font typeface="Wingdings 2" pitchFamily="18" charset="2"/>
      <p:regular r:id="rId29"/>
    </p:embeddedFont>
    <p:embeddedFont>
      <p:font typeface="Wingdings 3" pitchFamily="18" charset="2"/>
      <p:regular r:id="rId30"/>
    </p:embeddedFont>
    <p:embeddedFont>
      <p:font typeface="Calibri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A5258-6265-4265-8728-BB383CA05A78}" type="datetimeFigureOut">
              <a:rPr lang="en-CA" smtClean="0"/>
              <a:pPr/>
              <a:t>2017-11-04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EF254-10E4-4F1F-8D72-614505E2ACB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EF254-10E4-4F1F-8D72-614505E2ACB3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EF254-10E4-4F1F-8D72-614505E2ACB3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7222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EF254-10E4-4F1F-8D72-614505E2ACB3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EBC8-C0BC-4AD4-AC3B-74A9028EE755}" type="datetimeFigureOut">
              <a:rPr lang="en-CA" smtClean="0"/>
              <a:pPr/>
              <a:t>2017-11-04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22C-9BFC-41C6-9FDB-B234E66EA2D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EBC8-C0BC-4AD4-AC3B-74A9028EE755}" type="datetimeFigureOut">
              <a:rPr lang="en-CA" smtClean="0"/>
              <a:pPr/>
              <a:t>2017-11-04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22C-9BFC-41C6-9FDB-B234E66EA2D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EBC8-C0BC-4AD4-AC3B-74A9028EE755}" type="datetimeFigureOut">
              <a:rPr lang="en-CA" smtClean="0"/>
              <a:pPr/>
              <a:t>2017-11-04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22C-9BFC-41C6-9FDB-B234E66EA2D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EBC8-C0BC-4AD4-AC3B-74A9028EE755}" type="datetimeFigureOut">
              <a:rPr lang="en-CA" smtClean="0"/>
              <a:pPr/>
              <a:t>2017-11-04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22C-9BFC-41C6-9FDB-B234E66EA2D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EBC8-C0BC-4AD4-AC3B-74A9028EE755}" type="datetimeFigureOut">
              <a:rPr lang="en-CA" smtClean="0"/>
              <a:pPr/>
              <a:t>2017-11-04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22C-9BFC-41C6-9FDB-B234E66EA2D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EBC8-C0BC-4AD4-AC3B-74A9028EE755}" type="datetimeFigureOut">
              <a:rPr lang="en-CA" smtClean="0"/>
              <a:pPr/>
              <a:t>2017-11-04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22C-9BFC-41C6-9FDB-B234E66EA2D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EBC8-C0BC-4AD4-AC3B-74A9028EE755}" type="datetimeFigureOut">
              <a:rPr lang="en-CA" smtClean="0"/>
              <a:pPr/>
              <a:t>2017-11-04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22C-9BFC-41C6-9FDB-B234E66EA2D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EBC8-C0BC-4AD4-AC3B-74A9028EE755}" type="datetimeFigureOut">
              <a:rPr lang="en-CA" smtClean="0"/>
              <a:pPr/>
              <a:t>2017-11-04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22C-9BFC-41C6-9FDB-B234E66EA2D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EBC8-C0BC-4AD4-AC3B-74A9028EE755}" type="datetimeFigureOut">
              <a:rPr lang="en-CA" smtClean="0"/>
              <a:pPr/>
              <a:t>2017-11-04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22C-9BFC-41C6-9FDB-B234E66EA2D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EBC8-C0BC-4AD4-AC3B-74A9028EE755}" type="datetimeFigureOut">
              <a:rPr lang="en-CA" smtClean="0"/>
              <a:pPr/>
              <a:t>2017-11-04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22C-9BFC-41C6-9FDB-B234E66EA2D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F94BEBC8-C0BC-4AD4-AC3B-74A9028EE755}" type="datetimeFigureOut">
              <a:rPr lang="en-CA" smtClean="0"/>
              <a:pPr/>
              <a:t>2017-11-04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5611822C-9BFC-41C6-9FDB-B234E66EA2D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94BEBC8-C0BC-4AD4-AC3B-74A9028EE755}" type="datetimeFigureOut">
              <a:rPr lang="en-CA" smtClean="0"/>
              <a:pPr/>
              <a:t>2017-11-04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611822C-9BFC-41C6-9FDB-B234E66EA2D8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bnp-paribas-cardif-claims-manage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962400"/>
            <a:ext cx="7772400" cy="1975104"/>
          </a:xfrm>
        </p:spPr>
        <p:txBody>
          <a:bodyPr>
            <a:normAutofit/>
          </a:bodyPr>
          <a:lstStyle/>
          <a:p>
            <a:r>
              <a:rPr lang="en-CA" sz="2800" dirty="0" smtClean="0"/>
              <a:t>Capstone Project: </a:t>
            </a:r>
            <a:br>
              <a:rPr lang="en-CA" sz="2800" dirty="0" smtClean="0"/>
            </a:br>
            <a:r>
              <a:rPr lang="en-CA" sz="2800" dirty="0" smtClean="0"/>
              <a:t>Improving Insurance Claims Management</a:t>
            </a:r>
            <a:endParaRPr lang="en-CA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05400"/>
            <a:ext cx="77724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Accelerating claims approval for BNP Paribas </a:t>
            </a:r>
            <a:r>
              <a:rPr lang="en-US" dirty="0" err="1"/>
              <a:t>Cardif</a:t>
            </a:r>
            <a:endParaRPr lang="en-CA" dirty="0"/>
          </a:p>
          <a:p>
            <a:endParaRPr lang="en-CA" sz="800" dirty="0" smtClean="0"/>
          </a:p>
          <a:p>
            <a:r>
              <a:rPr lang="en-CA" sz="1400" dirty="0" smtClean="0"/>
              <a:t>By Lisa S </a:t>
            </a:r>
            <a:r>
              <a:rPr lang="en-CA" sz="1400" dirty="0" smtClean="0"/>
              <a:t>Ang</a:t>
            </a:r>
          </a:p>
          <a:p>
            <a:r>
              <a:rPr lang="en-CA" sz="1400" dirty="0" smtClean="0"/>
              <a:t>Mentor: </a:t>
            </a:r>
            <a:r>
              <a:rPr lang="en-CA" sz="1400" dirty="0" err="1" smtClean="0"/>
              <a:t>Anirban</a:t>
            </a:r>
            <a:r>
              <a:rPr lang="en-CA" sz="1400" dirty="0" smtClean="0"/>
              <a:t> </a:t>
            </a:r>
            <a:r>
              <a:rPr lang="en-CA" sz="1400" dirty="0" err="1" smtClean="0"/>
              <a:t>Ghosh</a:t>
            </a:r>
            <a:endParaRPr lang="en-CA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Data Exploration: </a:t>
            </a:r>
            <a:br>
              <a:rPr lang="en-CA" sz="3600" dirty="0" smtClean="0"/>
            </a:br>
            <a:r>
              <a:rPr lang="en-CA" sz="3600" dirty="0" smtClean="0"/>
              <a:t>Correlation, zero variance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1600" dirty="0" smtClean="0"/>
          </a:p>
          <a:p>
            <a:r>
              <a:rPr lang="en-CA" sz="1600" dirty="0" smtClean="0"/>
              <a:t>Correlation analysis</a:t>
            </a:r>
          </a:p>
          <a:p>
            <a:pPr lvl="1"/>
            <a:r>
              <a:rPr lang="en-CA" sz="1600" dirty="0" smtClean="0"/>
              <a:t>Generated correlation matrix for remaining 12 numeric variables</a:t>
            </a:r>
          </a:p>
          <a:p>
            <a:pPr lvl="1"/>
            <a:r>
              <a:rPr lang="en-CA" sz="1600" dirty="0" smtClean="0"/>
              <a:t>Using </a:t>
            </a:r>
            <a:r>
              <a:rPr lang="en-CA" sz="1600" dirty="0" err="1" smtClean="0"/>
              <a:t>pairwise</a:t>
            </a:r>
            <a:r>
              <a:rPr lang="en-CA" sz="1600" dirty="0" smtClean="0"/>
              <a:t> absolute correlation </a:t>
            </a:r>
            <a:r>
              <a:rPr lang="en-CA" sz="1600" dirty="0" err="1" smtClean="0"/>
              <a:t>cutoff</a:t>
            </a:r>
            <a:r>
              <a:rPr lang="en-CA" sz="1600" dirty="0" smtClean="0"/>
              <a:t> of 0.75, identified 4 correlated variables: v10, v14, v34, v40</a:t>
            </a:r>
          </a:p>
          <a:p>
            <a:pPr lvl="1"/>
            <a:endParaRPr lang="en-CA" sz="1600" dirty="0" smtClean="0"/>
          </a:p>
          <a:p>
            <a:r>
              <a:rPr lang="en-CA" sz="1600" dirty="0" smtClean="0"/>
              <a:t>Zero and near-zero variance, using caret package</a:t>
            </a:r>
          </a:p>
          <a:p>
            <a:pPr lvl="1"/>
            <a:r>
              <a:rPr lang="en-CA" sz="1600" dirty="0" smtClean="0"/>
              <a:t>No variables exhibited zero variance</a:t>
            </a:r>
          </a:p>
          <a:p>
            <a:pPr lvl="1"/>
            <a:r>
              <a:rPr lang="en-CA" sz="1600" dirty="0" smtClean="0"/>
              <a:t>3 variables exhibit near-zero variance (&lt;10%)</a:t>
            </a:r>
            <a:endParaRPr lang="en-CA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4724400"/>
          <a:ext cx="4800600" cy="1105154"/>
        </p:xfrm>
        <a:graphic>
          <a:graphicData uri="http://schemas.openxmlformats.org/drawingml/2006/table">
            <a:tbl>
              <a:tblPr/>
              <a:tblGrid>
                <a:gridCol w="824875"/>
                <a:gridCol w="945169"/>
                <a:gridCol w="1582756"/>
                <a:gridCol w="838200"/>
                <a:gridCol w="609600"/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freqRatio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percentUnique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zeroVar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nzv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v38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52.42693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0.020994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FALSE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TRUE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v3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504.6549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0.005248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FALSE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TRUE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v74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153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0.005248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FALSE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TRUE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Feature Selection: </a:t>
            </a:r>
            <a:br>
              <a:rPr lang="en-CA" sz="3600" dirty="0" smtClean="0"/>
            </a:br>
            <a:r>
              <a:rPr lang="en-CA" sz="3600" dirty="0" smtClean="0"/>
              <a:t>Information Value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1600" dirty="0" smtClean="0"/>
          </a:p>
          <a:p>
            <a:r>
              <a:rPr lang="en-CA" sz="1600" dirty="0" smtClean="0"/>
              <a:t>The use of information value (IV) and weight of evidence (WOE) is popular screening method for selecting predictor variables for binary classifier models</a:t>
            </a:r>
          </a:p>
          <a:p>
            <a:pPr lvl="1"/>
            <a:r>
              <a:rPr lang="en-CA" sz="1600" dirty="0" smtClean="0"/>
              <a:t>Used extensively for credit scoring, classifying loan repayment probabilities</a:t>
            </a:r>
          </a:p>
          <a:p>
            <a:pPr lvl="1"/>
            <a:r>
              <a:rPr lang="en-CA" sz="1600" dirty="0" smtClean="0"/>
              <a:t>Facilitates </a:t>
            </a:r>
            <a:r>
              <a:rPr lang="en-CA" sz="1600" dirty="0" smtClean="0"/>
              <a:t>the consideration of each variable’s independent contribution to the </a:t>
            </a:r>
            <a:r>
              <a:rPr lang="en-CA" sz="1600" dirty="0" smtClean="0"/>
              <a:t>outcome</a:t>
            </a:r>
          </a:p>
          <a:p>
            <a:pPr lvl="1"/>
            <a:r>
              <a:rPr lang="en-CA" sz="1600" dirty="0" smtClean="0"/>
              <a:t>Enables </a:t>
            </a:r>
            <a:r>
              <a:rPr lang="en-CA" sz="1600" dirty="0" smtClean="0"/>
              <a:t>the comparison between continuous and categorical variables without the need to create dummy </a:t>
            </a:r>
            <a:r>
              <a:rPr lang="en-CA" sz="1600" dirty="0" smtClean="0"/>
              <a:t>variables</a:t>
            </a:r>
          </a:p>
          <a:p>
            <a:pPr lvl="1"/>
            <a:r>
              <a:rPr lang="en-CA" sz="1600" dirty="0" smtClean="0"/>
              <a:t>By convention, the values of the IV statistic can be interpreted by the following </a:t>
            </a:r>
            <a:r>
              <a:rPr lang="en-CA" sz="1600" dirty="0" smtClean="0"/>
              <a:t>table:</a:t>
            </a:r>
          </a:p>
          <a:p>
            <a:pPr lvl="1">
              <a:buNone/>
            </a:pPr>
            <a:endParaRPr lang="en-CA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4876800"/>
          <a:ext cx="6096000" cy="158343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Information Value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Variable </a:t>
                      </a:r>
                      <a:r>
                        <a:rPr lang="en-CA" sz="16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Predictiveness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&lt; 0.02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Not useful for prediction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0.02 to 0.1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Weak predictive power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0.1 to 0.3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Medium predictive power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0.3 to 0.5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Strong predictive power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&gt;  0.5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Suspicious predictive power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Feature Selection: </a:t>
            </a:r>
            <a:br>
              <a:rPr lang="en-CA" sz="3600" dirty="0" smtClean="0"/>
            </a:br>
            <a:r>
              <a:rPr lang="en-CA" sz="3600" dirty="0" smtClean="0"/>
              <a:t>Information Value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5029200"/>
          </a:xfrm>
        </p:spPr>
        <p:txBody>
          <a:bodyPr>
            <a:normAutofit/>
          </a:bodyPr>
          <a:lstStyle/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r>
              <a:rPr lang="en-CA" sz="1600" dirty="0" smtClean="0"/>
              <a:t>Using the Information package, IV was calculated for numeric variables alone as well as numeric and categorical variables combined</a:t>
            </a:r>
            <a:endParaRPr lang="en-CA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243554"/>
          <a:ext cx="2590800" cy="3623846"/>
        </p:xfrm>
        <a:graphic>
          <a:graphicData uri="http://schemas.openxmlformats.org/drawingml/2006/table">
            <a:tbl>
              <a:tblPr/>
              <a:tblGrid>
                <a:gridCol w="1200535"/>
                <a:gridCol w="1390265"/>
              </a:tblGrid>
              <a:tr h="145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Variable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IV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v50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0.46078426</a:t>
                      </a: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9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v129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0.17578331</a:t>
                      </a: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v10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0.16512801</a:t>
                      </a: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9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v62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0.15019944</a:t>
                      </a: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v14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0.13765286</a:t>
                      </a: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9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v12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0.08555659</a:t>
                      </a: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v21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0.08513701</a:t>
                      </a: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9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v34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0.05674745</a:t>
                      </a: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v38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0.05434840</a:t>
                      </a: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9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v114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0.03370896</a:t>
                      </a: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v72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0.02830984</a:t>
                      </a: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9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v40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0.01364609</a:t>
                      </a:r>
                    </a:p>
                  </a:txBody>
                  <a:tcPr marL="57741" marR="577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5000" y="1380744"/>
          <a:ext cx="2743200" cy="4486656"/>
        </p:xfrm>
        <a:graphic>
          <a:graphicData uri="http://schemas.openxmlformats.org/drawingml/2006/table">
            <a:tbl>
              <a:tblPr/>
              <a:tblGrid>
                <a:gridCol w="1227940"/>
                <a:gridCol w="1515260"/>
              </a:tblGrid>
              <a:tr h="1403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Variable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IV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v50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0.467982813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0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v31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0.226882245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v129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0.177234292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0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v47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0.160790125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v62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0.157678475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0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v110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0.152982998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v66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0.129938822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352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v12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0.09030852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v21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0.088635846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0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v38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0.049081143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v114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0.032781355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0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v72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0.031632212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v30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0.013698502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0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v24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0.011741035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v71</a:t>
                      </a:r>
                      <a:endParaRPr lang="en-CA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Calibri"/>
                        </a:rPr>
                        <a:t>0.007115383</a:t>
                      </a:r>
                      <a:endParaRPr lang="en-CA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129" marR="4812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8800" y="1828800"/>
            <a:ext cx="1770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Numeric  Variables</a:t>
            </a:r>
            <a:endParaRPr lang="en-CA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914400"/>
            <a:ext cx="2892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Numeric  + Categorical Variables</a:t>
            </a:r>
            <a:endParaRPr lang="en-CA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Logistic Regression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>
            <a:normAutofit/>
          </a:bodyPr>
          <a:lstStyle/>
          <a:p>
            <a:r>
              <a:rPr lang="en-CA" sz="1600" dirty="0" smtClean="0"/>
              <a:t>Logistic regression is suitable for describing a relationship between </a:t>
            </a:r>
            <a:r>
              <a:rPr lang="en-CA" sz="1600" dirty="0" smtClean="0"/>
              <a:t>a binary response variable </a:t>
            </a:r>
            <a:r>
              <a:rPr lang="en-CA" sz="1600" dirty="0" smtClean="0"/>
              <a:t>and independent predictor variables</a:t>
            </a:r>
          </a:p>
          <a:p>
            <a:r>
              <a:rPr lang="en-CA" sz="1600" dirty="0" smtClean="0"/>
              <a:t>Models were built using variables with medium and strong predictive power by IV scoring (IV 0.1 – 0.5)</a:t>
            </a:r>
          </a:p>
          <a:p>
            <a:endParaRPr lang="en-CA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819400"/>
          <a:ext cx="7696200" cy="3943350"/>
        </p:xfrm>
        <a:graphic>
          <a:graphicData uri="http://schemas.openxmlformats.org/drawingml/2006/table">
            <a:tbl>
              <a:tblPr/>
              <a:tblGrid>
                <a:gridCol w="1517596"/>
                <a:gridCol w="3800282"/>
                <a:gridCol w="2378322"/>
              </a:tblGrid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Model Name</a:t>
                      </a:r>
                      <a:endParaRPr lang="en-CA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Description</a:t>
                      </a:r>
                      <a:endParaRPr lang="en-CA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Variables </a:t>
                      </a:r>
                      <a:endParaRPr lang="en-CA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Log5Num</a:t>
                      </a:r>
                      <a:endParaRPr lang="en-CA" sz="15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Numeric variables only, before correlation analysis</a:t>
                      </a:r>
                      <a:endParaRPr lang="en-CA" sz="15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v50, v129, v62, v10, v14</a:t>
                      </a:r>
                      <a:endParaRPr lang="en-CA" sz="15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Log3Num</a:t>
                      </a:r>
                      <a:endParaRPr lang="en-CA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Numeric variables only, after correlation analysis</a:t>
                      </a:r>
                      <a:endParaRPr lang="en-CA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v50, v129, v62</a:t>
                      </a:r>
                      <a:endParaRPr lang="en-CA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Log8NumCat</a:t>
                      </a:r>
                      <a:endParaRPr lang="en-CA" sz="15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Numeric and categorical variables, before correlation analysis</a:t>
                      </a:r>
                      <a:endParaRPr lang="en-CA" sz="15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v50, v31, v129, v10, v47, v62, v14, v66</a:t>
                      </a:r>
                      <a:endParaRPr lang="en-CA" sz="15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Log6NumCat</a:t>
                      </a:r>
                      <a:endParaRPr lang="en-CA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Numeric and categorical variables, after correlation analysis</a:t>
                      </a:r>
                      <a:endParaRPr lang="en-CA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v50, v31, v129, v47, v62, v66</a:t>
                      </a:r>
                      <a:endParaRPr lang="en-CA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Log5aNumCat</a:t>
                      </a:r>
                      <a:endParaRPr lang="en-CA" sz="15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Numeric and categorical variables, after correlation analysis</a:t>
                      </a:r>
                      <a:endParaRPr lang="en-CA" sz="15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v50, v31, v129, v62, v66</a:t>
                      </a:r>
                      <a:endParaRPr lang="en-CA" sz="15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Log5bNumCat</a:t>
                      </a:r>
                      <a:endParaRPr lang="en-CA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Numeric and categorical variables, after correlation analysis</a:t>
                      </a:r>
                      <a:endParaRPr lang="en-CA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v50, v31, v129, v47, v66</a:t>
                      </a:r>
                      <a:endParaRPr lang="en-CA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Log4NumCat</a:t>
                      </a:r>
                      <a:endParaRPr lang="en-CA" sz="15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Numeric and categorical variables, after correlation analysis</a:t>
                      </a:r>
                      <a:endParaRPr lang="en-CA" sz="15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v50, v31, v129, v66</a:t>
                      </a:r>
                      <a:endParaRPr lang="en-CA" sz="15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Evaluation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CA" sz="1600" dirty="0" smtClean="0"/>
              <a:t>AUC on validation set</a:t>
            </a:r>
          </a:p>
          <a:p>
            <a:r>
              <a:rPr lang="en-CA" sz="1600" dirty="0" smtClean="0"/>
              <a:t>Log loss ranking of test set predictions  on </a:t>
            </a:r>
            <a:r>
              <a:rPr lang="en-CA" sz="1600" dirty="0" err="1" smtClean="0"/>
              <a:t>Kaggle</a:t>
            </a:r>
            <a:r>
              <a:rPr lang="en-CA" sz="1600" dirty="0" smtClean="0"/>
              <a:t> website</a:t>
            </a:r>
          </a:p>
          <a:p>
            <a:pPr lvl="1"/>
            <a:endParaRPr lang="en-CA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082796"/>
          <a:ext cx="7772400" cy="4647502"/>
        </p:xfrm>
        <a:graphic>
          <a:graphicData uri="http://schemas.openxmlformats.org/drawingml/2006/table">
            <a:tbl>
              <a:tblPr/>
              <a:tblGrid>
                <a:gridCol w="1371600"/>
                <a:gridCol w="3065028"/>
                <a:gridCol w="801164"/>
                <a:gridCol w="844585"/>
                <a:gridCol w="844585"/>
                <a:gridCol w="845438"/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Model Name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Variable Significance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AUC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Kaggle</a:t>
                      </a:r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 Score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AUC Rank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Kaggle</a:t>
                      </a:r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 Rank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Log5Num</a:t>
                      </a:r>
                      <a:endParaRPr lang="en-CA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*** v50, v129, v14</a:t>
                      </a:r>
                      <a:endParaRPr lang="en-CA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    * v10</a:t>
                      </a:r>
                      <a:endParaRPr lang="en-CA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    .  v62</a:t>
                      </a:r>
                      <a:endParaRPr lang="en-CA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0.69863</a:t>
                      </a:r>
                      <a:endParaRPr lang="en-CA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0.50538</a:t>
                      </a:r>
                      <a:endParaRPr lang="en-CA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</a:t>
                      </a:r>
                      <a:endParaRPr lang="en-CA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</a:t>
                      </a:r>
                      <a:endParaRPr lang="en-CA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Log3Num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*** v50, v129 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   ** v62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0.69905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0.50545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6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7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Log8NumCat</a:t>
                      </a:r>
                      <a:endParaRPr lang="en-CA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*** v50, v31B, v31C, v14, v66B, v66C</a:t>
                      </a:r>
                      <a:endParaRPr lang="en-CA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  ** v129</a:t>
                      </a:r>
                      <a:endParaRPr lang="en-CA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       v10, v47, v62</a:t>
                      </a:r>
                      <a:endParaRPr lang="en-CA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0.72705</a:t>
                      </a:r>
                      <a:endParaRPr lang="en-CA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0.48858</a:t>
                      </a:r>
                      <a:endParaRPr lang="en-CA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CA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CA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Log6NumCat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*** v50, v31B, v31C, v66B, v66C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  **  v129 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        v47, v62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0.72703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0.48864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Log5aNumCat</a:t>
                      </a:r>
                      <a:endParaRPr lang="en-CA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*** v50, v31B, v31C, v129, v66B, v66C</a:t>
                      </a:r>
                      <a:endParaRPr lang="en-CA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    * v62</a:t>
                      </a:r>
                      <a:endParaRPr lang="en-CA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0.71939</a:t>
                      </a:r>
                      <a:endParaRPr lang="en-CA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0.49324</a:t>
                      </a:r>
                      <a:endParaRPr lang="en-CA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en-CA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en-CA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Log5bNumCat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*** v50, v31B, v31C, v66B, v66C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  ** v129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        v47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0.72707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0.48860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Log4NumCat</a:t>
                      </a:r>
                      <a:endParaRPr lang="en-CA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*** v50, v31, v129, v66</a:t>
                      </a:r>
                      <a:endParaRPr lang="en-CA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0.71937</a:t>
                      </a:r>
                      <a:endParaRPr lang="en-CA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0.49335</a:t>
                      </a:r>
                      <a:endParaRPr lang="en-CA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en-CA" sz="14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en-CA" sz="14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Evaluation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600" dirty="0" smtClean="0"/>
              <a:t>AUC Top 3 models : </a:t>
            </a:r>
          </a:p>
          <a:p>
            <a:pPr lvl="1"/>
            <a:r>
              <a:rPr lang="en-CA" sz="1600" dirty="0" smtClean="0"/>
              <a:t>Log5bNumCat </a:t>
            </a:r>
            <a:r>
              <a:rPr lang="en-CA" sz="1600" dirty="0" smtClean="0"/>
              <a:t>0.72707</a:t>
            </a:r>
            <a:endParaRPr lang="en-CA" sz="1600" dirty="0" smtClean="0"/>
          </a:p>
          <a:p>
            <a:pPr lvl="1"/>
            <a:r>
              <a:rPr lang="en-CA" sz="1600" dirty="0" smtClean="0"/>
              <a:t>Log8NumCat </a:t>
            </a:r>
            <a:r>
              <a:rPr lang="en-CA" sz="1600" dirty="0" smtClean="0"/>
              <a:t>0.72705</a:t>
            </a:r>
            <a:endParaRPr lang="en-CA" sz="1600" dirty="0" smtClean="0"/>
          </a:p>
          <a:p>
            <a:pPr lvl="1"/>
            <a:r>
              <a:rPr lang="en-CA" sz="1600" dirty="0" smtClean="0"/>
              <a:t>Log6NumCat </a:t>
            </a:r>
            <a:r>
              <a:rPr lang="en-CA" sz="1600" dirty="0" smtClean="0"/>
              <a:t>0.72703</a:t>
            </a:r>
            <a:endParaRPr lang="en-CA" sz="1600" dirty="0" smtClean="0"/>
          </a:p>
          <a:p>
            <a:r>
              <a:rPr lang="en-CA" sz="1600" dirty="0" err="1" smtClean="0"/>
              <a:t>Kaggle</a:t>
            </a:r>
            <a:r>
              <a:rPr lang="en-CA" sz="1600" dirty="0" smtClean="0"/>
              <a:t> Top 3 models: </a:t>
            </a:r>
          </a:p>
          <a:p>
            <a:pPr lvl="1"/>
            <a:r>
              <a:rPr lang="en-CA" sz="1600" dirty="0" smtClean="0"/>
              <a:t>Log8NumCat </a:t>
            </a:r>
            <a:r>
              <a:rPr lang="en-CA" sz="1600" dirty="0" smtClean="0"/>
              <a:t>0.48858</a:t>
            </a:r>
            <a:endParaRPr lang="en-CA" sz="1600" dirty="0" smtClean="0"/>
          </a:p>
          <a:p>
            <a:pPr lvl="1"/>
            <a:r>
              <a:rPr lang="en-CA" sz="1600" dirty="0" smtClean="0"/>
              <a:t>Log5bNumCat </a:t>
            </a:r>
            <a:r>
              <a:rPr lang="en-CA" sz="1600" dirty="0" smtClean="0"/>
              <a:t>0.48860</a:t>
            </a:r>
            <a:endParaRPr lang="en-CA" sz="1600" dirty="0" smtClean="0"/>
          </a:p>
          <a:p>
            <a:pPr lvl="1"/>
            <a:r>
              <a:rPr lang="en-CA" sz="1600" dirty="0" smtClean="0"/>
              <a:t>Log6NumCat 0.48864</a:t>
            </a:r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</p:txBody>
      </p:sp>
      <p:pic>
        <p:nvPicPr>
          <p:cNvPr id="4" name="Picture 3" descr="ROC865b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0" y="1828800"/>
            <a:ext cx="4876800" cy="4033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Evaluation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600" dirty="0" smtClean="0"/>
              <a:t>Log8NumCat contains  highly </a:t>
            </a:r>
            <a:r>
              <a:rPr lang="en-CA" sz="1600" dirty="0" smtClean="0"/>
              <a:t>correlated variables. </a:t>
            </a:r>
          </a:p>
          <a:p>
            <a:pPr lvl="1"/>
            <a:r>
              <a:rPr lang="en-CA" sz="1600" dirty="0" smtClean="0"/>
              <a:t>Discard in favour of </a:t>
            </a:r>
            <a:r>
              <a:rPr lang="en-CA" sz="1600" dirty="0" smtClean="0"/>
              <a:t>Log6NumCat and Log5bNumCat</a:t>
            </a:r>
          </a:p>
          <a:p>
            <a:endParaRPr lang="en-CA" sz="1600" dirty="0" smtClean="0"/>
          </a:p>
          <a:p>
            <a:r>
              <a:rPr lang="en-CA" sz="1600" dirty="0" smtClean="0"/>
              <a:t>A logistic regression model is said to have a better fit to the data if it can demonstrate a statistically significant improvement over a model with fewer predictors. </a:t>
            </a:r>
            <a:endParaRPr lang="en-CA" sz="1600" dirty="0" smtClean="0"/>
          </a:p>
          <a:p>
            <a:pPr lvl="1"/>
            <a:r>
              <a:rPr lang="en-CA" sz="1600" dirty="0" smtClean="0"/>
              <a:t>Log6NumCat </a:t>
            </a:r>
            <a:r>
              <a:rPr lang="en-CA" sz="1600" dirty="0" smtClean="0"/>
              <a:t>and </a:t>
            </a:r>
            <a:r>
              <a:rPr lang="en-CA" sz="1600" dirty="0" smtClean="0"/>
              <a:t>Log5bNumCat differ by a single variable: v62</a:t>
            </a:r>
          </a:p>
          <a:p>
            <a:pPr lvl="1"/>
            <a:r>
              <a:rPr lang="en-CA" sz="1600" dirty="0" smtClean="0"/>
              <a:t>Performed likelihood ratio test to determine if observed difference was significant</a:t>
            </a:r>
          </a:p>
          <a:p>
            <a:pPr lvl="1"/>
            <a:r>
              <a:rPr lang="en-CA" sz="1600" i="1" dirty="0" smtClean="0"/>
              <a:t>p</a:t>
            </a:r>
            <a:r>
              <a:rPr lang="en-CA" sz="1600" dirty="0" smtClean="0"/>
              <a:t>-value </a:t>
            </a:r>
            <a:r>
              <a:rPr lang="en-CA" sz="1600" dirty="0" smtClean="0"/>
              <a:t>of  0.1504 </a:t>
            </a:r>
            <a:r>
              <a:rPr lang="en-CA" sz="1600" dirty="0" smtClean="0"/>
              <a:t> =  therefore, Log6NumCat does not have a statistically significant improvement over Log5bNumCat</a:t>
            </a:r>
          </a:p>
          <a:p>
            <a:pPr lvl="1"/>
            <a:endParaRPr lang="en-CA" sz="1200" dirty="0" smtClean="0"/>
          </a:p>
          <a:p>
            <a:r>
              <a:rPr lang="en-CA" sz="1600" dirty="0" smtClean="0"/>
              <a:t>Log5bNumCat is the best model for </a:t>
            </a:r>
            <a:r>
              <a:rPr lang="en-CA" sz="1600" dirty="0" smtClean="0"/>
              <a:t>predicting accelerated </a:t>
            </a:r>
            <a:r>
              <a:rPr lang="en-CA" sz="1600" dirty="0" smtClean="0"/>
              <a:t>claims</a:t>
            </a:r>
          </a:p>
          <a:p>
            <a:pPr lvl="1"/>
            <a:r>
              <a:rPr lang="en-CA" sz="1600" dirty="0" smtClean="0"/>
              <a:t>v50, v31, v129, v47 and v66</a:t>
            </a:r>
            <a:endParaRPr lang="en-CA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Model Usage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600" dirty="0" smtClean="0"/>
              <a:t>Using model Log5bNumCat, the predicted </a:t>
            </a:r>
            <a:r>
              <a:rPr lang="en-CA" sz="1600" dirty="0" smtClean="0"/>
              <a:t>probability of an accelerated </a:t>
            </a:r>
            <a:r>
              <a:rPr lang="en-CA" sz="1600" dirty="0" smtClean="0"/>
              <a:t>claim can be graphically represented, </a:t>
            </a:r>
            <a:r>
              <a:rPr lang="en-CA" sz="1600" dirty="0" smtClean="0"/>
              <a:t>given a value for each predictor</a:t>
            </a:r>
            <a:endParaRPr lang="en-CA" sz="1600" dirty="0"/>
          </a:p>
        </p:txBody>
      </p:sp>
      <p:pic>
        <p:nvPicPr>
          <p:cNvPr id="4" name="Picture 3" descr="Log5bNumCatEffects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514600"/>
            <a:ext cx="65532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Directions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Target ratio imbalance</a:t>
            </a:r>
          </a:p>
          <a:p>
            <a:r>
              <a:rPr lang="en-CA" dirty="0" smtClean="0"/>
              <a:t>k-fold cross validation</a:t>
            </a:r>
          </a:p>
          <a:p>
            <a:r>
              <a:rPr lang="en-CA" dirty="0" smtClean="0"/>
              <a:t>Explore missing values predictor capabilities</a:t>
            </a:r>
          </a:p>
          <a:p>
            <a:r>
              <a:rPr lang="en-CA" dirty="0" smtClean="0"/>
              <a:t>Compare outcome to decision tree models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Introduction: </a:t>
            </a:r>
            <a:br>
              <a:rPr lang="en-CA" dirty="0" smtClean="0"/>
            </a:br>
            <a:r>
              <a:rPr lang="en-CA" dirty="0" smtClean="0"/>
              <a:t>Insurance Claims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Effective claims management is a critical aspect of a functioning insurance provider</a:t>
            </a:r>
          </a:p>
          <a:p>
            <a:pPr lvl="1"/>
            <a:r>
              <a:rPr lang="en-CA" dirty="0" smtClean="0"/>
              <a:t>Need to balance:</a:t>
            </a:r>
          </a:p>
          <a:p>
            <a:pPr lvl="2"/>
            <a:r>
              <a:rPr lang="en-CA" dirty="0" smtClean="0"/>
              <a:t>Claim costs</a:t>
            </a:r>
          </a:p>
          <a:p>
            <a:pPr lvl="2"/>
            <a:r>
              <a:rPr lang="en-CA" dirty="0" smtClean="0"/>
              <a:t>Risk management </a:t>
            </a:r>
          </a:p>
          <a:p>
            <a:pPr lvl="2"/>
            <a:r>
              <a:rPr lang="en-CA" dirty="0" smtClean="0"/>
              <a:t>Client satisfaction</a:t>
            </a:r>
          </a:p>
          <a:p>
            <a:pPr lvl="2"/>
            <a:r>
              <a:rPr lang="en-CA" dirty="0" smtClean="0"/>
              <a:t>Claims handling costs</a:t>
            </a:r>
          </a:p>
          <a:p>
            <a:r>
              <a:rPr lang="en-CA" dirty="0" smtClean="0"/>
              <a:t>Goal </a:t>
            </a:r>
            <a:r>
              <a:rPr lang="en-CA" sz="1700" dirty="0" smtClean="0">
                <a:sym typeface="Wingdings"/>
              </a:rPr>
              <a:t></a:t>
            </a:r>
            <a:r>
              <a:rPr lang="en-CA" dirty="0" smtClean="0"/>
              <a:t> Maximize efficiency of the claims process</a:t>
            </a:r>
          </a:p>
          <a:p>
            <a:pPr lvl="1"/>
            <a:r>
              <a:rPr lang="en-CA" dirty="0" smtClean="0"/>
              <a:t>Reduce the manual evaluation of claims as much as possible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Automate Claims Handling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Claims process can be quite similar across industries</a:t>
            </a:r>
          </a:p>
          <a:p>
            <a:pPr lvl="1"/>
            <a:r>
              <a:rPr lang="en-CA" dirty="0" smtClean="0"/>
              <a:t>Client files claim &gt; Evaluate &gt; Process &gt; Remit payment (or not)</a:t>
            </a:r>
          </a:p>
          <a:p>
            <a:r>
              <a:rPr lang="en-CA" dirty="0" smtClean="0"/>
              <a:t>BNP Paribas </a:t>
            </a:r>
            <a:r>
              <a:rPr lang="en-CA" dirty="0" err="1" smtClean="0"/>
              <a:t>Cardif</a:t>
            </a:r>
            <a:r>
              <a:rPr lang="en-CA" dirty="0" smtClean="0"/>
              <a:t> Kaggle competition</a:t>
            </a:r>
          </a:p>
          <a:p>
            <a:pPr lvl="1"/>
            <a:r>
              <a:rPr lang="en-CA" dirty="0" smtClean="0"/>
              <a:t>Large provider of personal insurance policies</a:t>
            </a:r>
          </a:p>
          <a:p>
            <a:pPr lvl="1"/>
            <a:r>
              <a:rPr lang="en-CA" dirty="0" smtClean="0"/>
              <a:t>Identify which claims can be approved early in the proceedings, and which require more verification</a:t>
            </a:r>
          </a:p>
          <a:p>
            <a:pPr lvl="1"/>
            <a:endParaRPr lang="en-CA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Downloaded from </a:t>
            </a:r>
            <a:r>
              <a:rPr lang="en-CA" dirty="0" smtClean="0">
                <a:hlinkClick r:id="rId2"/>
              </a:rPr>
              <a:t>Kaggle</a:t>
            </a:r>
            <a:endParaRPr lang="en-CA" dirty="0" smtClean="0"/>
          </a:p>
          <a:p>
            <a:pPr lvl="1"/>
            <a:r>
              <a:rPr lang="en-CA" dirty="0" smtClean="0"/>
              <a:t>Database provided: train.csv and test.csv</a:t>
            </a:r>
          </a:p>
          <a:p>
            <a:pPr lvl="1"/>
            <a:endParaRPr lang="en-CA" dirty="0" smtClean="0"/>
          </a:p>
          <a:p>
            <a:r>
              <a:rPr lang="en-CA" b="1" dirty="0" smtClean="0"/>
              <a:t>Project aim: </a:t>
            </a:r>
            <a:endParaRPr lang="en-CA" b="1" dirty="0" smtClean="0"/>
          </a:p>
          <a:p>
            <a:pPr lvl="1"/>
            <a:r>
              <a:rPr lang="en-CA" dirty="0" smtClean="0"/>
              <a:t>Generate </a:t>
            </a:r>
            <a:r>
              <a:rPr lang="en-CA" dirty="0" smtClean="0"/>
              <a:t>a model to predict the probability of accelerated approval for each claim in test.csv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train.csv </a:t>
            </a:r>
            <a:r>
              <a:rPr lang="en-CA" sz="1200" dirty="0" smtClean="0">
                <a:sym typeface="Wingdings"/>
              </a:rPr>
              <a:t></a:t>
            </a:r>
            <a:r>
              <a:rPr lang="en-CA" sz="1800" dirty="0" smtClean="0">
                <a:sym typeface="Wingdings"/>
              </a:rPr>
              <a:t> 114321 observations of 133 variables </a:t>
            </a:r>
          </a:p>
          <a:p>
            <a:pPr lvl="1"/>
            <a:r>
              <a:rPr lang="en-CA" sz="1400" dirty="0" smtClean="0">
                <a:sym typeface="Wingdings"/>
              </a:rPr>
              <a:t>131 independent variables, target and ID</a:t>
            </a:r>
          </a:p>
          <a:p>
            <a:r>
              <a:rPr lang="en-CA" sz="1800" dirty="0" smtClean="0">
                <a:sym typeface="Wingdings"/>
              </a:rPr>
              <a:t>test.csv </a:t>
            </a:r>
            <a:r>
              <a:rPr lang="en-CA" sz="1200" dirty="0" smtClean="0">
                <a:sym typeface="Wingdings"/>
              </a:rPr>
              <a:t> </a:t>
            </a:r>
            <a:r>
              <a:rPr lang="en-CA" sz="1800" dirty="0" smtClean="0">
                <a:sym typeface="Wingdings"/>
              </a:rPr>
              <a:t>114393 observations of 132 variables</a:t>
            </a:r>
          </a:p>
          <a:p>
            <a:pPr lvl="1"/>
            <a:r>
              <a:rPr lang="en-CA" sz="1400" dirty="0" smtClean="0">
                <a:sym typeface="Wingdings"/>
              </a:rPr>
              <a:t>131 independent variables and ID</a:t>
            </a:r>
          </a:p>
          <a:p>
            <a:endParaRPr lang="en-CA" sz="1800" dirty="0" smtClean="0">
              <a:sym typeface="Wingdings"/>
            </a:endParaRPr>
          </a:p>
          <a:p>
            <a:r>
              <a:rPr lang="en-CA" sz="1800" dirty="0" smtClean="0">
                <a:sym typeface="Wingdings"/>
              </a:rPr>
              <a:t>Dependent variable </a:t>
            </a:r>
            <a:r>
              <a:rPr lang="en-CA" sz="1200" dirty="0" smtClean="0">
                <a:sym typeface="Wingdings"/>
              </a:rPr>
              <a:t></a:t>
            </a:r>
            <a:r>
              <a:rPr lang="en-CA" sz="1400" dirty="0" smtClean="0">
                <a:sym typeface="Wingdings"/>
              </a:rPr>
              <a:t> </a:t>
            </a:r>
            <a:r>
              <a:rPr lang="en-CA" sz="1800" dirty="0" smtClean="0">
                <a:sym typeface="Wingdings"/>
              </a:rPr>
              <a:t>target</a:t>
            </a:r>
          </a:p>
          <a:p>
            <a:pPr lvl="1"/>
            <a:r>
              <a:rPr lang="en-CA" sz="1400" dirty="0" smtClean="0">
                <a:sym typeface="Wingdings"/>
              </a:rPr>
              <a:t>1: accelerated approval, 0: needs more information</a:t>
            </a:r>
          </a:p>
          <a:p>
            <a:r>
              <a:rPr lang="en-CA" sz="1800" dirty="0" smtClean="0">
                <a:sym typeface="Wingdings"/>
              </a:rPr>
              <a:t>131 independent variables</a:t>
            </a:r>
          </a:p>
          <a:p>
            <a:pPr lvl="1"/>
            <a:r>
              <a:rPr lang="en-CA" sz="1400" dirty="0" smtClean="0">
                <a:sym typeface="Wingdings"/>
              </a:rPr>
              <a:t>19 categorical, 112 numeric</a:t>
            </a:r>
          </a:p>
          <a:p>
            <a:pPr lvl="1"/>
            <a:r>
              <a:rPr lang="en-CA" sz="1400" dirty="0" smtClean="0">
                <a:sym typeface="Wingdings"/>
              </a:rPr>
              <a:t>Descriptive column names are not provided, only generic (v1, v2, v3 </a:t>
            </a:r>
            <a:r>
              <a:rPr lang="en-CA" sz="1400" dirty="0" err="1" smtClean="0">
                <a:sym typeface="Wingdings"/>
              </a:rPr>
              <a:t>etc</a:t>
            </a:r>
            <a:r>
              <a:rPr lang="en-CA" sz="1400" dirty="0" smtClean="0">
                <a:sym typeface="Wingdings"/>
              </a:rPr>
              <a:t>)</a:t>
            </a:r>
          </a:p>
          <a:p>
            <a:pPr lvl="2"/>
            <a:r>
              <a:rPr lang="en-CA" sz="1200" dirty="0" smtClean="0">
                <a:sym typeface="Wingdings"/>
              </a:rPr>
              <a:t>Difficulties for feature engineering</a:t>
            </a:r>
          </a:p>
          <a:p>
            <a:pPr lvl="2"/>
            <a:endParaRPr lang="en-CA" sz="1200" dirty="0" smtClean="0">
              <a:sym typeface="Wingdings"/>
            </a:endParaRPr>
          </a:p>
          <a:p>
            <a:r>
              <a:rPr lang="en-CA" sz="1800" dirty="0" smtClean="0">
                <a:sym typeface="Wingdings"/>
              </a:rPr>
              <a:t>Moderate class imbalance ratio for dependent variable(target) of 3:1</a:t>
            </a:r>
          </a:p>
          <a:p>
            <a:r>
              <a:rPr lang="en-CA" sz="1800" dirty="0" smtClean="0">
                <a:sym typeface="Wingdings"/>
              </a:rPr>
              <a:t>No empty rows</a:t>
            </a:r>
          </a:p>
          <a:p>
            <a:r>
              <a:rPr lang="en-CA" sz="1800" dirty="0" smtClean="0">
                <a:sym typeface="Wingdings"/>
              </a:rPr>
              <a:t>Many missing variables</a:t>
            </a:r>
            <a:endParaRPr lang="en-CA" sz="1800" dirty="0">
              <a:sym typeface="Wingdings"/>
            </a:endParaRPr>
          </a:p>
          <a:p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324600" y="1828800"/>
            <a:ext cx="235707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6947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3560"/>
            <a:ext cx="7620000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cleaning</a:t>
            </a:r>
          </a:p>
          <a:p>
            <a:pPr lvl="1"/>
            <a:r>
              <a:rPr lang="en-US" sz="1600" dirty="0" smtClean="0"/>
              <a:t>Partitioning</a:t>
            </a:r>
          </a:p>
          <a:p>
            <a:pPr lvl="2"/>
            <a:r>
              <a:rPr lang="en-US" sz="1600" dirty="0" smtClean="0"/>
              <a:t>Training set was split 50:50 into training and validation sets, maintaining same ratio of dependent variable (target)    </a:t>
            </a:r>
          </a:p>
          <a:p>
            <a:pPr lvl="1"/>
            <a:r>
              <a:rPr lang="en-US" sz="1600" dirty="0" smtClean="0"/>
              <a:t>Missing values</a:t>
            </a:r>
          </a:p>
          <a:p>
            <a:pPr lvl="2"/>
            <a:r>
              <a:rPr lang="en-US" sz="1600" dirty="0" smtClean="0"/>
              <a:t>100 columns with &gt; 25% missing values</a:t>
            </a:r>
          </a:p>
          <a:p>
            <a:pPr lvl="2"/>
            <a:r>
              <a:rPr lang="en-US" sz="1600" dirty="0" smtClean="0"/>
              <a:t>Missing values could have predictor capabilities</a:t>
            </a:r>
          </a:p>
          <a:p>
            <a:pPr lvl="2"/>
            <a:r>
              <a:rPr lang="en-US" sz="1600" dirty="0" smtClean="0"/>
              <a:t>Imputation is difficult because column names are not provided</a:t>
            </a:r>
          </a:p>
          <a:p>
            <a:pPr lvl="2"/>
            <a:r>
              <a:rPr lang="en-US" sz="1600" dirty="0" smtClean="0"/>
              <a:t>Removed columns with &gt; 25% missing</a:t>
            </a:r>
          </a:p>
          <a:p>
            <a:pPr lvl="3">
              <a:tabLst>
                <a:tab pos="3484563" algn="l"/>
                <a:tab pos="6061075" algn="l"/>
              </a:tabLst>
            </a:pPr>
            <a:r>
              <a:rPr lang="en-US" sz="1600" dirty="0"/>
              <a:t>Reduced training set to 57160 obs. </a:t>
            </a:r>
          </a:p>
          <a:p>
            <a:pPr marL="1371600" lvl="3" indent="-111125">
              <a:buNone/>
              <a:tabLst>
                <a:tab pos="3484563" algn="l"/>
                <a:tab pos="6061075" algn="l"/>
              </a:tabLst>
            </a:pPr>
            <a:r>
              <a:rPr lang="en-US" sz="1600" dirty="0"/>
              <a:t>of 32 variables, including target</a:t>
            </a:r>
          </a:p>
          <a:p>
            <a:pPr marL="739267" lvl="1" indent="0">
              <a:buNone/>
              <a:tabLst>
                <a:tab pos="3484563" algn="l"/>
                <a:tab pos="6061075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</a:p>
        </p:txBody>
      </p:sp>
      <p:pic>
        <p:nvPicPr>
          <p:cNvPr id="4" name="Picture 3" descr="missingLegend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4191000"/>
            <a:ext cx="3581400" cy="20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703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Split into categorical and numeric for separate processing of outliers and remaining missing values</a:t>
            </a:r>
          </a:p>
          <a:p>
            <a:endParaRPr lang="en-US" sz="1800" dirty="0" smtClean="0"/>
          </a:p>
          <a:p>
            <a:r>
              <a:rPr lang="en-US" sz="1800" dirty="0" smtClean="0"/>
              <a:t>Categorical variables</a:t>
            </a:r>
          </a:p>
          <a:p>
            <a:pPr lvl="1"/>
            <a:r>
              <a:rPr lang="en-US" sz="1600" dirty="0" smtClean="0"/>
              <a:t>Remove variables with &gt; 15 levels</a:t>
            </a:r>
          </a:p>
          <a:p>
            <a:pPr lvl="1"/>
            <a:r>
              <a:rPr lang="en-US" sz="1600" dirty="0" smtClean="0"/>
              <a:t>Columns with ≤ 5% missing </a:t>
            </a:r>
            <a:r>
              <a:rPr lang="en-CA" sz="1600" dirty="0" smtClean="0">
                <a:sym typeface="Wingdings"/>
              </a:rPr>
              <a:t> replace NA with most common level</a:t>
            </a:r>
          </a:p>
          <a:p>
            <a:pPr lvl="1"/>
            <a:r>
              <a:rPr lang="en-CA" sz="1600" dirty="0" smtClean="0">
                <a:sym typeface="Wingdings"/>
              </a:rPr>
              <a:t>Columns with &gt;5% missing  replace NA with new level “missing”</a:t>
            </a:r>
          </a:p>
          <a:p>
            <a:endParaRPr lang="en-CA" sz="2000" dirty="0">
              <a:sym typeface="Wingdings"/>
            </a:endParaRPr>
          </a:p>
          <a:p>
            <a:r>
              <a:rPr lang="en-CA" sz="1800" dirty="0" smtClean="0">
                <a:sym typeface="Wingdings"/>
              </a:rPr>
              <a:t>Numeric variables</a:t>
            </a:r>
          </a:p>
          <a:p>
            <a:pPr lvl="1"/>
            <a:r>
              <a:rPr lang="en-CA" sz="1600" dirty="0" smtClean="0">
                <a:sym typeface="Wingdings"/>
              </a:rPr>
              <a:t>Outliers defined as &lt; 5</a:t>
            </a:r>
            <a:r>
              <a:rPr lang="en-CA" sz="1600" baseline="30000" dirty="0" smtClean="0">
                <a:sym typeface="Wingdings"/>
              </a:rPr>
              <a:t>th</a:t>
            </a:r>
            <a:r>
              <a:rPr lang="en-CA" sz="1600" dirty="0" smtClean="0">
                <a:sym typeface="Wingdings"/>
              </a:rPr>
              <a:t> or &gt; 95</a:t>
            </a:r>
            <a:r>
              <a:rPr lang="en-CA" sz="1600" baseline="30000" dirty="0" smtClean="0">
                <a:sym typeface="Wingdings"/>
              </a:rPr>
              <a:t>th</a:t>
            </a:r>
            <a:r>
              <a:rPr lang="en-CA" sz="1600" dirty="0" smtClean="0">
                <a:sym typeface="Wingdings"/>
              </a:rPr>
              <a:t> percentile</a:t>
            </a:r>
          </a:p>
          <a:p>
            <a:pPr lvl="1"/>
            <a:r>
              <a:rPr lang="en-CA" sz="1600" dirty="0" smtClean="0">
                <a:sym typeface="Wingdings"/>
              </a:rPr>
              <a:t>Replace outliers with original mean</a:t>
            </a:r>
          </a:p>
          <a:p>
            <a:pPr lvl="1"/>
            <a:r>
              <a:rPr lang="en-CA" sz="1600" dirty="0" smtClean="0">
                <a:sym typeface="Wingdings"/>
              </a:rPr>
              <a:t>Replace missing values with column median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5894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Data Exploration: Histograms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5074440"/>
          </a:xfrm>
        </p:spPr>
        <p:txBody>
          <a:bodyPr>
            <a:normAutofit/>
          </a:bodyPr>
          <a:lstStyle/>
          <a:p>
            <a:endParaRPr lang="en-CA" sz="1800" dirty="0" smtClean="0"/>
          </a:p>
          <a:p>
            <a:endParaRPr lang="en-CA" sz="1800" dirty="0" smtClean="0"/>
          </a:p>
          <a:p>
            <a:endParaRPr lang="en-CA" sz="1800" dirty="0" smtClean="0"/>
          </a:p>
          <a:p>
            <a:endParaRPr lang="en-CA" sz="1800" dirty="0" smtClean="0"/>
          </a:p>
          <a:p>
            <a:endParaRPr lang="en-CA" sz="1800" dirty="0" smtClean="0"/>
          </a:p>
          <a:p>
            <a:endParaRPr lang="en-CA" sz="1800" dirty="0" smtClean="0"/>
          </a:p>
          <a:p>
            <a:endParaRPr lang="en-CA" sz="1800" dirty="0" smtClean="0"/>
          </a:p>
          <a:p>
            <a:endParaRPr lang="en-CA" sz="1800" dirty="0" smtClean="0"/>
          </a:p>
          <a:p>
            <a:endParaRPr lang="en-CA" sz="1800" dirty="0" smtClean="0"/>
          </a:p>
          <a:p>
            <a:endParaRPr lang="en-CA" sz="1800" dirty="0" smtClean="0"/>
          </a:p>
          <a:p>
            <a:endParaRPr lang="en-CA" sz="1600" dirty="0" smtClean="0"/>
          </a:p>
          <a:p>
            <a:r>
              <a:rPr lang="en-CA" sz="1600" dirty="0" smtClean="0"/>
              <a:t>Distribution </a:t>
            </a:r>
            <a:r>
              <a:rPr lang="en-CA" sz="1600" dirty="0" smtClean="0"/>
              <a:t>of numeric </a:t>
            </a:r>
            <a:r>
              <a:rPr lang="en-CA" sz="1600" dirty="0" smtClean="0"/>
              <a:t>variables: </a:t>
            </a:r>
          </a:p>
          <a:p>
            <a:pPr>
              <a:buNone/>
            </a:pPr>
            <a:r>
              <a:rPr lang="en-CA" sz="1600" dirty="0" smtClean="0"/>
              <a:t>	v10</a:t>
            </a:r>
            <a:r>
              <a:rPr lang="en-CA" sz="1600" dirty="0" smtClean="0"/>
              <a:t>, v12, v14, v21, v34, v38, v40, v50, v62, v72, v114, </a:t>
            </a:r>
            <a:r>
              <a:rPr lang="en-CA" sz="1600" dirty="0" smtClean="0"/>
              <a:t>v129</a:t>
            </a:r>
          </a:p>
          <a:p>
            <a:r>
              <a:rPr lang="en-CA" sz="1600" dirty="0" smtClean="0"/>
              <a:t>Possible zero or near-zero variance</a:t>
            </a:r>
            <a:endParaRPr lang="en-CA" sz="1600" dirty="0"/>
          </a:p>
        </p:txBody>
      </p:sp>
      <p:pic>
        <p:nvPicPr>
          <p:cNvPr id="6" name="Picture 5" descr="trainClaimsNumeric1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0909" y="1371600"/>
            <a:ext cx="5654691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Data Exploration: </a:t>
            </a:r>
            <a:r>
              <a:rPr lang="en-CA" sz="3600" dirty="0" smtClean="0"/>
              <a:t>Histograms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5074440"/>
          </a:xfrm>
        </p:spPr>
        <p:txBody>
          <a:bodyPr>
            <a:normAutofit/>
          </a:bodyPr>
          <a:lstStyle/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endParaRPr lang="en-CA" sz="1600" dirty="0" smtClean="0"/>
          </a:p>
          <a:p>
            <a:r>
              <a:rPr lang="en-CA" sz="1600" dirty="0" smtClean="0"/>
              <a:t>Distribution </a:t>
            </a:r>
            <a:r>
              <a:rPr lang="en-CA" sz="1600" dirty="0" smtClean="0"/>
              <a:t>of categorical </a:t>
            </a:r>
            <a:r>
              <a:rPr lang="en-CA" sz="1600" dirty="0" smtClean="0"/>
              <a:t>variables:</a:t>
            </a:r>
          </a:p>
          <a:p>
            <a:pPr>
              <a:buNone/>
            </a:pPr>
            <a:r>
              <a:rPr lang="en-CA" sz="1600" dirty="0" smtClean="0"/>
              <a:t>	v3</a:t>
            </a:r>
            <a:r>
              <a:rPr lang="en-CA" sz="1600" dirty="0" smtClean="0"/>
              <a:t>, v24, v30, v31, v47, v52, v66, v71, v74, v75, v91, v107, v110</a:t>
            </a:r>
            <a:endParaRPr lang="en-CA" sz="1600" dirty="0"/>
          </a:p>
        </p:txBody>
      </p:sp>
      <p:pic>
        <p:nvPicPr>
          <p:cNvPr id="4" name="Picture 3" descr="trainClaimsCat15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219200"/>
            <a:ext cx="6026288" cy="475049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189</TotalTime>
  <Words>1165</Words>
  <Application>Microsoft Office PowerPoint</Application>
  <PresentationFormat>On-screen Show (4:3)</PresentationFormat>
  <Paragraphs>339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Corbel</vt:lpstr>
      <vt:lpstr>Wingdings</vt:lpstr>
      <vt:lpstr>Wingdings 2</vt:lpstr>
      <vt:lpstr>Wingdings 3</vt:lpstr>
      <vt:lpstr>Calibri</vt:lpstr>
      <vt:lpstr>Times New Roman</vt:lpstr>
      <vt:lpstr>Metro</vt:lpstr>
      <vt:lpstr>Capstone Project:  Improving Insurance Claims Management</vt:lpstr>
      <vt:lpstr>Introduction:  Insurance Claims Management</vt:lpstr>
      <vt:lpstr>Automate Claims Handling</vt:lpstr>
      <vt:lpstr>Data </vt:lpstr>
      <vt:lpstr>Explore the Dataset</vt:lpstr>
      <vt:lpstr>Data Preparation</vt:lpstr>
      <vt:lpstr>Data Preparation</vt:lpstr>
      <vt:lpstr>Data Exploration: Histograms</vt:lpstr>
      <vt:lpstr>Data Exploration: Histograms</vt:lpstr>
      <vt:lpstr>Data Exploration:  Correlation, zero variance</vt:lpstr>
      <vt:lpstr>Feature Selection:  Information Value</vt:lpstr>
      <vt:lpstr>Feature Selection:  Information Value</vt:lpstr>
      <vt:lpstr>Logistic Regression Models</vt:lpstr>
      <vt:lpstr>Model Evaluation</vt:lpstr>
      <vt:lpstr>Model Evaluation</vt:lpstr>
      <vt:lpstr>Model Evaluation</vt:lpstr>
      <vt:lpstr>Model Usage</vt:lpstr>
      <vt:lpstr>Future Directions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Insurance Claims Management</dc:title>
  <dc:creator>Lisa Ang</dc:creator>
  <cp:lastModifiedBy>Lisa Ang</cp:lastModifiedBy>
  <cp:revision>22</cp:revision>
  <dcterms:created xsi:type="dcterms:W3CDTF">2017-11-02T05:11:02Z</dcterms:created>
  <dcterms:modified xsi:type="dcterms:W3CDTF">2017-11-05T04:10:43Z</dcterms:modified>
</cp:coreProperties>
</file>