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modernComment_163_0.xml" ContentType="application/vnd.ms-powerpoint.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24C_4974B0D7.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modernComment_246_1C26D7FD.xml" ContentType="application/vnd.ms-powerpoint.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modernComment_262_BA45390.xml" ContentType="application/vnd.ms-powerpoint.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modernComment_253_C10EDC36.xml" ContentType="application/vnd.ms-powerpoint.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modernComment_265_D900FBA3.xml" ContentType="application/vnd.ms-powerpoint.comment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 id="2147483648" r:id="rId2"/>
  </p:sldMasterIdLst>
  <p:notesMasterIdLst>
    <p:notesMasterId r:id="rId38"/>
  </p:notesMasterIdLst>
  <p:handoutMasterIdLst>
    <p:handoutMasterId r:id="rId39"/>
  </p:handoutMasterIdLst>
  <p:sldIdLst>
    <p:sldId id="355" r:id="rId3"/>
    <p:sldId id="609" r:id="rId4"/>
    <p:sldId id="575" r:id="rId5"/>
    <p:sldId id="407" r:id="rId6"/>
    <p:sldId id="608" r:id="rId7"/>
    <p:sldId id="572" r:id="rId8"/>
    <p:sldId id="588" r:id="rId9"/>
    <p:sldId id="579" r:id="rId10"/>
    <p:sldId id="576" r:id="rId11"/>
    <p:sldId id="577" r:id="rId12"/>
    <p:sldId id="580" r:id="rId13"/>
    <p:sldId id="612" r:id="rId14"/>
    <p:sldId id="581" r:id="rId15"/>
    <p:sldId id="582" r:id="rId16"/>
    <p:sldId id="584" r:id="rId17"/>
    <p:sldId id="590" r:id="rId18"/>
    <p:sldId id="586" r:id="rId19"/>
    <p:sldId id="610" r:id="rId20"/>
    <p:sldId id="583" r:id="rId21"/>
    <p:sldId id="587" r:id="rId22"/>
    <p:sldId id="592" r:id="rId23"/>
    <p:sldId id="594" r:id="rId24"/>
    <p:sldId id="593" r:id="rId25"/>
    <p:sldId id="595" r:id="rId26"/>
    <p:sldId id="596" r:id="rId27"/>
    <p:sldId id="597" r:id="rId28"/>
    <p:sldId id="598" r:id="rId29"/>
    <p:sldId id="599" r:id="rId30"/>
    <p:sldId id="600" r:id="rId31"/>
    <p:sldId id="605" r:id="rId32"/>
    <p:sldId id="613" r:id="rId33"/>
    <p:sldId id="604" r:id="rId34"/>
    <p:sldId id="602" r:id="rId35"/>
    <p:sldId id="603" r:id="rId36"/>
    <p:sldId id="569" r:id="rId37"/>
  </p:sldIdLst>
  <p:sldSz cx="9144000" cy="5143500" type="screen16x9"/>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6FEE0BE-EEC1-C262-94C5-A282189EC871}" name="Agnes Dechêne" initials="AD" userId="S::ge35het@tum.de::468b6ca5-1833-4b63-b8c0-cbc3dcb01438"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5EB2"/>
    <a:srgbClr val="98C6EA"/>
    <a:srgbClr val="005293"/>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75" autoAdjust="0"/>
    <p:restoredTop sz="96296" autoAdjust="0"/>
  </p:normalViewPr>
  <p:slideViewPr>
    <p:cSldViewPr snapToGrid="0">
      <p:cViewPr varScale="1">
        <p:scale>
          <a:sx n="168" d="100"/>
          <a:sy n="168" d="100"/>
        </p:scale>
        <p:origin x="208" y="216"/>
      </p:cViewPr>
      <p:guideLst>
        <p:guide orient="horz" pos="2160"/>
        <p:guide pos="2880"/>
        <p:guide orient="horz" pos="16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15" d="100"/>
          <a:sy n="115" d="100"/>
        </p:scale>
        <p:origin x="2200" y="192"/>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8/10/relationships/authors" Targe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a:t>Cases</a:t>
            </a:r>
            <a:r>
              <a:rPr lang="en-US" sz="1800" b="1" baseline="0"/>
              <a:t> of Illness due to pesticides</a:t>
            </a:r>
            <a:endParaRPr lang="en-US" sz="1800" b="1"/>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8264319901188825E-2"/>
          <c:y val="0.21568401971336318"/>
          <c:w val="0.91722031804847926"/>
          <c:h val="0.70115674389622162"/>
        </c:manualLayout>
      </c:layout>
      <c:barChart>
        <c:barDir val="col"/>
        <c:grouping val="stacked"/>
        <c:varyColors val="0"/>
        <c:ser>
          <c:idx val="1"/>
          <c:order val="0"/>
          <c:tx>
            <c:strRef>
              <c:f>Sheet1!$I$2</c:f>
              <c:strCache>
                <c:ptCount val="1"/>
                <c:pt idx="0">
                  <c:v>No-Deadly</c:v>
                </c:pt>
              </c:strCache>
            </c:strRef>
          </c:tx>
          <c:spPr>
            <a:solidFill>
              <a:schemeClr val="accent2"/>
            </a:solidFill>
            <a:ln>
              <a:noFill/>
            </a:ln>
            <a:effectLst/>
          </c:spPr>
          <c:invertIfNegative val="0"/>
          <c:dLbls>
            <c:dLbl>
              <c:idx val="0"/>
              <c:layout>
                <c:manualLayout>
                  <c:x val="-5.2287581699346428E-3"/>
                  <c:y val="-1.7985611510791366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EE0-084C-BA52-5C88F9FF6A5C}"/>
                </c:ext>
              </c:extLst>
            </c:dLbl>
            <c:dLbl>
              <c:idx val="4"/>
              <c:layout>
                <c:manualLayout>
                  <c:x val="-7.4785726045529327E-2"/>
                  <c:y val="-3.9728834982796252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EE0-084C-BA52-5C88F9FF6A5C}"/>
                </c:ext>
              </c:extLst>
            </c:dLbl>
            <c:dLbl>
              <c:idx val="8"/>
              <c:layout>
                <c:manualLayout>
                  <c:x val="-6.6977895706380255E-2"/>
                  <c:y val="-0.1079136690647482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EE0-084C-BA52-5C88F9FF6A5C}"/>
                </c:ext>
              </c:extLst>
            </c:dLbl>
            <c:dLbl>
              <c:idx val="13"/>
              <c:layout>
                <c:manualLayout>
                  <c:x val="-6.4736999567505171E-2"/>
                  <c:y val="-4.676258992805755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EE0-084C-BA52-5C88F9FF6A5C}"/>
                </c:ext>
              </c:extLst>
            </c:dLbl>
            <c:dLbl>
              <c:idx val="17"/>
              <c:layout>
                <c:manualLayout>
                  <c:x val="-3.9215686274509998E-2"/>
                  <c:y val="-4.676258992805755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EE0-084C-BA52-5C88F9FF6A5C}"/>
                </c:ext>
              </c:extLst>
            </c:dLbl>
            <c:spPr>
              <a:solidFill>
                <a:srgbClr val="E97132">
                  <a:lumMod val="60000"/>
                  <a:lumOff val="40000"/>
                </a:srgb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05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Sheet1!$A$3:$A$20</c:f>
              <c:strCache>
                <c:ptCount val="18"/>
                <c:pt idx="0">
                  <c:v>AFRICA</c:v>
                </c:pt>
                <c:pt idx="4">
                  <c:v>AMERICA</c:v>
                </c:pt>
                <c:pt idx="8">
                  <c:v>ASIA</c:v>
                </c:pt>
                <c:pt idx="13">
                  <c:v>EUROPE</c:v>
                </c:pt>
                <c:pt idx="17">
                  <c:v>OCEANIA</c:v>
                </c:pt>
              </c:strCache>
            </c:strRef>
          </c:cat>
          <c:val>
            <c:numRef>
              <c:f>Sheet1!$I$3:$I$20</c:f>
              <c:numCache>
                <c:formatCode>General</c:formatCode>
                <c:ptCount val="18"/>
                <c:pt idx="0" formatCode="#,##0">
                  <c:v>115631222</c:v>
                </c:pt>
                <c:pt idx="4" formatCode="#,##0">
                  <c:v>12347855</c:v>
                </c:pt>
                <c:pt idx="8" formatCode="#,##0">
                  <c:v>252243830</c:v>
                </c:pt>
                <c:pt idx="13" formatCode="#,##0">
                  <c:v>1619154</c:v>
                </c:pt>
                <c:pt idx="17" formatCode="#,##0">
                  <c:v>1251</c:v>
                </c:pt>
              </c:numCache>
            </c:numRef>
          </c:val>
          <c:extLst>
            <c:ext xmlns:c16="http://schemas.microsoft.com/office/drawing/2014/chart" uri="{C3380CC4-5D6E-409C-BE32-E72D297353CC}">
              <c16:uniqueId val="{00000005-2EE0-084C-BA52-5C88F9FF6A5C}"/>
            </c:ext>
          </c:extLst>
        </c:ser>
        <c:ser>
          <c:idx val="0"/>
          <c:order val="1"/>
          <c:tx>
            <c:strRef>
              <c:f>Sheet1!$H$2</c:f>
              <c:strCache>
                <c:ptCount val="1"/>
                <c:pt idx="0">
                  <c:v>Deadly</c:v>
                </c:pt>
              </c:strCache>
            </c:strRef>
          </c:tx>
          <c:spPr>
            <a:solidFill>
              <a:schemeClr val="accent1"/>
            </a:solidFill>
            <a:ln>
              <a:noFill/>
            </a:ln>
            <a:effectLst/>
          </c:spPr>
          <c:invertIfNegative val="0"/>
          <c:dLbls>
            <c:dLbl>
              <c:idx val="0"/>
              <c:layout>
                <c:manualLayout>
                  <c:x val="4.9175220825316363E-2"/>
                  <c:y val="-5.2158273381294966E-2"/>
                </c:manualLayout>
              </c:layout>
              <c:spPr>
                <a:solidFill>
                  <a:srgbClr val="0E2841">
                    <a:lumMod val="50000"/>
                    <a:lumOff val="50000"/>
                  </a:srgb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14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7.4378342474019921E-2"/>
                      <c:h val="7.5976887781113694E-2"/>
                    </c:manualLayout>
                  </c15:layout>
                </c:ext>
                <c:ext xmlns:c16="http://schemas.microsoft.com/office/drawing/2014/chart" uri="{C3380CC4-5D6E-409C-BE32-E72D297353CC}">
                  <c16:uniqueId val="{00000006-2EE0-084C-BA52-5C88F9FF6A5C}"/>
                </c:ext>
              </c:extLst>
            </c:dLbl>
            <c:dLbl>
              <c:idx val="4"/>
              <c:layout>
                <c:manualLayout>
                  <c:x val="6.6571409568813536E-2"/>
                  <c:y val="-9.7764444919162072E-2"/>
                </c:manualLayout>
              </c:layout>
              <c:spPr>
                <a:solidFill>
                  <a:srgbClr val="0E2841">
                    <a:lumMod val="50000"/>
                    <a:lumOff val="50000"/>
                  </a:srgb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14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9.5217892349937383E-2"/>
                      <c:h val="8.6768254687588517E-2"/>
                    </c:manualLayout>
                  </c15:layout>
                </c:ext>
                <c:ext xmlns:c16="http://schemas.microsoft.com/office/drawing/2014/chart" uri="{C3380CC4-5D6E-409C-BE32-E72D297353CC}">
                  <c16:uniqueId val="{00000007-2EE0-084C-BA52-5C88F9FF6A5C}"/>
                </c:ext>
              </c:extLst>
            </c:dLbl>
            <c:dLbl>
              <c:idx val="8"/>
              <c:layout>
                <c:manualLayout>
                  <c:x val="5.4652971811879475E-2"/>
                  <c:y val="-3.2374100719424453E-2"/>
                </c:manualLayout>
              </c:layout>
              <c:spPr>
                <a:solidFill>
                  <a:srgbClr val="0E2841">
                    <a:lumMod val="50000"/>
                    <a:lumOff val="50000"/>
                  </a:srgb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14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7.0903679108378206E-2"/>
                      <c:h val="6.5185520874638872E-2"/>
                    </c:manualLayout>
                  </c15:layout>
                </c:ext>
                <c:ext xmlns:c16="http://schemas.microsoft.com/office/drawing/2014/chart" uri="{C3380CC4-5D6E-409C-BE32-E72D297353CC}">
                  <c16:uniqueId val="{00000008-2EE0-084C-BA52-5C88F9FF6A5C}"/>
                </c:ext>
              </c:extLst>
            </c:dLbl>
            <c:dLbl>
              <c:idx val="13"/>
              <c:layout>
                <c:manualLayout>
                  <c:x val="2.5770307391021832E-2"/>
                  <c:y val="-0.11330935251798574"/>
                </c:manualLayout>
              </c:layout>
              <c:spPr>
                <a:solidFill>
                  <a:srgbClr val="0E2841">
                    <a:lumMod val="50000"/>
                    <a:lumOff val="50000"/>
                  </a:srgb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14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5.2953963798254261E-2"/>
                      <c:h val="6.8782643176797151E-2"/>
                    </c:manualLayout>
                  </c15:layout>
                </c:ext>
                <c:ext xmlns:c16="http://schemas.microsoft.com/office/drawing/2014/chart" uri="{C3380CC4-5D6E-409C-BE32-E72D297353CC}">
                  <c16:uniqueId val="{00000009-2EE0-084C-BA52-5C88F9FF6A5C}"/>
                </c:ext>
              </c:extLst>
            </c:dLbl>
            <c:dLbl>
              <c:idx val="17"/>
              <c:layout>
                <c:manualLayout>
                  <c:x val="2.7015249690396925E-2"/>
                  <c:y val="-8.9928057553956831E-2"/>
                </c:manualLayout>
              </c:layout>
              <c:spPr>
                <a:solidFill>
                  <a:srgbClr val="0E2841">
                    <a:lumMod val="50000"/>
                    <a:lumOff val="50000"/>
                  </a:srgb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14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4.3979204170144989E-2"/>
                      <c:h val="7.237976547895543E-2"/>
                    </c:manualLayout>
                  </c15:layout>
                </c:ext>
                <c:ext xmlns:c16="http://schemas.microsoft.com/office/drawing/2014/chart" uri="{C3380CC4-5D6E-409C-BE32-E72D297353CC}">
                  <c16:uniqueId val="{0000000A-2EE0-084C-BA52-5C88F9FF6A5C}"/>
                </c:ext>
              </c:extLst>
            </c:dLbl>
            <c:spPr>
              <a:solidFill>
                <a:srgbClr val="0E2841">
                  <a:lumMod val="50000"/>
                  <a:lumOff val="50000"/>
                </a:srgb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Sheet1!$A$3:$A$20</c:f>
              <c:strCache>
                <c:ptCount val="18"/>
                <c:pt idx="0">
                  <c:v>AFRICA</c:v>
                </c:pt>
                <c:pt idx="4">
                  <c:v>AMERICA</c:v>
                </c:pt>
                <c:pt idx="8">
                  <c:v>ASIA</c:v>
                </c:pt>
                <c:pt idx="13">
                  <c:v>EUROPE</c:v>
                </c:pt>
                <c:pt idx="17">
                  <c:v>OCEANIA</c:v>
                </c:pt>
              </c:strCache>
            </c:strRef>
          </c:cat>
          <c:val>
            <c:numRef>
              <c:f>Sheet1!$H$3:$H$20</c:f>
              <c:numCache>
                <c:formatCode>General</c:formatCode>
                <c:ptCount val="18"/>
                <c:pt idx="0">
                  <c:v>302</c:v>
                </c:pt>
                <c:pt idx="4">
                  <c:v>539</c:v>
                </c:pt>
                <c:pt idx="8">
                  <c:v>9902</c:v>
                </c:pt>
                <c:pt idx="13">
                  <c:v>97</c:v>
                </c:pt>
                <c:pt idx="17">
                  <c:v>3</c:v>
                </c:pt>
              </c:numCache>
            </c:numRef>
          </c:val>
          <c:extLst>
            <c:ext xmlns:c16="http://schemas.microsoft.com/office/drawing/2014/chart" uri="{C3380CC4-5D6E-409C-BE32-E72D297353CC}">
              <c16:uniqueId val="{0000000B-2EE0-084C-BA52-5C88F9FF6A5C}"/>
            </c:ext>
          </c:extLst>
        </c:ser>
        <c:dLbls>
          <c:showLegendKey val="0"/>
          <c:showVal val="0"/>
          <c:showCatName val="0"/>
          <c:showSerName val="0"/>
          <c:showPercent val="0"/>
          <c:showBubbleSize val="0"/>
        </c:dLbls>
        <c:gapWidth val="0"/>
        <c:overlap val="100"/>
        <c:axId val="374769760"/>
        <c:axId val="374771488"/>
      </c:barChart>
      <c:catAx>
        <c:axId val="374769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4771488"/>
        <c:crosses val="autoZero"/>
        <c:auto val="1"/>
        <c:lblAlgn val="ctr"/>
        <c:lblOffset val="100"/>
        <c:noMultiLvlLbl val="0"/>
      </c:catAx>
      <c:valAx>
        <c:axId val="374771488"/>
        <c:scaling>
          <c:orientation val="minMax"/>
        </c:scaling>
        <c:delete val="1"/>
        <c:axPos val="l"/>
        <c:numFmt formatCode="#,##0" sourceLinked="1"/>
        <c:majorTickMark val="none"/>
        <c:minorTickMark val="none"/>
        <c:tickLblPos val="nextTo"/>
        <c:crossAx val="37476976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163_0.xml><?xml version="1.0" encoding="utf-8"?>
<p188:cmLst xmlns:a="http://schemas.openxmlformats.org/drawingml/2006/main" xmlns:r="http://schemas.openxmlformats.org/officeDocument/2006/relationships" xmlns:p188="http://schemas.microsoft.com/office/powerpoint/2018/8/main">
  <p188:cm id="{EBE090EC-1F73-9D4D-B491-236B7441CFE7}" authorId="{96FEE0BE-EEC1-C262-94C5-A282189EC871}" created="2024-08-27T14:25:23.203">
    <pc:sldMkLst xmlns:pc="http://schemas.microsoft.com/office/powerpoint/2013/main/command">
      <pc:docMk/>
      <pc:sldMk cId="0" sldId="355"/>
    </pc:sldMkLst>
    <p188:txBody>
      <a:bodyPr/>
      <a:lstStyle/>
      <a:p>
        <a:r>
          <a:rPr lang="de-DE"/>
          <a:t>Quelle fürs Bild</a:t>
        </a:r>
      </a:p>
    </p188:txBody>
  </p188:cm>
</p188:cmLst>
</file>

<file path=ppt/comments/modernComment_246_1C26D7FD.xml><?xml version="1.0" encoding="utf-8"?>
<p188:cmLst xmlns:a="http://schemas.openxmlformats.org/drawingml/2006/main" xmlns:r="http://schemas.openxmlformats.org/officeDocument/2006/relationships" xmlns:p188="http://schemas.microsoft.com/office/powerpoint/2018/8/main">
  <p188:cm id="{8ECA10BC-B538-4448-8BB2-7A3034E732B2}" authorId="{96FEE0BE-EEC1-C262-94C5-A282189EC871}" created="2024-10-27T12:22:21.323">
    <ac:txMkLst xmlns:ac="http://schemas.microsoft.com/office/drawing/2013/main/command">
      <pc:docMk xmlns:pc="http://schemas.microsoft.com/office/powerpoint/2013/main/command"/>
      <pc:sldMk xmlns:pc="http://schemas.microsoft.com/office/powerpoint/2013/main/command" cId="472307709" sldId="582"/>
      <ac:spMk id="2" creationId="{6736703F-897C-46F7-7A01-C7A454AC66C5}"/>
      <ac:txMk cp="0">
        <ac:context len="320" hash="3381873258"/>
      </ac:txMk>
    </ac:txMkLst>
    <p188:pos x="2021774" y="2120890"/>
    <p188:txBody>
      <a:bodyPr/>
      <a:lstStyle/>
      <a:p>
        <a:r>
          <a:rPr lang="en-GB"/>
          <a:t>Um darüber diskturieren zu können, müssten mehr Infos dazu gestellt werden. Evtl in Notizen erklären</a:t>
        </a:r>
      </a:p>
    </p188:txBody>
  </p188:cm>
  <p188:cm id="{FA3EFD24-D975-B54F-8C79-16676AABA20A}" authorId="{96FEE0BE-EEC1-C262-94C5-A282189EC871}" created="2024-10-27T12:27:36.715">
    <ac:txMkLst xmlns:ac="http://schemas.microsoft.com/office/drawing/2013/main/command">
      <pc:docMk xmlns:pc="http://schemas.microsoft.com/office/powerpoint/2013/main/command"/>
      <pc:sldMk xmlns:pc="http://schemas.microsoft.com/office/powerpoint/2013/main/command" cId="472307709" sldId="582"/>
      <ac:spMk id="2" creationId="{6736703F-897C-46F7-7A01-C7A454AC66C5}"/>
      <ac:txMk cp="92" len="120">
        <ac:context len="320" hash="3381873258"/>
      </ac:txMk>
    </ac:txMkLst>
    <p188:pos x="7837358" y="1864858"/>
    <p188:txBody>
      <a:bodyPr/>
      <a:lstStyle/>
      <a:p>
        <a:r>
          <a:rPr lang="en-GB"/>
          <a:t>Was ist damit gemeint?</a:t>
        </a:r>
      </a:p>
    </p188:txBody>
  </p188:cm>
</p188:cmLst>
</file>

<file path=ppt/comments/modernComment_24C_4974B0D7.xml><?xml version="1.0" encoding="utf-8"?>
<p188:cmLst xmlns:a="http://schemas.openxmlformats.org/drawingml/2006/main" xmlns:r="http://schemas.openxmlformats.org/officeDocument/2006/relationships" xmlns:p188="http://schemas.microsoft.com/office/powerpoint/2018/8/main">
  <p188:cm id="{CB9196BC-3A11-7149-A9B7-4546B6781FE9}" authorId="{96FEE0BE-EEC1-C262-94C5-A282189EC871}" created="2024-10-28T15:18:52.642">
    <ac:txMkLst xmlns:ac="http://schemas.microsoft.com/office/drawing/2013/main/command">
      <pc:docMk xmlns:pc="http://schemas.microsoft.com/office/powerpoint/2013/main/command"/>
      <pc:sldMk xmlns:pc="http://schemas.microsoft.com/office/powerpoint/2013/main/command" cId="1232384215" sldId="588"/>
      <ac:spMk id="2" creationId="{9A27035F-11BD-E09C-D6E8-3904FD31EB32}"/>
      <ac:txMk cp="293" len="4">
        <ac:context len="396" hash="1971515839"/>
      </ac:txMk>
    </ac:txMkLst>
    <p188:pos x="1875470" y="3254746"/>
    <p188:txBody>
      <a:bodyPr/>
      <a:lstStyle/>
      <a:p>
        <a:r>
          <a:rPr lang="en-GB"/>
          <a:t>POP definierten</a:t>
        </a:r>
      </a:p>
    </p188:txBody>
  </p188:cm>
</p188:cmLst>
</file>

<file path=ppt/comments/modernComment_253_C10EDC36.xml><?xml version="1.0" encoding="utf-8"?>
<p188:cmLst xmlns:a="http://schemas.openxmlformats.org/drawingml/2006/main" xmlns:r="http://schemas.openxmlformats.org/officeDocument/2006/relationships" xmlns:p188="http://schemas.microsoft.com/office/powerpoint/2018/8/main">
  <p188:cm id="{C517CCCC-A593-3848-8005-F783932A7EB8}" authorId="{96FEE0BE-EEC1-C262-94C5-A282189EC871}" created="2024-10-27T13:24:25.210">
    <ac:txMkLst xmlns:ac="http://schemas.microsoft.com/office/drawing/2013/main/command">
      <pc:docMk xmlns:pc="http://schemas.microsoft.com/office/powerpoint/2013/main/command"/>
      <pc:sldMk xmlns:pc="http://schemas.microsoft.com/office/powerpoint/2013/main/command" cId="3238976566" sldId="595"/>
      <ac:spMk id="2" creationId="{8B525962-82C7-4E95-C624-D98C1EE46725}"/>
      <ac:txMk cp="130" len="118">
        <ac:context len="392" hash="2045474287"/>
      </ac:txMk>
    </ac:txMkLst>
    <p188:pos x="8020238" y="1864858"/>
    <p188:txBody>
      <a:bodyPr/>
      <a:lstStyle/>
      <a:p>
        <a:r>
          <a:rPr lang="en-GB"/>
          <a:t>or ban right?</a:t>
        </a:r>
      </a:p>
    </p188:txBody>
  </p188:cm>
</p188:cmLst>
</file>

<file path=ppt/comments/modernComment_262_BA45390.xml><?xml version="1.0" encoding="utf-8"?>
<p188:cmLst xmlns:a="http://schemas.openxmlformats.org/drawingml/2006/main" xmlns:r="http://schemas.openxmlformats.org/officeDocument/2006/relationships" xmlns:p188="http://schemas.microsoft.com/office/powerpoint/2018/8/main">
  <p188:cm id="{9523690A-915A-B249-8772-10632BBD3979}" authorId="{96FEE0BE-EEC1-C262-94C5-A282189EC871}" created="2024-10-30T15:17:07.451">
    <pc:sldMkLst xmlns:pc="http://schemas.microsoft.com/office/powerpoint/2013/main/command">
      <pc:docMk/>
      <pc:sldMk cId="195318672" sldId="610"/>
    </pc:sldMkLst>
    <p188:txBody>
      <a:bodyPr/>
      <a:lstStyle/>
      <a:p>
        <a:r>
          <a:rPr lang="de-DE"/>
          <a:t>Noch eine Slide hinzufügen</a:t>
        </a:r>
      </a:p>
    </p188:txBody>
  </p188:cm>
</p188:cmLst>
</file>

<file path=ppt/comments/modernComment_265_D900FBA3.xml><?xml version="1.0" encoding="utf-8"?>
<p188:cmLst xmlns:a="http://schemas.openxmlformats.org/drawingml/2006/main" xmlns:r="http://schemas.openxmlformats.org/officeDocument/2006/relationships" xmlns:p188="http://schemas.microsoft.com/office/powerpoint/2018/8/main">
  <p188:cm id="{29E37174-4B9D-C241-84B9-9A3245739057}" authorId="{96FEE0BE-EEC1-C262-94C5-A282189EC871}" created="2024-10-30T15:17:07.451">
    <pc:sldMkLst xmlns:pc="http://schemas.microsoft.com/office/powerpoint/2013/main/command">
      <pc:docMk/>
      <pc:sldMk cId="195318672" sldId="610"/>
    </pc:sldMkLst>
    <p188:txBody>
      <a:bodyPr/>
      <a:lstStyle/>
      <a:p>
        <a:r>
          <a:rPr lang="de-DE"/>
          <a:t>Noch eine Slide hinzufügen</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31/10/2024</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31/10/2024</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740025" y="500063"/>
            <a:ext cx="4445000" cy="2500312"/>
          </a:xfrm>
        </p:spPr>
      </p:sp>
      <p:sp>
        <p:nvSpPr>
          <p:cNvPr id="3" name="Notizenplatzhalter 2"/>
          <p:cNvSpPr>
            <a:spLocks noGrp="1"/>
          </p:cNvSpPr>
          <p:nvPr>
            <p:ph type="body" idx="1"/>
          </p:nvPr>
        </p:nvSpPr>
        <p:spPr/>
        <p:txBody>
          <a:bodyPr>
            <a:normAutofit/>
          </a:bodyPr>
          <a:lstStyle/>
          <a:p>
            <a:r>
              <a:rPr lang="en-GB" b="0" i="0" u="none" strike="noStrike" dirty="0">
                <a:solidFill>
                  <a:srgbClr val="000000"/>
                </a:solidFill>
                <a:effectLst/>
                <a:latin typeface="-webkit-standard"/>
              </a:rPr>
              <a:t>Welcome, and thank you for joining today’s presentation. We’ll be discussing the global chemicals regime and specifically the Rotterdam Convention as a case study.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Through this, I’ll cover the main principles and mechanisms of global chemicals policy and evaluate their effectiveness in managing hazardous chemicals, especially in developing countries. Let’s dive in with an overview of the global chemicals regime.</a:t>
            </a:r>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i="0" u="none" strike="noStrike" dirty="0">
                <a:solidFill>
                  <a:srgbClr val="000000"/>
                </a:solidFill>
                <a:effectLst/>
              </a:rPr>
              <a:t>Q4:</a:t>
            </a:r>
            <a:br>
              <a:rPr lang="en-GB" b="1" i="0" u="none" strike="noStrike" dirty="0">
                <a:solidFill>
                  <a:srgbClr val="000000"/>
                </a:solidFill>
                <a:effectLst/>
              </a:rPr>
            </a:br>
            <a:br>
              <a:rPr lang="en-GB" b="1" i="0" u="none" strike="noStrike" dirty="0">
                <a:solidFill>
                  <a:srgbClr val="000000"/>
                </a:solidFill>
                <a:effectLst/>
              </a:rPr>
            </a:br>
            <a:r>
              <a:rPr lang="en-GB" b="1" i="0" u="none" strike="noStrike" dirty="0">
                <a:solidFill>
                  <a:srgbClr val="000000"/>
                </a:solidFill>
                <a:effectLst/>
              </a:rPr>
              <a:t>Q3: Do you think voluntary frameworks are effective? What can be a problem? e.g. SAICM</a:t>
            </a:r>
          </a:p>
          <a:p>
            <a:r>
              <a:rPr lang="en-GB" b="1" i="0" u="none" strike="noStrike" dirty="0">
                <a:solidFill>
                  <a:srgbClr val="000000"/>
                </a:solidFill>
                <a:effectLst/>
              </a:rPr>
              <a:t>Are there any ideas or what </a:t>
            </a:r>
            <a:r>
              <a:rPr lang="en-GB" b="1" i="0" u="none" strike="noStrike" dirty="0" err="1">
                <a:solidFill>
                  <a:srgbClr val="000000"/>
                </a:solidFill>
                <a:effectLst/>
              </a:rPr>
              <a:t>meassures</a:t>
            </a:r>
            <a:r>
              <a:rPr lang="en-GB" b="1" i="0" u="none" strike="noStrike" dirty="0">
                <a:solidFill>
                  <a:srgbClr val="000000"/>
                </a:solidFill>
                <a:effectLst/>
              </a:rPr>
              <a:t> can be taken? Would be doing the voluntary framework more binding help?</a:t>
            </a:r>
            <a:br>
              <a:rPr lang="en-GB" b="1" i="0" u="none" strike="noStrike" dirty="0">
                <a:solidFill>
                  <a:srgbClr val="000000"/>
                </a:solidFill>
                <a:effectLst/>
              </a:rPr>
            </a:br>
            <a:br>
              <a:rPr lang="en-GB" b="1" i="0" u="none" strike="noStrike" dirty="0">
                <a:solidFill>
                  <a:srgbClr val="000000"/>
                </a:solidFill>
                <a:effectLst/>
              </a:rPr>
            </a:br>
            <a:r>
              <a:rPr lang="en-GB" b="1" i="0" u="none" strike="noStrike" dirty="0">
                <a:solidFill>
                  <a:srgbClr val="000000"/>
                </a:solidFill>
                <a:effectLst/>
              </a:rPr>
              <a:t>A3: Effectiveness of SAICM:</a:t>
            </a:r>
            <a:r>
              <a:rPr lang="en-GB" b="0" i="0" u="none" strike="noStrike" dirty="0">
                <a:solidFill>
                  <a:srgbClr val="000000"/>
                </a:solidFill>
                <a:effectLst/>
                <a:latin typeface="-webkit-standard"/>
              </a:rPr>
              <a:t> SAICM is valuable for supporting developing countries, but its voluntary nature limits its power; more binding elements could strengthen its impact on global chemical safety.</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A4: Developing countries often face significant challenges in complying with international chemical standards due to limited financial resources, technical expertise, and regulatory infrastructure, as described in the papers. Many lack the capacity to conduct necessary risk assessments, maintain regulatory databases, or participate in required reporting procedures, which hinders effective participation in treaties like the Rotterdam Convention.</a:t>
            </a: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2516061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Comprehensive Approach: </a:t>
            </a:r>
            <a:br>
              <a:rPr lang="en-GB" dirty="0"/>
            </a:br>
            <a:r>
              <a:rPr lang="en-GB" dirty="0"/>
              <a:t>The regime’s life-cycle management tackles production, usage, and disposal of chemicals.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Proactive and Reactive Measures: </a:t>
            </a:r>
            <a:br>
              <a:rPr lang="en-GB" dirty="0"/>
            </a:br>
            <a:r>
              <a:rPr lang="en-GB" dirty="0"/>
              <a:t>Balances proactive measures like green chemistry with reactive controls on trade and disposal of hazardous substances.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Governance by Disclosure: </a:t>
            </a:r>
            <a:br>
              <a:rPr lang="en-GB" dirty="0"/>
            </a:br>
            <a:r>
              <a:rPr lang="en-GB" dirty="0"/>
              <a:t>Increasing reliance on transparency and information-sharing as regulatory tools.</a:t>
            </a:r>
          </a:p>
          <a:p>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12</a:t>
            </a:fld>
            <a:endParaRPr lang="en-GB"/>
          </a:p>
        </p:txBody>
      </p:sp>
    </p:spTree>
    <p:extLst>
      <p:ext uri="{BB962C8B-B14F-4D97-AF65-F5344CB8AC3E}">
        <p14:creationId xmlns:p14="http://schemas.microsoft.com/office/powerpoint/2010/main" val="4073251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GB" b="1" i="0" u="none" strike="noStrike" dirty="0">
              <a:solidFill>
                <a:srgbClr val="000000"/>
              </a:solidFill>
              <a:effectLst/>
            </a:endParaRPr>
          </a:p>
          <a:p>
            <a:endParaRPr lang="en-GB" b="1" i="0" u="none" strike="noStrike" dirty="0">
              <a:solidFill>
                <a:srgbClr val="000000"/>
              </a:solidFill>
              <a:effectLst/>
            </a:endParaRPr>
          </a:p>
          <a:p>
            <a:endParaRPr lang="en-GB" b="1" i="0" u="none" strike="noStrike" dirty="0">
              <a:solidFill>
                <a:srgbClr val="000000"/>
              </a:solidFill>
              <a:effectLst/>
            </a:endParaRPr>
          </a:p>
          <a:p>
            <a:r>
              <a:rPr lang="en-GB" b="1" i="0" u="none" strike="noStrike" dirty="0">
                <a:solidFill>
                  <a:srgbClr val="000000"/>
                </a:solidFill>
                <a:effectLst/>
              </a:rPr>
              <a:t>Solutions/Comments:</a:t>
            </a:r>
            <a:br>
              <a:rPr lang="en-GB" b="1" i="0" u="none" strike="noStrike" dirty="0">
                <a:solidFill>
                  <a:srgbClr val="000000"/>
                </a:solidFill>
                <a:effectLst/>
              </a:rPr>
            </a:br>
            <a:r>
              <a:rPr lang="en-GB" b="1" i="0" u="none" strike="noStrike" dirty="0">
                <a:solidFill>
                  <a:srgbClr val="000000"/>
                </a:solidFill>
                <a:effectLst/>
              </a:rPr>
              <a:t>As green chemicals are only possible in specific situations, as because of money or not possible. Green </a:t>
            </a:r>
            <a:r>
              <a:rPr lang="en-GB" b="1" i="0" u="none" strike="noStrike" dirty="0" err="1">
                <a:solidFill>
                  <a:srgbClr val="000000"/>
                </a:solidFill>
                <a:effectLst/>
              </a:rPr>
              <a:t>chemstriy</a:t>
            </a:r>
            <a:r>
              <a:rPr lang="en-GB" b="1" i="0" u="none" strike="noStrike" dirty="0">
                <a:solidFill>
                  <a:srgbClr val="000000"/>
                </a:solidFill>
                <a:effectLst/>
              </a:rPr>
              <a:t> are pretty </a:t>
            </a:r>
            <a:r>
              <a:rPr lang="en-GB" b="1" i="0" u="none" strike="noStrike" dirty="0" err="1">
                <a:solidFill>
                  <a:srgbClr val="000000"/>
                </a:solidFill>
                <a:effectLst/>
              </a:rPr>
              <a:t>impensive</a:t>
            </a:r>
            <a:r>
              <a:rPr lang="en-GB" b="1" i="0" u="none" strike="noStrike" dirty="0">
                <a:solidFill>
                  <a:srgbClr val="000000"/>
                </a:solidFill>
                <a:effectLst/>
              </a:rPr>
              <a:t>.</a:t>
            </a:r>
          </a:p>
          <a:p>
            <a:endParaRPr lang="en-GB" b="1" i="0" u="none" strike="noStrike" dirty="0">
              <a:solidFill>
                <a:srgbClr val="000000"/>
              </a:solidFill>
              <a:effectLst/>
            </a:endParaRPr>
          </a:p>
          <a:p>
            <a:endParaRPr lang="en-GB" b="1" i="0" u="none" strike="noStrike" dirty="0">
              <a:solidFill>
                <a:srgbClr val="000000"/>
              </a:solidFill>
              <a:effectLst/>
            </a:endParaRPr>
          </a:p>
          <a:p>
            <a:endParaRPr lang="en-GB" b="1" i="0" u="none" strike="noStrike" dirty="0">
              <a:solidFill>
                <a:srgbClr val="000000"/>
              </a:solidFill>
              <a:effectLst/>
            </a:endParaRPr>
          </a:p>
          <a:p>
            <a:r>
              <a:rPr lang="en-GB" b="1" i="0" u="none" strike="noStrike" dirty="0">
                <a:solidFill>
                  <a:srgbClr val="000000"/>
                </a:solidFill>
                <a:effectLst/>
              </a:rPr>
              <a:t>If you give you the money only if you did it etc.</a:t>
            </a:r>
          </a:p>
          <a:p>
            <a:endParaRPr lang="en-GB" b="1" i="0" u="none" strike="noStrike" dirty="0">
              <a:solidFill>
                <a:srgbClr val="000000"/>
              </a:solidFill>
              <a:effectLst/>
            </a:endParaRPr>
          </a:p>
          <a:p>
            <a:r>
              <a:rPr lang="en-GB" b="1" i="0" u="none" strike="noStrike" dirty="0">
                <a:solidFill>
                  <a:srgbClr val="000000"/>
                </a:solidFill>
                <a:effectLst/>
              </a:rPr>
              <a:t>If you give the necessary structure, finance, </a:t>
            </a:r>
            <a:r>
              <a:rPr lang="en-GB" b="1" i="0" u="none" strike="noStrike" dirty="0" err="1">
                <a:solidFill>
                  <a:srgbClr val="000000"/>
                </a:solidFill>
                <a:effectLst/>
              </a:rPr>
              <a:t>knowledgde</a:t>
            </a:r>
            <a:r>
              <a:rPr lang="en-GB" b="1" i="0" u="none" strike="noStrike" dirty="0">
                <a:solidFill>
                  <a:srgbClr val="000000"/>
                </a:solidFill>
                <a:effectLst/>
              </a:rPr>
              <a:t> why improving, give financial </a:t>
            </a:r>
            <a:r>
              <a:rPr lang="en-GB" b="1" i="0" u="none" strike="noStrike" dirty="0" err="1">
                <a:solidFill>
                  <a:srgbClr val="000000"/>
                </a:solidFill>
                <a:effectLst/>
              </a:rPr>
              <a:t>oppurtinites</a:t>
            </a:r>
            <a:r>
              <a:rPr lang="en-GB" b="1" i="0" u="none" strike="noStrike" dirty="0">
                <a:solidFill>
                  <a:srgbClr val="000000"/>
                </a:solidFill>
                <a:effectLst/>
              </a:rPr>
              <a:t>. A side effect.</a:t>
            </a:r>
          </a:p>
          <a:p>
            <a:r>
              <a:rPr lang="en-GB" b="1" i="0" u="none" strike="noStrike" dirty="0">
                <a:solidFill>
                  <a:srgbClr val="000000"/>
                </a:solidFill>
                <a:effectLst/>
              </a:rPr>
              <a:t>You have to give countries, companies a positive effect, what they are interested if you want to change structures etc.</a:t>
            </a:r>
          </a:p>
          <a:p>
            <a:endParaRPr lang="en-GB" b="1" i="0" u="none" strike="noStrike" dirty="0">
              <a:solidFill>
                <a:srgbClr val="000000"/>
              </a:solidFill>
              <a:effectLst/>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b="1" i="0" u="none" strike="noStrike" dirty="0">
                <a:solidFill>
                  <a:srgbClr val="000000"/>
                </a:solidFill>
                <a:effectLst/>
              </a:rPr>
              <a:t>A6.2: Does Procedural Transparency Help?</a:t>
            </a:r>
            <a:r>
              <a:rPr lang="en-GB" b="0" i="0" u="none" strike="noStrike" dirty="0">
                <a:solidFill>
                  <a:srgbClr val="000000"/>
                </a:solidFill>
                <a:effectLst/>
                <a:latin typeface="-webkit-standard"/>
              </a:rPr>
              <a:t> Transparency helps ensure informed decisions, but if procedural requirements distract from concrete safety measures, the regime may struggle to make meaningful progress on chemical risks.</a:t>
            </a:r>
          </a:p>
          <a:p>
            <a:endParaRPr lang="en-GB" b="1" i="0" u="none" strike="noStrike" dirty="0">
              <a:solidFill>
                <a:srgbClr val="000000"/>
              </a:solidFill>
              <a:effectLst/>
            </a:endParaRPr>
          </a:p>
          <a:p>
            <a:endParaRPr lang="en-GB" b="1" i="0" u="none" strike="noStrike" dirty="0">
              <a:solidFill>
                <a:srgbClr val="000000"/>
              </a:solidFill>
              <a:effectLst/>
            </a:endParaRPr>
          </a:p>
          <a:p>
            <a:endParaRPr lang="en-GB" b="1" i="0" u="none" strike="noStrike" dirty="0">
              <a:solidFill>
                <a:srgbClr val="000000"/>
              </a:solidFill>
              <a:effectLst/>
            </a:endParaRPr>
          </a:p>
          <a:p>
            <a:endParaRPr lang="en-GB" b="1" i="0" u="none" strike="noStrike" dirty="0">
              <a:solidFill>
                <a:srgbClr val="000000"/>
              </a:solidFill>
              <a:effectLst/>
            </a:endParaRPr>
          </a:p>
          <a:p>
            <a:r>
              <a:rPr lang="en-GB" b="1" i="0" u="none" strike="noStrike" dirty="0">
                <a:solidFill>
                  <a:srgbClr val="000000"/>
                </a:solidFill>
                <a:effectLst/>
              </a:rPr>
              <a:t>Frage 5 und 6 </a:t>
            </a:r>
            <a:br>
              <a:rPr lang="en-GB" b="1" i="0" u="none" strike="noStrike" dirty="0">
                <a:solidFill>
                  <a:srgbClr val="000000"/>
                </a:solidFill>
                <a:effectLst/>
              </a:rPr>
            </a:br>
            <a:br>
              <a:rPr lang="en-GB" b="1" i="0" u="none" strike="noStrike" dirty="0">
                <a:solidFill>
                  <a:srgbClr val="000000"/>
                </a:solidFill>
                <a:effectLst/>
              </a:rPr>
            </a:br>
            <a:r>
              <a:rPr lang="en-GB" b="1" i="0" u="none" strike="noStrike" dirty="0">
                <a:solidFill>
                  <a:srgbClr val="000000"/>
                </a:solidFill>
                <a:effectLst/>
              </a:rPr>
              <a:t>A5: </a:t>
            </a:r>
            <a:r>
              <a:rPr lang="en-GB" b="0" i="0" u="none" strike="noStrike" dirty="0">
                <a:solidFill>
                  <a:srgbClr val="000000"/>
                </a:solidFill>
                <a:effectLst/>
                <a:latin typeface="-webkit-standard"/>
              </a:rPr>
              <a:t>Green chemistry has the potential to reduce chemical hazards by promoting safer alternatives to harmful substances; however, widespread adoption is currently limited by economic and technological barriers, especially in developing countries. Its adoption could be accelerated by financial incentives, research funding, and stronger international regulations mandating safer alternatives, alongside capacity-building support for countries with fewer resources.</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A6: Balancing proactive innovation with restrictions can be achieved by implementing policies that both encourage the development of safer chemicals and strictly regulate hazardous substances. For instance, offering subsidies for green chemistry while imposing higher taxes or outright bans on toxic chemicals could drive safer innovation within a structured regulatory framework.</a:t>
            </a:r>
            <a:endParaRPr lang="en-GB" b="1" i="0" u="none" strike="noStrike" dirty="0">
              <a:solidFill>
                <a:srgbClr val="000000"/>
              </a:solidFill>
              <a:effectLst/>
            </a:endParaRPr>
          </a:p>
          <a:p>
            <a:endParaRPr lang="en-GB" b="1" i="0" u="none" strike="noStrike" dirty="0">
              <a:solidFill>
                <a:srgbClr val="000000"/>
              </a:solidFill>
              <a:effectLst/>
            </a:endParaRPr>
          </a:p>
          <a:p>
            <a:r>
              <a:rPr lang="en-GB" b="1" i="0" u="none" strike="noStrike" dirty="0">
                <a:solidFill>
                  <a:srgbClr val="000000"/>
                </a:solidFill>
                <a:effectLst/>
              </a:rPr>
              <a:t>A6.2: Does Procedural Transparency Help?</a:t>
            </a:r>
            <a:r>
              <a:rPr lang="en-GB" b="0" i="0" u="none" strike="noStrike" dirty="0">
                <a:solidFill>
                  <a:srgbClr val="000000"/>
                </a:solidFill>
                <a:effectLst/>
                <a:latin typeface="-webkit-standard"/>
              </a:rPr>
              <a:t> Transparency helps ensure informed decisions, but if procedural requirements distract from concrete safety measures, the regime may struggle to make meaningful progress on chemical risks.</a:t>
            </a: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13</a:t>
            </a:fld>
            <a:endParaRPr lang="en-GB"/>
          </a:p>
        </p:txBody>
      </p:sp>
    </p:spTree>
    <p:extLst>
      <p:ext uri="{BB962C8B-B14F-4D97-AF65-F5344CB8AC3E}">
        <p14:creationId xmlns:p14="http://schemas.microsoft.com/office/powerpoint/2010/main" val="394753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There</a:t>
            </a:r>
            <a:r>
              <a:rPr lang="de-DE" dirty="0"/>
              <a:t> </a:t>
            </a:r>
            <a:r>
              <a:rPr lang="de-DE" dirty="0" err="1"/>
              <a:t>is</a:t>
            </a:r>
            <a:r>
              <a:rPr lang="de-DE" dirty="0"/>
              <a:t> a </a:t>
            </a:r>
            <a:r>
              <a:rPr lang="de-DE" dirty="0" err="1"/>
              <a:t>possibility</a:t>
            </a:r>
            <a:r>
              <a:rPr lang="de-DE" dirty="0"/>
              <a:t> </a:t>
            </a:r>
            <a:r>
              <a:rPr lang="de-DE" dirty="0" err="1"/>
              <a:t>to</a:t>
            </a:r>
            <a:r>
              <a:rPr lang="de-DE" dirty="0"/>
              <a:t> </a:t>
            </a:r>
            <a:r>
              <a:rPr lang="de-DE" dirty="0" err="1"/>
              <a:t>change</a:t>
            </a:r>
            <a:r>
              <a:rPr lang="de-DE" dirty="0"/>
              <a:t> </a:t>
            </a:r>
            <a:r>
              <a:rPr lang="de-DE" dirty="0" err="1"/>
              <a:t>the</a:t>
            </a:r>
            <a:r>
              <a:rPr lang="de-DE" dirty="0"/>
              <a:t> </a:t>
            </a:r>
            <a:r>
              <a:rPr lang="de-DE" dirty="0" err="1"/>
              <a:t>behaviour</a:t>
            </a:r>
            <a:r>
              <a:rPr lang="de-DE" dirty="0"/>
              <a:t> </a:t>
            </a:r>
            <a:r>
              <a:rPr lang="de-DE" dirty="0" err="1"/>
              <a:t>of</a:t>
            </a:r>
            <a:r>
              <a:rPr lang="de-DE" dirty="0"/>
              <a:t> countries, e.g. </a:t>
            </a:r>
            <a:r>
              <a:rPr lang="de-DE" dirty="0" err="1"/>
              <a:t>linkages</a:t>
            </a:r>
            <a:r>
              <a:rPr lang="de-DE" dirty="0"/>
              <a:t> </a:t>
            </a:r>
            <a:r>
              <a:rPr lang="de-DE" dirty="0" err="1"/>
              <a:t>politics</a:t>
            </a:r>
            <a:r>
              <a:rPr lang="de-DE" dirty="0"/>
              <a:t> etc.</a:t>
            </a:r>
            <a:br>
              <a:rPr lang="de-DE" dirty="0"/>
            </a:br>
            <a:r>
              <a:rPr lang="de-DE" dirty="0" err="1"/>
              <a:t>Giving</a:t>
            </a:r>
            <a:r>
              <a:rPr lang="de-DE" dirty="0"/>
              <a:t> </a:t>
            </a:r>
            <a:r>
              <a:rPr lang="de-DE" dirty="0" err="1"/>
              <a:t>incentives</a:t>
            </a:r>
            <a:r>
              <a:rPr lang="de-DE" dirty="0"/>
              <a:t> </a:t>
            </a:r>
            <a:r>
              <a:rPr lang="de-DE" dirty="0" err="1"/>
              <a:t>to</a:t>
            </a:r>
            <a:r>
              <a:rPr lang="de-DE" dirty="0"/>
              <a:t> </a:t>
            </a:r>
            <a:r>
              <a:rPr lang="de-DE" dirty="0" err="1"/>
              <a:t>change</a:t>
            </a:r>
            <a:r>
              <a:rPr lang="de-DE" dirty="0"/>
              <a:t> </a:t>
            </a:r>
            <a:r>
              <a:rPr lang="de-DE" dirty="0" err="1"/>
              <a:t>direction</a:t>
            </a:r>
            <a:br>
              <a:rPr lang="de-DE" dirty="0"/>
            </a:br>
            <a:endParaRPr lang="de-DE" dirty="0"/>
          </a:p>
          <a:p>
            <a:r>
              <a:rPr lang="en-GB" b="0" i="0" u="none" strike="noStrike" dirty="0">
                <a:solidFill>
                  <a:srgbClr val="000000"/>
                </a:solidFill>
                <a:effectLst/>
                <a:latin typeface="-webkit-standard"/>
              </a:rPr>
              <a:t>Linking treaties like Basel, Rotterdam, and Stockholm enhances regulatory efficiency by creating synergies and aligning requirements, making it easier for countries to comply with multiple agreements.</a:t>
            </a:r>
          </a:p>
          <a:p>
            <a:endParaRPr lang="de-DE" b="0" i="0" u="none" strike="noStrike" dirty="0">
              <a:solidFill>
                <a:srgbClr val="000000"/>
              </a:solidFill>
              <a:effectLst/>
              <a:latin typeface="-webkit-standard"/>
            </a:endParaRPr>
          </a:p>
          <a:p>
            <a:r>
              <a:rPr lang="en-GB" b="0" i="0" u="none" strike="noStrike" dirty="0">
                <a:solidFill>
                  <a:srgbClr val="000000"/>
                </a:solidFill>
                <a:effectLst/>
                <a:latin typeface="-webkit-standard"/>
              </a:rPr>
              <a:t>Linkage politics, or forum shopping, involves countries choosing specific policy forums that best align with their goals, which can create inconsistencies across the chemicals regime.</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The chemicals regime continues to evolve as treaties work to harmonize compliance and policy standards, aiming for a more unified global approach.</a:t>
            </a:r>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14</a:t>
            </a:fld>
            <a:endParaRPr lang="en-GB"/>
          </a:p>
        </p:txBody>
      </p:sp>
    </p:spTree>
    <p:extLst>
      <p:ext uri="{BB962C8B-B14F-4D97-AF65-F5344CB8AC3E}">
        <p14:creationId xmlns:p14="http://schemas.microsoft.com/office/powerpoint/2010/main" val="4182559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A7: </a:t>
            </a:r>
            <a:r>
              <a:rPr lang="en-GB" b="0" i="0" u="none" strike="noStrike" dirty="0">
                <a:solidFill>
                  <a:srgbClr val="000000"/>
                </a:solidFill>
                <a:effectLst/>
                <a:latin typeface="-webkit-standard"/>
              </a:rPr>
              <a:t>Forum shopping allows countries or stakeholders to seek </a:t>
            </a:r>
            <a:r>
              <a:rPr lang="en-GB" b="0" i="0" u="none" strike="noStrike" dirty="0" err="1">
                <a:solidFill>
                  <a:srgbClr val="000000"/>
                </a:solidFill>
                <a:effectLst/>
                <a:latin typeface="-webkit-standard"/>
              </a:rPr>
              <a:t>favorable</a:t>
            </a:r>
            <a:r>
              <a:rPr lang="en-GB" b="0" i="0" u="none" strike="noStrike" dirty="0">
                <a:solidFill>
                  <a:srgbClr val="000000"/>
                </a:solidFill>
                <a:effectLst/>
                <a:latin typeface="-webkit-standard"/>
              </a:rPr>
              <a:t> outcomes in specific forums, which can lead to fragmented policies across the regime and hinder coherent global approaches. While it may benefit individual interests, it is generally disruptive to the regime’s overall coherence, as it can create inconsistent standards and weaken collective efforts to regulate hazardous chemicals</a:t>
            </a:r>
          </a:p>
          <a:p>
            <a:br>
              <a:rPr lang="en-GB" b="0" i="0" u="none" strike="noStrike" dirty="0">
                <a:solidFill>
                  <a:srgbClr val="000000"/>
                </a:solidFill>
                <a:effectLst/>
                <a:latin typeface="-webkit-standard"/>
              </a:rPr>
            </a:br>
            <a:r>
              <a:rPr lang="en-GB" b="0" i="0" u="none" strike="noStrike" dirty="0">
                <a:solidFill>
                  <a:srgbClr val="000000"/>
                </a:solidFill>
                <a:effectLst/>
                <a:latin typeface="-webkit-standard"/>
              </a:rPr>
              <a:t>Asking it </a:t>
            </a:r>
            <a:r>
              <a:rPr lang="en-GB" b="0" i="0" u="none" strike="noStrike" dirty="0" err="1">
                <a:solidFill>
                  <a:srgbClr val="000000"/>
                </a:solidFill>
                <a:effectLst/>
                <a:latin typeface="-webkit-standard"/>
              </a:rPr>
              <a:t>neitherless</a:t>
            </a:r>
            <a:r>
              <a:rPr lang="en-GB" b="0" i="0" u="none" strike="noStrike" dirty="0">
                <a:solidFill>
                  <a:srgbClr val="000000"/>
                </a:solidFill>
                <a:effectLst/>
                <a:latin typeface="-webkit-standard"/>
              </a:rPr>
              <a:t>:</a:t>
            </a:r>
          </a:p>
          <a:p>
            <a:r>
              <a:rPr lang="en-GB" b="0" i="0" u="none" strike="noStrike" dirty="0">
                <a:solidFill>
                  <a:srgbClr val="000000"/>
                </a:solidFill>
                <a:effectLst/>
                <a:latin typeface="-webkit-standard"/>
              </a:rPr>
              <a:t>A8: Making SAICM more binding could strengthen its impact on global chemical safety, especially by ensuring consistent compliance across countries. However, the voluntary approach allows countries more flexibility, particularly those with limited resources, and can encourage gradual adoption of best practices without the pressure of binding obligations. Striking a balance—introducing more binding elements while retaining some flexibility—may be the optimal approach.</a:t>
            </a: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15</a:t>
            </a:fld>
            <a:endParaRPr lang="en-GB"/>
          </a:p>
        </p:txBody>
      </p:sp>
    </p:spTree>
    <p:extLst>
      <p:ext uri="{BB962C8B-B14F-4D97-AF65-F5344CB8AC3E}">
        <p14:creationId xmlns:p14="http://schemas.microsoft.com/office/powerpoint/2010/main" val="638247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A9: Monitoring strategies that could improve compliance include establishing regional </a:t>
            </a:r>
            <a:r>
              <a:rPr lang="en-GB" b="0" i="0" u="none" strike="noStrike" dirty="0" err="1">
                <a:solidFill>
                  <a:srgbClr val="000000"/>
                </a:solidFill>
                <a:effectLst/>
                <a:latin typeface="-webkit-standard"/>
              </a:rPr>
              <a:t>centers</a:t>
            </a:r>
            <a:r>
              <a:rPr lang="en-GB" b="0" i="0" u="none" strike="noStrike" dirty="0">
                <a:solidFill>
                  <a:srgbClr val="000000"/>
                </a:solidFill>
                <a:effectLst/>
                <a:latin typeface="-webkit-standard"/>
              </a:rPr>
              <a:t> for monitoring assistance, using digital tracking and reporting systems to streamline data collection, and providing technical and financial support tailored to local contexts. Regional collaboration, supported by IGOs and NGOs, could also help reduce the compliance burden on individual developing countries by sharing resources and expertise.</a:t>
            </a:r>
          </a:p>
          <a:p>
            <a:endParaRPr lang="en-GB" b="0" i="0" u="none" strike="noStrike" dirty="0">
              <a:solidFill>
                <a:srgbClr val="000000"/>
              </a:solidFill>
              <a:effectLst/>
              <a:latin typeface="-webkit-standard"/>
            </a:endParaRPr>
          </a:p>
          <a:p>
            <a:br>
              <a:rPr lang="en-GB" b="1" i="0" u="none" strike="noStrike" dirty="0">
                <a:solidFill>
                  <a:srgbClr val="000000"/>
                </a:solidFill>
                <a:effectLst/>
              </a:rPr>
            </a:br>
            <a:r>
              <a:rPr lang="en-GB" b="1" i="0" u="none" strike="noStrike" dirty="0">
                <a:solidFill>
                  <a:srgbClr val="000000"/>
                </a:solidFill>
                <a:effectLst/>
              </a:rPr>
              <a:t>A10: </a:t>
            </a:r>
            <a:r>
              <a:rPr lang="en-GB" b="0" i="0" u="none" strike="noStrike" dirty="0">
                <a:solidFill>
                  <a:srgbClr val="000000"/>
                </a:solidFill>
                <a:effectLst/>
                <a:latin typeface="-webkit-standard"/>
              </a:rPr>
              <a:t>Shifting the burden of proof to producers could create a more precautionary approach to chemical safety, requiring companies to demonstrate that a substance is safe before it reaches the market. This shift would likely lead to stricter global policies, as it places greater accountability on manufacturers and could prevent harmful chemicals from being widely distributed without proper risk assessments, particularly benefiting countries with limited regulatory capacity.</a:t>
            </a:r>
          </a:p>
          <a:p>
            <a:br>
              <a:rPr lang="en-GB" b="0" i="0" u="none" strike="noStrike" dirty="0">
                <a:solidFill>
                  <a:srgbClr val="000000"/>
                </a:solidFill>
                <a:effectLst/>
                <a:latin typeface="-webkit-standard"/>
              </a:rPr>
            </a:b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17</a:t>
            </a:fld>
            <a:endParaRPr lang="en-GB"/>
          </a:p>
        </p:txBody>
      </p:sp>
    </p:spTree>
    <p:extLst>
      <p:ext uri="{BB962C8B-B14F-4D97-AF65-F5344CB8AC3E}">
        <p14:creationId xmlns:p14="http://schemas.microsoft.com/office/powerpoint/2010/main" val="193498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schöner machen</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18</a:t>
            </a:fld>
            <a:endParaRPr lang="en-GB"/>
          </a:p>
        </p:txBody>
      </p:sp>
    </p:spTree>
    <p:extLst>
      <p:ext uri="{BB962C8B-B14F-4D97-AF65-F5344CB8AC3E}">
        <p14:creationId xmlns:p14="http://schemas.microsoft.com/office/powerpoint/2010/main" val="292852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GB" dirty="0"/>
              <a:t>Lack of caste studies on successful implementation and compliance.</a:t>
            </a:r>
            <a:br>
              <a:rPr lang="en-GB" dirty="0"/>
            </a:br>
            <a:r>
              <a:rPr lang="en-GB" dirty="0"/>
              <a:t>Maybe adding more case studies could illustrate the real-world challenges in capacity-building and help readers understand where support is most needed</a:t>
            </a:r>
          </a:p>
          <a:p>
            <a:endParaRPr lang="de-DE" dirty="0"/>
          </a:p>
          <a:p>
            <a:pPr marL="171450" indent="-171450">
              <a:buFont typeface="Arial" panose="020B0604020202020204" pitchFamily="34" charset="0"/>
              <a:buChar char="•"/>
            </a:pPr>
            <a:r>
              <a:rPr lang="en-GB" dirty="0"/>
              <a:t>The Paper Emphasizes transparency but does not fully address whether transparency alone in adequate as a regulatory tool. Exploring the limitations of transparency could provide a more balanced view of its effectiveness.</a:t>
            </a:r>
          </a:p>
          <a:p>
            <a:pPr marL="171450" indent="-171450">
              <a:buFont typeface="Arial" panose="020B0604020202020204" pitchFamily="34" charset="0"/>
              <a:buChar char="•"/>
            </a:pPr>
            <a:endParaRPr lang="en-GB" dirty="0"/>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GB" dirty="0"/>
              <a:t>SAICM’s Influence:</a:t>
            </a:r>
            <a:br>
              <a:rPr lang="en-GB" dirty="0"/>
            </a:br>
            <a:r>
              <a:rPr lang="en-GB" dirty="0"/>
              <a:t>Questions around the effectiveness of voluntary frameworks in driving change.</a:t>
            </a:r>
          </a:p>
          <a:p>
            <a:pPr marL="171450" indent="-171450">
              <a:buFont typeface="Arial" panose="020B0604020202020204" pitchFamily="34" charset="0"/>
              <a:buChar char="•"/>
            </a:pPr>
            <a:endParaRPr lang="en-GB" dirty="0"/>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GB" dirty="0"/>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GB" dirty="0"/>
              <a:t>Incentives for Safer Chemicals:</a:t>
            </a:r>
            <a:br>
              <a:rPr lang="en-GB" dirty="0"/>
            </a:br>
            <a:r>
              <a:rPr lang="en-GB" dirty="0"/>
              <a:t>Limited emphasis on promoting green chemistry innovation as part of global policy</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GB" dirty="0"/>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GB" dirty="0"/>
              <a:t>Monitoring Challenges: </a:t>
            </a:r>
            <a:br>
              <a:rPr lang="en-GB" dirty="0"/>
            </a:br>
            <a:r>
              <a:rPr lang="en-GB" dirty="0"/>
              <a:t>Greater insight needed into limitations facing international monitoring, especially for resource-limited nations.</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19</a:t>
            </a:fld>
            <a:endParaRPr lang="en-GB"/>
          </a:p>
        </p:txBody>
      </p:sp>
    </p:spTree>
    <p:extLst>
      <p:ext uri="{BB962C8B-B14F-4D97-AF65-F5344CB8AC3E}">
        <p14:creationId xmlns:p14="http://schemas.microsoft.com/office/powerpoint/2010/main" val="1473046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Balancing interests in global chemicals governance requires navigating between precautionary measures to protect health and the environment, economic considerations, and the need for harmonized policies across treaties.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This balance is challenging, as countries must weigh regulatory costs against the benefits of stricter controls on hazardous chemicals.</a:t>
            </a:r>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20</a:t>
            </a:fld>
            <a:endParaRPr lang="en-GB"/>
          </a:p>
        </p:txBody>
      </p:sp>
    </p:spTree>
    <p:extLst>
      <p:ext uri="{BB962C8B-B14F-4D97-AF65-F5344CB8AC3E}">
        <p14:creationId xmlns:p14="http://schemas.microsoft.com/office/powerpoint/2010/main" val="3641317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21</a:t>
            </a:fld>
            <a:endParaRPr lang="en-GB"/>
          </a:p>
        </p:txBody>
      </p:sp>
    </p:spTree>
    <p:extLst>
      <p:ext uri="{BB962C8B-B14F-4D97-AF65-F5344CB8AC3E}">
        <p14:creationId xmlns:p14="http://schemas.microsoft.com/office/powerpoint/2010/main" val="213894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Boedeker W, Watts M, </a:t>
            </a:r>
            <a:r>
              <a:rPr lang="en-GB" dirty="0" err="1"/>
              <a:t>Clausing</a:t>
            </a:r>
            <a:r>
              <a:rPr lang="en-GB" dirty="0"/>
              <a:t> P, Marquez E 2020. The global distribution of acute unintentional pesticide poisoning: estimations based on a systematic review. BMC Public Health (2020) 20:1875 https://</a:t>
            </a:r>
            <a:r>
              <a:rPr lang="en-GB" dirty="0" err="1"/>
              <a:t>doi.org</a:t>
            </a:r>
            <a:r>
              <a:rPr lang="en-GB" dirty="0"/>
              <a:t>/10.1186/s12889-020-09939-0</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a:t>
            </a:fld>
            <a:endParaRPr lang="en-GB"/>
          </a:p>
        </p:txBody>
      </p:sp>
    </p:spTree>
    <p:extLst>
      <p:ext uri="{BB962C8B-B14F-4D97-AF65-F5344CB8AC3E}">
        <p14:creationId xmlns:p14="http://schemas.microsoft.com/office/powerpoint/2010/main" val="2643143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55747-3753-7114-AD2D-8F0E616644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38D275-9325-7E6F-F385-066F2D151A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102598-37B9-5830-AA51-EF152AE9FF7F}"/>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562D720-342D-E7E2-33D4-638FE2A8A7C9}"/>
              </a:ext>
            </a:extLst>
          </p:cNvPr>
          <p:cNvSpPr>
            <a:spLocks noGrp="1"/>
          </p:cNvSpPr>
          <p:nvPr>
            <p:ph type="sldNum" sz="quarter" idx="5"/>
          </p:nvPr>
        </p:nvSpPr>
        <p:spPr/>
        <p:txBody>
          <a:bodyPr/>
          <a:lstStyle/>
          <a:p>
            <a:pPr>
              <a:defRPr/>
            </a:pPr>
            <a:fld id="{00AFC6D0-44D5-4EB7-828F-6F464F83D79A}" type="slidenum">
              <a:rPr lang="en-GB" smtClean="0"/>
              <a:pPr>
                <a:defRPr/>
              </a:pPr>
              <a:t>22</a:t>
            </a:fld>
            <a:endParaRPr lang="en-GB"/>
          </a:p>
        </p:txBody>
      </p:sp>
    </p:spTree>
    <p:extLst>
      <p:ext uri="{BB962C8B-B14F-4D97-AF65-F5344CB8AC3E}">
        <p14:creationId xmlns:p14="http://schemas.microsoft.com/office/powerpoint/2010/main" val="985115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The Rotterdam Convention represents a governance-by-disclosure approach, focusing on sharing information and obtaining consent before trading certain hazardous chemicals.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It doesn’t ban chemicals outright but instead requires prior informed consent from importing countries, giving them more control over what chemicals enter their borders.</a:t>
            </a:r>
            <a:endParaRPr lang="en-GB" dirty="0"/>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23</a:t>
            </a:fld>
            <a:endParaRPr lang="en-GB"/>
          </a:p>
        </p:txBody>
      </p:sp>
    </p:spTree>
    <p:extLst>
      <p:ext uri="{BB962C8B-B14F-4D97-AF65-F5344CB8AC3E}">
        <p14:creationId xmlns:p14="http://schemas.microsoft.com/office/powerpoint/2010/main" val="4126288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Annex III of the Rotterdam Convention lists chemicals that are subject to the PIC procedure. To get a chemical listed, two countries from different regions must submit notifications, which often creates delays.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For severely hazardous pesticide formulations, or SHPFs, only one notification is required, acknowledging the specific challenges developing countries face with these substances.</a:t>
            </a:r>
            <a:endParaRPr lang="en-GB" dirty="0"/>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24</a:t>
            </a:fld>
            <a:endParaRPr lang="en-GB"/>
          </a:p>
        </p:txBody>
      </p:sp>
    </p:spTree>
    <p:extLst>
      <p:ext uri="{BB962C8B-B14F-4D97-AF65-F5344CB8AC3E}">
        <p14:creationId xmlns:p14="http://schemas.microsoft.com/office/powerpoint/2010/main" val="22345738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A1: </a:t>
            </a:r>
            <a:r>
              <a:rPr lang="en-GB" b="1" i="0" u="none" strike="noStrike" dirty="0">
                <a:solidFill>
                  <a:srgbClr val="000000"/>
                </a:solidFill>
                <a:effectLst/>
              </a:rPr>
              <a:t>Effectiveness of PIC:</a:t>
            </a:r>
            <a:r>
              <a:rPr lang="en-GB" b="0" i="0" u="none" strike="noStrike" dirty="0">
                <a:solidFill>
                  <a:srgbClr val="000000"/>
                </a:solidFill>
                <a:effectLst/>
                <a:latin typeface="-webkit-standard"/>
              </a:rPr>
              <a:t> The PIC mechanism supports chemical safety by requiring consent, but its reliance on information sharing rather than outright restrictions may not fully empower developing nations to regulate imports effectively.</a:t>
            </a: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25</a:t>
            </a:fld>
            <a:endParaRPr lang="en-GB"/>
          </a:p>
        </p:txBody>
      </p:sp>
    </p:spTree>
    <p:extLst>
      <p:ext uri="{BB962C8B-B14F-4D97-AF65-F5344CB8AC3E}">
        <p14:creationId xmlns:p14="http://schemas.microsoft.com/office/powerpoint/2010/main" val="1790530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While PIC strengthens state sovereignty, allowing countries to make informed decisions, empowerment is limited by resource constraints.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Some countries treat Annex III chemicals as a de facto blacklist, reflecting a lack of capacity to individually assess each chemical’s risks.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This means that while the Rotterdam Convention provides information, it doesn’t always result in the intended autonomy for all parties.</a:t>
            </a: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26</a:t>
            </a:fld>
            <a:endParaRPr lang="en-GB"/>
          </a:p>
        </p:txBody>
      </p:sp>
    </p:spTree>
    <p:extLst>
      <p:ext uri="{BB962C8B-B14F-4D97-AF65-F5344CB8AC3E}">
        <p14:creationId xmlns:p14="http://schemas.microsoft.com/office/powerpoint/2010/main" val="28255348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A2:Transparency vs. Banning:</a:t>
            </a:r>
            <a:r>
              <a:rPr lang="en-GB" dirty="0"/>
              <a:t> While transparency allows countries to make informed choices, banning certain chemicals would provide a stronger safety net, especially where regulatory capacity is limited.</a:t>
            </a:r>
          </a:p>
          <a:p>
            <a:endParaRPr lang="en-GB" b="1" dirty="0"/>
          </a:p>
          <a:p>
            <a:r>
              <a:rPr lang="en-GB" b="1" dirty="0"/>
              <a:t>A3: Civil Society’s Role:</a:t>
            </a:r>
            <a:r>
              <a:rPr lang="en-GB" dirty="0"/>
              <a:t> Involving civil society could increase public awareness and accountability, making the PIC process more responsive to local concerns and needs.</a:t>
            </a:r>
          </a:p>
          <a:p>
            <a:endParaRPr lang="en-GB"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GB" dirty="0"/>
              <a:t>: Does the convention’s focus on information disclosure detract from stronger regulatory actions,  like bans?</a:t>
            </a: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27</a:t>
            </a:fld>
            <a:endParaRPr lang="en-GB"/>
          </a:p>
        </p:txBody>
      </p:sp>
    </p:spTree>
    <p:extLst>
      <p:ext uri="{BB962C8B-B14F-4D97-AF65-F5344CB8AC3E}">
        <p14:creationId xmlns:p14="http://schemas.microsoft.com/office/powerpoint/2010/main" val="3006266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Implementation of PIC remains challenging. Many developing countries struggle with the required notifications and data submissions due to limited resources.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Although the PIC shapes a trade by requiring consent for certain chemicals, it doesn’t fully restrict market activities, which can lead to inconsistent application</a:t>
            </a: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28</a:t>
            </a:fld>
            <a:endParaRPr lang="en-GB"/>
          </a:p>
        </p:txBody>
      </p:sp>
    </p:spTree>
    <p:extLst>
      <p:ext uri="{BB962C8B-B14F-4D97-AF65-F5344CB8AC3E}">
        <p14:creationId xmlns:p14="http://schemas.microsoft.com/office/powerpoint/2010/main" val="970908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Some critiques of the Rotterdam Convention include its limited scope—focusing only on a subset of chemicals—and slow listing process, which delays regulatory actions.</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 It also relies heavily on procedures, potentially at the expense of stronger regulatory outcomes.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Finally, its techno-statist approach means it’s largely state-</a:t>
            </a:r>
            <a:r>
              <a:rPr lang="en-GB" b="0" i="0" u="none" strike="noStrike" dirty="0" err="1">
                <a:solidFill>
                  <a:srgbClr val="000000"/>
                </a:solidFill>
                <a:effectLst/>
                <a:latin typeface="-webkit-standard"/>
              </a:rPr>
              <a:t>centered</a:t>
            </a:r>
            <a:r>
              <a:rPr lang="en-GB" b="0" i="0" u="none" strike="noStrike" dirty="0">
                <a:solidFill>
                  <a:srgbClr val="000000"/>
                </a:solidFill>
                <a:effectLst/>
                <a:latin typeface="-webkit-standard"/>
              </a:rPr>
              <a:t> and expert-driven, with minimal roles for civil society.</a:t>
            </a: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29</a:t>
            </a:fld>
            <a:endParaRPr lang="en-GB"/>
          </a:p>
        </p:txBody>
      </p:sp>
    </p:spTree>
    <p:extLst>
      <p:ext uri="{BB962C8B-B14F-4D97-AF65-F5344CB8AC3E}">
        <p14:creationId xmlns:p14="http://schemas.microsoft.com/office/powerpoint/2010/main" val="24080796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base" latinLnBrk="0" hangingPunct="1">
              <a:lnSpc>
                <a:spcPct val="100000"/>
              </a:lnSpc>
              <a:spcBef>
                <a:spcPct val="30000"/>
              </a:spcBef>
              <a:spcAft>
                <a:spcPct val="0"/>
              </a:spcAft>
              <a:buClrTx/>
              <a:buSzTx/>
              <a:buFontTx/>
              <a:buAutoNum type="arabicPeriod"/>
              <a:tabLst/>
              <a:defRPr/>
            </a:pPr>
            <a:r>
              <a:rPr lang="en-GB" dirty="0"/>
              <a:t>The paper focuses on the procedural nature of PIC without adequately </a:t>
            </a:r>
            <a:r>
              <a:rPr lang="en-GB" dirty="0" err="1"/>
              <a:t>analyzing</a:t>
            </a:r>
            <a:r>
              <a:rPr lang="en-GB" dirty="0"/>
              <a:t> how delays in listing affect chemical safety.</a:t>
            </a:r>
            <a:br>
              <a:rPr lang="en-GB" dirty="0"/>
            </a:br>
            <a:r>
              <a:rPr lang="en-GB" dirty="0"/>
              <a:t>A more in-depth exploration of the listing delays would strengthen the analysis, highlighting how these delays impact countries reliant on the PIC list for regulatory guidance.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dirty="0"/>
          </a:p>
          <a:p>
            <a:pPr marL="228600" marR="0" lvl="0" indent="-228600" algn="l" defTabSz="914400" rtl="0" eaLnBrk="1" fontAlgn="base" latinLnBrk="0" hangingPunct="1">
              <a:lnSpc>
                <a:spcPct val="100000"/>
              </a:lnSpc>
              <a:spcBef>
                <a:spcPct val="30000"/>
              </a:spcBef>
              <a:spcAft>
                <a:spcPct val="0"/>
              </a:spcAft>
              <a:buClrTx/>
              <a:buSzTx/>
              <a:buFontTx/>
              <a:buAutoNum type="arabicPeriod" startAt="2"/>
              <a:tabLst/>
              <a:defRPr/>
            </a:pPr>
            <a:r>
              <a:rPr lang="en-GB" dirty="0"/>
              <a:t>Discussing specific cases where resource limitations led to non-compliance or in adequate enforcement would strengthen the argument on empowerment gaps. </a:t>
            </a:r>
            <a:br>
              <a:rPr lang="en-GB" dirty="0"/>
            </a:br>
            <a:r>
              <a:rPr lang="en-GB" dirty="0"/>
              <a:t>The authors don’t fully address how resource limitations undermine the empowerment goals of the convention.</a:t>
            </a:r>
          </a:p>
          <a:p>
            <a:pPr marL="228600" marR="0" lvl="0" indent="-228600" algn="l" defTabSz="914400" rtl="0" eaLnBrk="1" fontAlgn="base" latinLnBrk="0" hangingPunct="1">
              <a:lnSpc>
                <a:spcPct val="100000"/>
              </a:lnSpc>
              <a:spcBef>
                <a:spcPct val="30000"/>
              </a:spcBef>
              <a:spcAft>
                <a:spcPct val="0"/>
              </a:spcAft>
              <a:buClrTx/>
              <a:buSzTx/>
              <a:buFontTx/>
              <a:buAutoNum type="arabicPeriod" startAt="2"/>
              <a:tabLst/>
              <a:defRPr/>
            </a:pPr>
            <a:endParaRPr lang="en-GB" dirty="0"/>
          </a:p>
          <a:p>
            <a:pPr marL="228600" marR="0" lvl="0" indent="-228600" algn="l" defTabSz="914400" rtl="0" eaLnBrk="1" fontAlgn="base" latinLnBrk="0" hangingPunct="1">
              <a:lnSpc>
                <a:spcPct val="100000"/>
              </a:lnSpc>
              <a:spcBef>
                <a:spcPct val="30000"/>
              </a:spcBef>
              <a:spcAft>
                <a:spcPct val="0"/>
              </a:spcAft>
              <a:buClrTx/>
              <a:buSzTx/>
              <a:buFontTx/>
              <a:buAutoNum type="arabicPeriod" startAt="2"/>
              <a:tabLst/>
              <a:defRPr/>
            </a:pPr>
            <a:r>
              <a:rPr lang="en-GB" dirty="0"/>
              <a:t>The authors don’t fully consider alternatives to the techno statist model, such as involving civil society more actively.</a:t>
            </a:r>
            <a:br>
              <a:rPr lang="en-GB" dirty="0"/>
            </a:br>
            <a:r>
              <a:rPr lang="en-GB" dirty="0"/>
              <a:t>Exploring multi-stakeholder involvement, like integrating NGO input into the PIC process, could provide a more balanced governance approach</a:t>
            </a:r>
          </a:p>
          <a:p>
            <a:pPr marL="228600" marR="0" lvl="0" indent="-228600" algn="l" defTabSz="914400" rtl="0" eaLnBrk="1" fontAlgn="base" latinLnBrk="0" hangingPunct="1">
              <a:lnSpc>
                <a:spcPct val="100000"/>
              </a:lnSpc>
              <a:spcBef>
                <a:spcPct val="30000"/>
              </a:spcBef>
              <a:spcAft>
                <a:spcPct val="0"/>
              </a:spcAft>
              <a:buClrTx/>
              <a:buSzTx/>
              <a:buFontTx/>
              <a:buAutoNum type="arabicPeriod" startAt="2"/>
              <a:tabLst/>
              <a:defRPr/>
            </a:pPr>
            <a:endParaRPr lang="en-GB" dirty="0"/>
          </a:p>
          <a:p>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30</a:t>
            </a:fld>
            <a:endParaRPr lang="en-GB"/>
          </a:p>
        </p:txBody>
      </p:sp>
    </p:spTree>
    <p:extLst>
      <p:ext uri="{BB962C8B-B14F-4D97-AF65-F5344CB8AC3E}">
        <p14:creationId xmlns:p14="http://schemas.microsoft.com/office/powerpoint/2010/main" val="10570929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8253B-B1C4-131A-C801-B009CCDF8D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20581E-AA3A-E4FA-6CE2-EFFE875F2F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CAE02F-1C2C-11F9-A6E9-406E9351973F}"/>
              </a:ext>
            </a:extLst>
          </p:cNvPr>
          <p:cNvSpPr>
            <a:spLocks noGrp="1"/>
          </p:cNvSpPr>
          <p:nvPr>
            <p:ph type="body" idx="1"/>
          </p:nvPr>
        </p:nvSpPr>
        <p:spPr/>
        <p:txBody>
          <a:bodyPr/>
          <a:lstStyle/>
          <a:p>
            <a:r>
              <a:rPr lang="de-DE" dirty="0"/>
              <a:t>schöner machen</a:t>
            </a:r>
          </a:p>
        </p:txBody>
      </p:sp>
      <p:sp>
        <p:nvSpPr>
          <p:cNvPr id="4" name="Slide Number Placeholder 3">
            <a:extLst>
              <a:ext uri="{FF2B5EF4-FFF2-40B4-BE49-F238E27FC236}">
                <a16:creationId xmlns:a16="http://schemas.microsoft.com/office/drawing/2014/main" id="{F7E5693E-DB48-1753-73EE-B00A13F0A9AB}"/>
              </a:ext>
            </a:extLst>
          </p:cNvPr>
          <p:cNvSpPr>
            <a:spLocks noGrp="1"/>
          </p:cNvSpPr>
          <p:nvPr>
            <p:ph type="sldNum" sz="quarter" idx="5"/>
          </p:nvPr>
        </p:nvSpPr>
        <p:spPr/>
        <p:txBody>
          <a:bodyPr/>
          <a:lstStyle/>
          <a:p>
            <a:pPr>
              <a:defRPr/>
            </a:pPr>
            <a:fld id="{00AFC6D0-44D5-4EB7-828F-6F464F83D79A}" type="slidenum">
              <a:rPr lang="en-GB" smtClean="0"/>
              <a:pPr>
                <a:defRPr/>
              </a:pPr>
              <a:t>31</a:t>
            </a:fld>
            <a:endParaRPr lang="en-GB"/>
          </a:p>
        </p:txBody>
      </p:sp>
    </p:spTree>
    <p:extLst>
      <p:ext uri="{BB962C8B-B14F-4D97-AF65-F5344CB8AC3E}">
        <p14:creationId xmlns:p14="http://schemas.microsoft.com/office/powerpoint/2010/main" val="1658343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only the agenda of the Paper one. There is need of adding introduction, questions, what they could have done better in the treaties but as well as in the paper.</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4</a:t>
            </a:fld>
            <a:endParaRPr lang="en-GB"/>
          </a:p>
        </p:txBody>
      </p:sp>
    </p:spTree>
    <p:extLst>
      <p:ext uri="{BB962C8B-B14F-4D97-AF65-F5344CB8AC3E}">
        <p14:creationId xmlns:p14="http://schemas.microsoft.com/office/powerpoint/2010/main" val="1087033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BAA2E-E258-1B9C-B4FA-FA289809E7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0B14F4-B229-07C4-73D9-2014BDA746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798040-CF32-CDAA-E297-77E6D8227A8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03C88C6-2F4E-D695-A845-5A2BDAF38A55}"/>
              </a:ext>
            </a:extLst>
          </p:cNvPr>
          <p:cNvSpPr>
            <a:spLocks noGrp="1"/>
          </p:cNvSpPr>
          <p:nvPr>
            <p:ph type="sldNum" sz="quarter" idx="5"/>
          </p:nvPr>
        </p:nvSpPr>
        <p:spPr/>
        <p:txBody>
          <a:bodyPr/>
          <a:lstStyle/>
          <a:p>
            <a:pPr>
              <a:defRPr/>
            </a:pPr>
            <a:fld id="{00AFC6D0-44D5-4EB7-828F-6F464F83D79A}" type="slidenum">
              <a:rPr lang="en-GB" smtClean="0"/>
              <a:pPr>
                <a:defRPr/>
              </a:pPr>
              <a:t>32</a:t>
            </a:fld>
            <a:endParaRPr lang="en-GB"/>
          </a:p>
        </p:txBody>
      </p:sp>
    </p:spTree>
    <p:extLst>
      <p:ext uri="{BB962C8B-B14F-4D97-AF65-F5344CB8AC3E}">
        <p14:creationId xmlns:p14="http://schemas.microsoft.com/office/powerpoint/2010/main" val="18955266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To conclude, the Rotterdam Convention illustrates the transparency-based governance model within the broader chemicals regime.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While PIC empowers countries by providing information, there are clear gaps, particularly in the capacity of developing nations to fully participate.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Moving forward, increased funding, faster listing processes, and possibly a stronger role for civil society could improve the effectiveness of both PIC and the chemicals regime.</a:t>
            </a: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33</a:t>
            </a:fld>
            <a:endParaRPr lang="en-GB"/>
          </a:p>
        </p:txBody>
      </p:sp>
    </p:spTree>
    <p:extLst>
      <p:ext uri="{BB962C8B-B14F-4D97-AF65-F5344CB8AC3E}">
        <p14:creationId xmlns:p14="http://schemas.microsoft.com/office/powerpoint/2010/main" val="4473482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A4: </a:t>
            </a:r>
            <a:r>
              <a:rPr lang="en-GB" b="1" dirty="0"/>
              <a:t>Future of the Chemicals Regime:</a:t>
            </a:r>
            <a:r>
              <a:rPr lang="en-GB" dirty="0"/>
              <a:t> Enhancing support for developing countries, streamlining listing procedures, and involving more stakeholders could make the regime more effective and inclusive.</a:t>
            </a:r>
          </a:p>
          <a:p>
            <a:endParaRPr lang="en-GB" b="1" dirty="0"/>
          </a:p>
          <a:p>
            <a:r>
              <a:rPr lang="en-GB" b="1" dirty="0"/>
              <a:t>A5: Shifting the Burden of Proof:</a:t>
            </a:r>
            <a:r>
              <a:rPr lang="en-GB" dirty="0"/>
              <a:t> Shifting the burden of proof to producers would make chemical management more proactive, placing responsibility on manufacturers to prove safety rather than on regulators to prove harm, potentially leading to safer products globally.</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34</a:t>
            </a:fld>
            <a:endParaRPr lang="en-GB"/>
          </a:p>
        </p:txBody>
      </p:sp>
    </p:spTree>
    <p:extLst>
      <p:ext uri="{BB962C8B-B14F-4D97-AF65-F5344CB8AC3E}">
        <p14:creationId xmlns:p14="http://schemas.microsoft.com/office/powerpoint/2010/main" val="356821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61669E-85E0-4F07-F39A-0B8C0DA6F2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809903-9E15-B1EE-925F-ADE1162381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E5DF61-2484-C7EC-20AB-C9EEBEDA7941}"/>
              </a:ext>
            </a:extLst>
          </p:cNvPr>
          <p:cNvSpPr>
            <a:spLocks noGrp="1"/>
          </p:cNvSpPr>
          <p:nvPr>
            <p:ph type="body" idx="1"/>
          </p:nvPr>
        </p:nvSpPr>
        <p:spPr/>
        <p:txBody>
          <a:bodyPr/>
          <a:lstStyle/>
          <a:p>
            <a:r>
              <a:rPr lang="en-GB" dirty="0"/>
              <a:t>This is only the agenda of the Paper one. There is need of adding introduction, questions, what they could have done better in the treaties but as well as in the paper.</a:t>
            </a:r>
          </a:p>
        </p:txBody>
      </p:sp>
      <p:sp>
        <p:nvSpPr>
          <p:cNvPr id="4" name="Slide Number Placeholder 3">
            <a:extLst>
              <a:ext uri="{FF2B5EF4-FFF2-40B4-BE49-F238E27FC236}">
                <a16:creationId xmlns:a16="http://schemas.microsoft.com/office/drawing/2014/main" id="{E9AC2B5F-0E24-ECB9-0530-BFBBA9384055}"/>
              </a:ext>
            </a:extLst>
          </p:cNvPr>
          <p:cNvSpPr>
            <a:spLocks noGrp="1"/>
          </p:cNvSpPr>
          <p:nvPr>
            <p:ph type="sldNum" sz="quarter" idx="5"/>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2345326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b="0" i="0" u="none" strike="noStrike" dirty="0">
                <a:solidFill>
                  <a:srgbClr val="000000"/>
                </a:solidFill>
                <a:effectLst/>
                <a:latin typeface="-webkit-standard"/>
              </a:rPr>
              <a:t>The global chemicals regime is a complex network of treaties and policies that collectively aim to protect health and the environment from hazardous chemicals. This regime involves key agreements: the Basel, Rotterdam, and Stockholm Conventions, along with the CLRTAP POPs Protocol. </a:t>
            </a:r>
          </a:p>
          <a:p>
            <a:pPr marL="0" indent="0">
              <a:buFont typeface="Arial" panose="020B0604020202020204" pitchFamily="34" charset="0"/>
              <a:buNone/>
            </a:pPr>
            <a:endParaRPr lang="en-GB" b="0" i="0" u="none" strike="noStrike" dirty="0">
              <a:solidFill>
                <a:srgbClr val="000000"/>
              </a:solidFill>
              <a:effectLst/>
              <a:latin typeface="-webkit-standard"/>
            </a:endParaRPr>
          </a:p>
          <a:p>
            <a:pPr marL="0" indent="0">
              <a:buFont typeface="Arial" panose="020B0604020202020204" pitchFamily="34" charset="0"/>
              <a:buNone/>
            </a:pPr>
            <a:r>
              <a:rPr lang="en-GB" b="0" i="0" u="none" strike="noStrike" dirty="0">
                <a:solidFill>
                  <a:srgbClr val="000000"/>
                </a:solidFill>
                <a:effectLst/>
                <a:latin typeface="-webkit-standard"/>
              </a:rPr>
              <a:t>Each plays a distinct role in managing different aspects of chemicals and hazardous waste. Today, we’ll look at how this regime functions and how effectively it meets its objectives</a:t>
            </a:r>
            <a:endParaRPr lang="en-GB" dirty="0"/>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6</a:t>
            </a:fld>
            <a:endParaRPr lang="en-GB"/>
          </a:p>
        </p:txBody>
      </p:sp>
    </p:spTree>
    <p:extLst>
      <p:ext uri="{BB962C8B-B14F-4D97-AF65-F5344CB8AC3E}">
        <p14:creationId xmlns:p14="http://schemas.microsoft.com/office/powerpoint/2010/main" val="3684204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Let’s briefly look at each of these key agreements. </a:t>
            </a:r>
          </a:p>
          <a:p>
            <a:r>
              <a:rPr lang="en-GB" b="0" i="0" u="none" strike="noStrike" dirty="0">
                <a:solidFill>
                  <a:srgbClr val="000000"/>
                </a:solidFill>
                <a:effectLst/>
                <a:latin typeface="-webkit-standard"/>
              </a:rPr>
              <a:t>The Basel Convention focuses on hazardous waste transport and disposal, requiring that waste shipments are managed safely and consent is obtained before moving waste across borders.</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 The Rotterdam Convention, our focus today, regulates international trade of specific hazardous chemicals through a process called Prior Informed Consent, or PIC.</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 The Stockholm Convention targets persistent organic pollutants, which are chemicals that remain in the environment for long periods, causing widespread harm.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Finally, the CLRTAP POPs Protocol addresses long-range transport of pollutants, primarily focusing on Europe and North America.</a:t>
            </a: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2641594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a:p>
            <a:r>
              <a:rPr lang="en-GB" b="1" dirty="0"/>
              <a:t>A1:Most Impactful Agreement:</a:t>
            </a:r>
            <a:r>
              <a:rPr lang="en-GB" dirty="0"/>
              <a:t> The Stockholm Convention may have the most significant impact because it addresses persistent organic pollutants (POPs) that cause long-term harm, which affects global health and ecosystems.</a:t>
            </a:r>
            <a:endParaRPr lang="de-DE" dirty="0"/>
          </a:p>
          <a:p>
            <a:endParaRPr lang="en-GB" b="1" dirty="0"/>
          </a:p>
          <a:p>
            <a:r>
              <a:rPr lang="en-GB" b="1" dirty="0"/>
              <a:t>A2: Importance of Fragmentation:</a:t>
            </a:r>
            <a:r>
              <a:rPr lang="en-GB" dirty="0"/>
              <a:t> A fragmented structure can create coordination challenges, but it also allows for targeted approaches to different chemical hazards, which might be more effective than a single, broad framework.</a:t>
            </a:r>
          </a:p>
          <a:p>
            <a:endParaRPr lang="en-GB" b="1"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322629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You seen the treaties, and fragmented that we just discussed it is fragmented, but yet interconnected.</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dirty="0"/>
              <a:t>So overall, the regime’s structure involves legally independent agreements that are functionally connected.</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Fo help there is SAICM “reading second </a:t>
            </a:r>
            <a:r>
              <a:rPr lang="en-GB" b="0" i="0" u="none" strike="noStrike" dirty="0" err="1">
                <a:solidFill>
                  <a:srgbClr val="000000"/>
                </a:solidFill>
                <a:effectLst/>
                <a:latin typeface="-webkit-standard"/>
              </a:rPr>
              <a:t>bulletpoint</a:t>
            </a:r>
            <a:r>
              <a:rPr lang="en-GB" b="0" i="0" u="none" strike="noStrike" dirty="0">
                <a:solidFill>
                  <a:srgbClr val="000000"/>
                </a:solidFill>
                <a:effectLst/>
                <a:latin typeface="-webkit-standard"/>
              </a:rPr>
              <a: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-&gt;to unify efforts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dirty="0"/>
              <a:t>Coordination Needs: Synchronizing meeting, secretariat functions, and regulatory practices are essential to avoid overlapping or conflicting obligations.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endParaRPr lang="en-GB" b="0" i="0" u="none" strike="noStrike" dirty="0">
              <a:solidFill>
                <a:srgbClr val="000000"/>
              </a:solidFill>
              <a:effectLst/>
              <a:latin typeface="-webkit-standard"/>
            </a:endParaRPr>
          </a:p>
          <a:p>
            <a:endParaRPr lang="en-GB" b="0" i="0" u="none" strike="noStrike" dirty="0">
              <a:solidFill>
                <a:srgbClr val="000000"/>
              </a:solidFill>
              <a:effectLst/>
              <a:latin typeface="-webkit-standard"/>
            </a:endParaRP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664203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A Focus also lies on the helping Developing countries.</a:t>
            </a:r>
          </a:p>
          <a:p>
            <a:r>
              <a:rPr lang="en-GB" b="0" i="0" u="none" strike="noStrike" dirty="0">
                <a:solidFill>
                  <a:srgbClr val="000000"/>
                </a:solidFill>
                <a:effectLst/>
                <a:latin typeface="-webkit-standard"/>
              </a:rPr>
              <a:t>However, resource limitations mean many developing countries struggle with compliance and reporting, reducing the impact of these agreements.</a:t>
            </a:r>
          </a:p>
          <a:p>
            <a:endParaRPr lang="en-GB" b="0" i="0" u="none" strike="noStrike" dirty="0">
              <a:solidFill>
                <a:srgbClr val="000000"/>
              </a:solidFill>
              <a:effectLst/>
              <a:latin typeface="-webkit-standard"/>
            </a:endParaRP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10</a:t>
            </a:fld>
            <a:endParaRPr lang="en-GB"/>
          </a:p>
        </p:txBody>
      </p:sp>
    </p:spTree>
    <p:extLst>
      <p:ext uri="{BB962C8B-B14F-4D97-AF65-F5344CB8AC3E}">
        <p14:creationId xmlns:p14="http://schemas.microsoft.com/office/powerpoint/2010/main" val="588816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35383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600" noProof="0" dirty="0" smtClean="0"/>
            </a:lvl1pPr>
            <a:lvl2pPr>
              <a:lnSpc>
                <a:spcPct val="114000"/>
              </a:lnSpc>
              <a:defRPr lang="de-DE" sz="1600"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7" name="Fußzeilenplatzhalter 6"/>
          <p:cNvSpPr>
            <a:spLocks noGrp="1"/>
          </p:cNvSpPr>
          <p:nvPr>
            <p:ph type="ftr" sz="quarter" idx="12"/>
          </p:nvPr>
        </p:nvSpPr>
        <p:spPr>
          <a:xfrm>
            <a:off x="311161" y="4854985"/>
            <a:ext cx="6892943" cy="273844"/>
          </a:xfrm>
        </p:spPr>
        <p:txBody>
          <a:bodyPr/>
          <a:lstStyle>
            <a:lvl1pPr>
              <a:defRPr sz="1100" b="0"/>
            </a:lvl1p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Dechêne</a:t>
            </a:r>
            <a:endParaRPr lang="en-GB" dirty="0">
              <a:latin typeface="+mn-lt"/>
            </a:endParaRPr>
          </a:p>
        </p:txBody>
      </p:sp>
      <p:sp>
        <p:nvSpPr>
          <p:cNvPr id="2" name="Titel 1">
            <a:extLst>
              <a:ext uri="{FF2B5EF4-FFF2-40B4-BE49-F238E27FC236}">
                <a16:creationId xmlns:a16="http://schemas.microsoft.com/office/drawing/2014/main" id="{68BF00CB-98F1-DE72-3545-62DB166D80F6}"/>
              </a:ext>
            </a:extLst>
          </p:cNvPr>
          <p:cNvSpPr>
            <a:spLocks noGrp="1"/>
          </p:cNvSpPr>
          <p:nvPr>
            <p:ph type="title" hasCustomPrompt="1"/>
          </p:nvPr>
        </p:nvSpPr>
        <p:spPr>
          <a:xfrm>
            <a:off x="319088" y="547457"/>
            <a:ext cx="8508999" cy="38074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rgbClr val="005293"/>
                </a:solidFill>
              </a:defRPr>
            </a:lvl1pPr>
          </a:lstStyle>
          <a:p>
            <a:pPr lvl="0"/>
            <a:r>
              <a:rPr lang="de-DE" noProof="0" dirty="0"/>
              <a:t>Titel durch Klicken bearbeiten</a:t>
            </a:r>
          </a:p>
        </p:txBody>
      </p:sp>
      <p:sp>
        <p:nvSpPr>
          <p:cNvPr id="4" name="Foliennummernplatzhalter 4">
            <a:extLst>
              <a:ext uri="{FF2B5EF4-FFF2-40B4-BE49-F238E27FC236}">
                <a16:creationId xmlns:a16="http://schemas.microsoft.com/office/drawing/2014/main" id="{AF2D479C-B46C-0135-6F6B-1C3EDF226301}"/>
              </a:ext>
            </a:extLst>
          </p:cNvPr>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spTree>
    <p:extLst>
      <p:ext uri="{BB962C8B-B14F-4D97-AF65-F5344CB8AC3E}">
        <p14:creationId xmlns:p14="http://schemas.microsoft.com/office/powerpoint/2010/main" val="21839487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pic>
        <p:nvPicPr>
          <p:cNvPr id="5" name="Bild 8" descr="20150416 tum logo blau png final.png"/>
          <p:cNvPicPr>
            <a:picLocks noChangeAspect="1"/>
          </p:cNvPicPr>
          <p:nvPr userDrawn="1"/>
        </p:nvPicPr>
        <p:blipFill>
          <a:blip r:embed="rId3"/>
          <a:stretch>
            <a:fillRect/>
          </a:stretch>
        </p:blipFill>
        <p:spPr>
          <a:xfrm>
            <a:off x="8218800" y="324000"/>
            <a:ext cx="604774" cy="318516"/>
          </a:xfrm>
          <a:prstGeom prst="rect">
            <a:avLst/>
          </a:prstGeom>
        </p:spPr>
      </p:pic>
      <p:sp>
        <p:nvSpPr>
          <p:cNvPr id="2" name="Fußzeilenplatzhalter 3">
            <a:extLst>
              <a:ext uri="{FF2B5EF4-FFF2-40B4-BE49-F238E27FC236}">
                <a16:creationId xmlns:a16="http://schemas.microsoft.com/office/drawing/2014/main" id="{C9ED1B75-FED7-ABB2-2519-0714F89276E1}"/>
              </a:ext>
            </a:extLst>
          </p:cNvPr>
          <p:cNvSpPr>
            <a:spLocks noGrp="1"/>
          </p:cNvSpPr>
          <p:nvPr>
            <p:ph type="ftr" sz="quarter" idx="3"/>
          </p:nvPr>
        </p:nvSpPr>
        <p:spPr>
          <a:xfrm>
            <a:off x="311162" y="4854985"/>
            <a:ext cx="7004038" cy="273844"/>
          </a:xfrm>
          <a:prstGeom prst="rect">
            <a:avLst/>
          </a:prstGeom>
        </p:spPr>
        <p:txBody>
          <a:bodyPr vert="horz" lIns="0" tIns="45720" rIns="0" bIns="45720" rtlCol="0" anchor="ctr"/>
          <a:lstStyle>
            <a:lvl1pPr algn="l">
              <a:defRPr sz="1100">
                <a:solidFill>
                  <a:schemeClr val="tx1"/>
                </a:solidFill>
              </a:defRPr>
            </a:lvl1p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Dechêne</a:t>
            </a:r>
            <a:endParaRPr lang="en-GB" dirty="0">
              <a:latin typeface="+mn-lt"/>
            </a:endParaRPr>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3"/>
          <a:stretch>
            <a:fillRect/>
          </a:stretch>
        </p:blipFill>
        <p:spPr>
          <a:xfrm>
            <a:off x="8218411" y="324000"/>
            <a:ext cx="604774" cy="318516"/>
          </a:xfrm>
          <a:prstGeom prst="rect">
            <a:avLst/>
          </a:prstGeom>
        </p:spPr>
      </p:pic>
      <p:sp>
        <p:nvSpPr>
          <p:cNvPr id="5" name="Foliennummernplatzhalter 4"/>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4854985"/>
            <a:ext cx="7004038" cy="273844"/>
          </a:xfrm>
          <a:prstGeom prst="rect">
            <a:avLst/>
          </a:prstGeom>
        </p:spPr>
        <p:txBody>
          <a:bodyPr vert="horz" lIns="0" tIns="45720" rIns="0" bIns="45720" rtlCol="0" anchor="ctr"/>
          <a:lstStyle>
            <a:lvl1pPr algn="l">
              <a:defRPr sz="1100">
                <a:solidFill>
                  <a:schemeClr val="tx1"/>
                </a:solidFill>
              </a:defRPr>
            </a:lvl1p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Dechêne</a:t>
            </a:r>
            <a:endParaRPr lang="en-GB" dirty="0">
              <a:latin typeface="+mn-lt"/>
            </a:endParaRPr>
          </a:p>
        </p:txBody>
      </p:sp>
      <p:cxnSp>
        <p:nvCxnSpPr>
          <p:cNvPr id="4" name="Straight Connector 3">
            <a:extLst>
              <a:ext uri="{FF2B5EF4-FFF2-40B4-BE49-F238E27FC236}">
                <a16:creationId xmlns:a16="http://schemas.microsoft.com/office/drawing/2014/main" id="{3E9BE5D9-2033-AA4F-9CBE-25726C7D8384}"/>
              </a:ext>
            </a:extLst>
          </p:cNvPr>
          <p:cNvCxnSpPr>
            <a:cxnSpLocks/>
          </p:cNvCxnSpPr>
          <p:nvPr userDrawn="1"/>
        </p:nvCxnSpPr>
        <p:spPr>
          <a:xfrm>
            <a:off x="0" y="4747428"/>
            <a:ext cx="9144000" cy="0"/>
          </a:xfrm>
          <a:prstGeom prst="line">
            <a:avLst/>
          </a:prstGeom>
          <a:ln>
            <a:solidFill>
              <a:srgbClr val="0064BD"/>
            </a:solidFill>
          </a:ln>
          <a:effectLst/>
        </p:spPr>
        <p:style>
          <a:lnRef idx="2">
            <a:schemeClr val="accent3"/>
          </a:lnRef>
          <a:fillRef idx="0">
            <a:schemeClr val="accent3"/>
          </a:fillRef>
          <a:effectRef idx="1">
            <a:schemeClr val="accent3"/>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hf hd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63_0.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3" Type="http://schemas.microsoft.com/office/2018/10/relationships/comments" Target="../comments/modernComment_246_1C26D7FD.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8.xml.rels><?xml version="1.0" encoding="UTF-8" standalone="yes"?>
<Relationships xmlns="http://schemas.openxmlformats.org/package/2006/relationships"><Relationship Id="rId3" Type="http://schemas.microsoft.com/office/2018/10/relationships/comments" Target="../comments/modernComment_262_BA45390.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hart" Target="../charts/char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18/10/relationships/comments" Target="../comments/modernComment_253_C10EDC36.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18/10/relationships/comments" Target="../comments/modernComment_265_D900FBA3.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3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8/10/relationships/comments" Target="../comments/modernComment_24C_4974B0D7.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a:xfrm>
            <a:off x="319088" y="1484040"/>
            <a:ext cx="8508999" cy="2687460"/>
          </a:xfrm>
        </p:spPr>
        <p:txBody>
          <a:bodyPr/>
          <a:lstStyle/>
          <a:p>
            <a:endParaRPr lang="en-GB" dirty="0"/>
          </a:p>
          <a:p>
            <a:endParaRPr lang="en-GB" dirty="0"/>
          </a:p>
          <a:p>
            <a:endParaRPr lang="en-GB" dirty="0"/>
          </a:p>
          <a:p>
            <a:endParaRPr lang="en-GB" dirty="0"/>
          </a:p>
          <a:p>
            <a:r>
              <a:rPr lang="en-GB" dirty="0"/>
              <a:t>Agnes Dechêne</a:t>
            </a:r>
            <a:br>
              <a:rPr lang="en-GB" dirty="0"/>
            </a:br>
            <a:r>
              <a:rPr lang="en-GB" dirty="0"/>
              <a:t>Course: Ethics and Politics of Existential Global Risks</a:t>
            </a:r>
          </a:p>
          <a:p>
            <a:r>
              <a:rPr lang="en-GB" dirty="0">
                <a:latin typeface="+mn-lt"/>
              </a:rPr>
              <a:t>Chair of Environmental &amp; Climate Policy </a:t>
            </a:r>
            <a:endParaRPr lang="en-GB" dirty="0"/>
          </a:p>
          <a:p>
            <a:r>
              <a:rPr lang="en-GB" dirty="0"/>
              <a:t>Munich, 31. October 2024</a:t>
            </a:r>
          </a:p>
        </p:txBody>
      </p:sp>
      <p:pic>
        <p:nvPicPr>
          <p:cNvPr id="1026" name="Picture 2" descr="Harmful Chemicals Guidance Safety Signs | ubicaciondepersonas.cdmx.gob.mx">
            <a:extLst>
              <a:ext uri="{FF2B5EF4-FFF2-40B4-BE49-F238E27FC236}">
                <a16:creationId xmlns:a16="http://schemas.microsoft.com/office/drawing/2014/main" id="{91BF6E1F-5C57-D86C-DDDA-9BBBD2F41A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0071" y="0"/>
            <a:ext cx="3673929" cy="5143500"/>
          </a:xfrm>
          <a:prstGeom prst="rect">
            <a:avLst/>
          </a:prstGeom>
          <a:noFill/>
          <a:extLst>
            <a:ext uri="{909E8E84-426E-40DD-AFC4-6F175D3DCCD1}">
              <a14:hiddenFill xmlns:a14="http://schemas.microsoft.com/office/drawing/2010/main">
                <a:solidFill>
                  <a:srgbClr val="FFFFFF"/>
                </a:solidFill>
              </a14:hiddenFill>
            </a:ext>
          </a:extLst>
        </p:spPr>
      </p:pic>
      <p:sp>
        <p:nvSpPr>
          <p:cNvPr id="5" name="Titel 4"/>
          <p:cNvSpPr>
            <a:spLocks noGrp="1"/>
          </p:cNvSpPr>
          <p:nvPr>
            <p:ph type="title"/>
          </p:nvPr>
        </p:nvSpPr>
        <p:spPr>
          <a:xfrm>
            <a:off x="302761" y="972000"/>
            <a:ext cx="8508999" cy="383381"/>
          </a:xfrm>
        </p:spPr>
        <p:txBody>
          <a:bodyPr/>
          <a:lstStyle/>
          <a:p>
            <a:r>
              <a:rPr lang="en-GB" dirty="0">
                <a:solidFill>
                  <a:srgbClr val="045EB2"/>
                </a:solidFill>
              </a:rPr>
              <a:t>Global Chemicals Politics and Policy</a:t>
            </a:r>
            <a:br>
              <a:rPr lang="en-GB" dirty="0">
                <a:solidFill>
                  <a:srgbClr val="045EB2"/>
                </a:solidFill>
              </a:rPr>
            </a:br>
            <a:r>
              <a:rPr lang="en-GB" dirty="0">
                <a:solidFill>
                  <a:srgbClr val="045EB2"/>
                </a:solidFill>
              </a:rPr>
              <a:t> &amp; The Rotterdam Convention</a:t>
            </a:r>
          </a:p>
        </p:txBody>
      </p:sp>
      <p:sp>
        <p:nvSpPr>
          <p:cNvPr id="2" name="Slide Number Placeholder 1">
            <a:extLst>
              <a:ext uri="{FF2B5EF4-FFF2-40B4-BE49-F238E27FC236}">
                <a16:creationId xmlns:a16="http://schemas.microsoft.com/office/drawing/2014/main" id="{4FE264C8-3575-7D75-1154-52EEFCB51BCE}"/>
              </a:ext>
            </a:extLst>
          </p:cNvPr>
          <p:cNvSpPr>
            <a:spLocks noGrp="1"/>
          </p:cNvSpPr>
          <p:nvPr>
            <p:ph type="sldNum" sz="quarter" idx="12"/>
          </p:nvPr>
        </p:nvSpPr>
        <p:spPr/>
        <p:txBody>
          <a:bodyPr/>
          <a:lstStyle/>
          <a:p>
            <a:fld id="{CE58CB1E-F828-4F11-99E0-327109AF9DA4}" type="slidenum">
              <a:rPr lang="de-DE" smtClean="0"/>
              <a:pPr/>
              <a:t>1</a:t>
            </a:fld>
            <a:endParaRPr lang="de-DE" dirty="0"/>
          </a:p>
        </p:txBody>
      </p:sp>
    </p:spTree>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125CA-2A21-728D-575D-6407A3F3710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D7F736-CEA6-6860-6616-E4DEABE1F2C3}"/>
              </a:ext>
            </a:extLst>
          </p:cNvPr>
          <p:cNvSpPr>
            <a:spLocks noGrp="1"/>
          </p:cNvSpPr>
          <p:nvPr>
            <p:ph idx="1"/>
          </p:nvPr>
        </p:nvSpPr>
        <p:spPr/>
        <p:txBody>
          <a:bodyPr/>
          <a:lstStyle/>
          <a:p>
            <a:pPr marL="285750" indent="-285750">
              <a:buFont typeface="Arial" panose="020B0604020202020204" pitchFamily="34" charset="0"/>
              <a:buChar char="•"/>
            </a:pPr>
            <a:r>
              <a:rPr lang="en-GB" b="1" dirty="0"/>
              <a:t>Developing Country Focus</a:t>
            </a:r>
            <a:r>
              <a:rPr lang="en-GB" dirty="0"/>
              <a:t>: </a:t>
            </a:r>
            <a:br>
              <a:rPr lang="en-GB" dirty="0"/>
            </a:br>
            <a:r>
              <a:rPr lang="en-GB" dirty="0"/>
              <a:t>Regional centres under Basel and Stockholm aid in local capacity-building and technology transfer, especially in resource-limited countries.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Compliance and Monitoring</a:t>
            </a:r>
            <a:r>
              <a:rPr lang="en-GB" dirty="0"/>
              <a:t>: </a:t>
            </a:r>
            <a:br>
              <a:rPr lang="en-GB" dirty="0"/>
            </a:br>
            <a:r>
              <a:rPr lang="en-GB" dirty="0"/>
              <a:t>Many developing nations struggle to meet reporting requirements due to limited resources.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Role of IGOs, Donor Nations, and NGOs</a:t>
            </a:r>
            <a:r>
              <a:rPr lang="en-GB" dirty="0"/>
              <a:t>: </a:t>
            </a:r>
            <a:br>
              <a:rPr lang="en-GB" dirty="0"/>
            </a:br>
            <a:r>
              <a:rPr lang="en-GB" dirty="0"/>
              <a:t>Funding and expertise from these organizations are critical to enhancing compliance and capacity. </a:t>
            </a:r>
          </a:p>
        </p:txBody>
      </p:sp>
      <p:sp>
        <p:nvSpPr>
          <p:cNvPr id="3" name="Title 2">
            <a:extLst>
              <a:ext uri="{FF2B5EF4-FFF2-40B4-BE49-F238E27FC236}">
                <a16:creationId xmlns:a16="http://schemas.microsoft.com/office/drawing/2014/main" id="{5B96AFAA-9E5E-8D82-9957-5617A2F2185C}"/>
              </a:ext>
            </a:extLst>
          </p:cNvPr>
          <p:cNvSpPr>
            <a:spLocks noGrp="1"/>
          </p:cNvSpPr>
          <p:nvPr>
            <p:ph type="title"/>
          </p:nvPr>
        </p:nvSpPr>
        <p:spPr/>
        <p:txBody>
          <a:bodyPr/>
          <a:lstStyle/>
          <a:p>
            <a:r>
              <a:rPr lang="en-GB" dirty="0"/>
              <a:t>Capacity-Building and Compliance</a:t>
            </a:r>
          </a:p>
        </p:txBody>
      </p:sp>
      <p:sp>
        <p:nvSpPr>
          <p:cNvPr id="4" name="Footer Placeholder 3">
            <a:extLst>
              <a:ext uri="{FF2B5EF4-FFF2-40B4-BE49-F238E27FC236}">
                <a16:creationId xmlns:a16="http://schemas.microsoft.com/office/drawing/2014/main" id="{50693430-F73A-8F83-F42D-26D51CEB3F96}"/>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4F03557E-268C-A9AF-B46C-C5B8CC81912A}"/>
              </a:ext>
            </a:extLst>
          </p:cNvPr>
          <p:cNvSpPr>
            <a:spLocks noGrp="1"/>
          </p:cNvSpPr>
          <p:nvPr>
            <p:ph type="sldNum" sz="quarter" idx="4"/>
          </p:nvPr>
        </p:nvSpPr>
        <p:spPr/>
        <p:txBody>
          <a:bodyPr/>
          <a:lstStyle/>
          <a:p>
            <a:fld id="{CE58CB1E-F828-4F11-99E0-327109AF9DA4}" type="slidenum">
              <a:rPr lang="de-DE" smtClean="0"/>
              <a:pPr/>
              <a:t>10</a:t>
            </a:fld>
            <a:endParaRPr lang="de-DE" dirty="0"/>
          </a:p>
        </p:txBody>
      </p:sp>
    </p:spTree>
    <p:extLst>
      <p:ext uri="{BB962C8B-B14F-4D97-AF65-F5344CB8AC3E}">
        <p14:creationId xmlns:p14="http://schemas.microsoft.com/office/powerpoint/2010/main" val="171444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B65873-2DEC-C12C-F603-B1826409E19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7A3F2E-1FDF-2147-45A8-4B7012A33078}"/>
              </a:ext>
            </a:extLst>
          </p:cNvPr>
          <p:cNvSpPr>
            <a:spLocks noGrp="1"/>
          </p:cNvSpPr>
          <p:nvPr>
            <p:ph idx="1"/>
          </p:nvPr>
        </p:nvSpPr>
        <p:spPr/>
        <p:txBody>
          <a:bodyPr/>
          <a:lstStyle/>
          <a:p>
            <a:endParaRPr lang="en-GB" dirty="0"/>
          </a:p>
          <a:p>
            <a:r>
              <a:rPr lang="en-GB" dirty="0"/>
              <a:t>Question 3: </a:t>
            </a:r>
          </a:p>
          <a:p>
            <a:r>
              <a:rPr lang="en-GB" dirty="0"/>
              <a:t>Do you think voluntary frameworks are effective? </a:t>
            </a:r>
          </a:p>
          <a:p>
            <a:r>
              <a:rPr lang="en-GB" dirty="0"/>
              <a:t>What can be a problem?</a:t>
            </a:r>
          </a:p>
          <a:p>
            <a:r>
              <a:rPr lang="en-GB" dirty="0"/>
              <a:t>Are there any ideas or what measures can be taken?</a:t>
            </a:r>
            <a:br>
              <a:rPr lang="en-GB" dirty="0"/>
            </a:br>
            <a:endParaRPr lang="en-GB" dirty="0"/>
          </a:p>
          <a:p>
            <a:endParaRPr lang="en-GB" dirty="0"/>
          </a:p>
          <a:p>
            <a:r>
              <a:rPr lang="en-GB" dirty="0"/>
              <a:t>Question 4: What challenges can you think of for developing countries </a:t>
            </a:r>
            <a:br>
              <a:rPr lang="en-GB" dirty="0"/>
            </a:br>
            <a:r>
              <a:rPr lang="en-GB" dirty="0"/>
              <a:t>in complying with these international chemical standards? </a:t>
            </a:r>
          </a:p>
        </p:txBody>
      </p:sp>
      <p:sp>
        <p:nvSpPr>
          <p:cNvPr id="3" name="Title 2">
            <a:extLst>
              <a:ext uri="{FF2B5EF4-FFF2-40B4-BE49-F238E27FC236}">
                <a16:creationId xmlns:a16="http://schemas.microsoft.com/office/drawing/2014/main" id="{84B20434-8004-11AA-0F58-826BC70ED774}"/>
              </a:ext>
            </a:extLst>
          </p:cNvPr>
          <p:cNvSpPr>
            <a:spLocks noGrp="1"/>
          </p:cNvSpPr>
          <p:nvPr>
            <p:ph type="title"/>
          </p:nvPr>
        </p:nvSpPr>
        <p:spPr>
          <a:xfrm>
            <a:off x="319088" y="547457"/>
            <a:ext cx="8508999" cy="791114"/>
          </a:xfrm>
        </p:spPr>
        <p:txBody>
          <a:bodyPr/>
          <a:lstStyle/>
          <a:p>
            <a:r>
              <a:rPr lang="en-GB" dirty="0"/>
              <a:t>Discussion Question – </a:t>
            </a:r>
            <a:br>
              <a:rPr lang="en-GB" dirty="0"/>
            </a:br>
            <a:r>
              <a:rPr lang="en-GB" dirty="0"/>
              <a:t>Institutional Complexity and Capacity Building</a:t>
            </a:r>
          </a:p>
        </p:txBody>
      </p:sp>
      <p:sp>
        <p:nvSpPr>
          <p:cNvPr id="4" name="Footer Placeholder 3">
            <a:extLst>
              <a:ext uri="{FF2B5EF4-FFF2-40B4-BE49-F238E27FC236}">
                <a16:creationId xmlns:a16="http://schemas.microsoft.com/office/drawing/2014/main" id="{F693FB6A-6A1F-D575-6E15-B3F9158188B5}"/>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662CFF04-F718-AFC5-6CCC-7631E4D98831}"/>
              </a:ext>
            </a:extLst>
          </p:cNvPr>
          <p:cNvSpPr>
            <a:spLocks noGrp="1"/>
          </p:cNvSpPr>
          <p:nvPr>
            <p:ph type="sldNum" sz="quarter" idx="4"/>
          </p:nvPr>
        </p:nvSpPr>
        <p:spPr/>
        <p:txBody>
          <a:bodyPr/>
          <a:lstStyle/>
          <a:p>
            <a:fld id="{CE58CB1E-F828-4F11-99E0-327109AF9DA4}" type="slidenum">
              <a:rPr lang="de-DE" smtClean="0"/>
              <a:pPr/>
              <a:t>11</a:t>
            </a:fld>
            <a:endParaRPr lang="de-DE" dirty="0"/>
          </a:p>
        </p:txBody>
      </p:sp>
      <p:pic>
        <p:nvPicPr>
          <p:cNvPr id="6" name="Graphic 5" descr="Questions with solid fill">
            <a:extLst>
              <a:ext uri="{FF2B5EF4-FFF2-40B4-BE49-F238E27FC236}">
                <a16:creationId xmlns:a16="http://schemas.microsoft.com/office/drawing/2014/main" id="{D7AE77C1-DB81-C6E5-58F8-0745440D4F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8223" y="2588068"/>
            <a:ext cx="2154666" cy="2154666"/>
          </a:xfrm>
          <a:prstGeom prst="rect">
            <a:avLst/>
          </a:prstGeom>
        </p:spPr>
      </p:pic>
    </p:spTree>
    <p:extLst>
      <p:ext uri="{BB962C8B-B14F-4D97-AF65-F5344CB8AC3E}">
        <p14:creationId xmlns:p14="http://schemas.microsoft.com/office/powerpoint/2010/main" val="226459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49E3A2F-FF19-F3EF-E5CB-4832FBAE51E7}"/>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4" name="Title 3">
            <a:extLst>
              <a:ext uri="{FF2B5EF4-FFF2-40B4-BE49-F238E27FC236}">
                <a16:creationId xmlns:a16="http://schemas.microsoft.com/office/drawing/2014/main" id="{786709B9-FDBF-F64A-5CFC-5E52B748F0B5}"/>
              </a:ext>
            </a:extLst>
          </p:cNvPr>
          <p:cNvSpPr>
            <a:spLocks noGrp="1"/>
          </p:cNvSpPr>
          <p:nvPr>
            <p:ph type="title"/>
          </p:nvPr>
        </p:nvSpPr>
        <p:spPr/>
        <p:txBody>
          <a:bodyPr/>
          <a:lstStyle/>
          <a:p>
            <a:r>
              <a:rPr lang="en-GB" dirty="0"/>
              <a:t>Life-Cycle Management</a:t>
            </a:r>
            <a:endParaRPr lang="de-DE" dirty="0"/>
          </a:p>
        </p:txBody>
      </p:sp>
      <p:sp>
        <p:nvSpPr>
          <p:cNvPr id="5" name="Slide Number Placeholder 4">
            <a:extLst>
              <a:ext uri="{FF2B5EF4-FFF2-40B4-BE49-F238E27FC236}">
                <a16:creationId xmlns:a16="http://schemas.microsoft.com/office/drawing/2014/main" id="{4B43BFA4-691A-2FDF-C2DC-8A05979529CF}"/>
              </a:ext>
            </a:extLst>
          </p:cNvPr>
          <p:cNvSpPr>
            <a:spLocks noGrp="1"/>
          </p:cNvSpPr>
          <p:nvPr>
            <p:ph type="sldNum" sz="quarter" idx="4"/>
          </p:nvPr>
        </p:nvSpPr>
        <p:spPr/>
        <p:txBody>
          <a:bodyPr/>
          <a:lstStyle/>
          <a:p>
            <a:fld id="{CE58CB1E-F828-4F11-99E0-327109AF9DA4}" type="slidenum">
              <a:rPr lang="de-DE" smtClean="0"/>
              <a:pPr/>
              <a:t>12</a:t>
            </a:fld>
            <a:endParaRPr lang="de-DE" dirty="0"/>
          </a:p>
        </p:txBody>
      </p:sp>
      <p:sp>
        <p:nvSpPr>
          <p:cNvPr id="6" name="Rectangle 5">
            <a:extLst>
              <a:ext uri="{FF2B5EF4-FFF2-40B4-BE49-F238E27FC236}">
                <a16:creationId xmlns:a16="http://schemas.microsoft.com/office/drawing/2014/main" id="{2A14A738-FF42-FB20-2253-6C3954128EB7}"/>
              </a:ext>
            </a:extLst>
          </p:cNvPr>
          <p:cNvSpPr/>
          <p:nvPr/>
        </p:nvSpPr>
        <p:spPr>
          <a:xfrm>
            <a:off x="3469604" y="1362928"/>
            <a:ext cx="2165683" cy="685800"/>
          </a:xfrm>
          <a:prstGeom prst="rect">
            <a:avLst/>
          </a:prstGeom>
          <a:solidFill>
            <a:srgbClr val="045E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dirty="0"/>
              <a:t>Comprehensive Approach</a:t>
            </a:r>
            <a:endParaRPr lang="de-DE" dirty="0"/>
          </a:p>
        </p:txBody>
      </p:sp>
      <p:sp>
        <p:nvSpPr>
          <p:cNvPr id="7" name="Rectangle 6">
            <a:extLst>
              <a:ext uri="{FF2B5EF4-FFF2-40B4-BE49-F238E27FC236}">
                <a16:creationId xmlns:a16="http://schemas.microsoft.com/office/drawing/2014/main" id="{72D2B5AC-ABB0-8727-0CDD-689D58DA9B75}"/>
              </a:ext>
            </a:extLst>
          </p:cNvPr>
          <p:cNvSpPr/>
          <p:nvPr/>
        </p:nvSpPr>
        <p:spPr>
          <a:xfrm>
            <a:off x="1303921" y="2548693"/>
            <a:ext cx="2165683" cy="685800"/>
          </a:xfrm>
          <a:prstGeom prst="rect">
            <a:avLst/>
          </a:prstGeom>
          <a:solidFill>
            <a:srgbClr val="045E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dirty="0"/>
              <a:t>Proactive Measures</a:t>
            </a:r>
            <a:endParaRPr lang="de-DE" dirty="0"/>
          </a:p>
        </p:txBody>
      </p:sp>
      <p:sp>
        <p:nvSpPr>
          <p:cNvPr id="8" name="Rectangle 7">
            <a:extLst>
              <a:ext uri="{FF2B5EF4-FFF2-40B4-BE49-F238E27FC236}">
                <a16:creationId xmlns:a16="http://schemas.microsoft.com/office/drawing/2014/main" id="{0FBBA01F-1B66-DCF6-B5C5-3E63698B9DEA}"/>
              </a:ext>
            </a:extLst>
          </p:cNvPr>
          <p:cNvSpPr/>
          <p:nvPr/>
        </p:nvSpPr>
        <p:spPr>
          <a:xfrm>
            <a:off x="5635288" y="2548693"/>
            <a:ext cx="2165683" cy="685800"/>
          </a:xfrm>
          <a:prstGeom prst="rect">
            <a:avLst/>
          </a:prstGeom>
          <a:solidFill>
            <a:srgbClr val="045E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dirty="0"/>
              <a:t>Reactive </a:t>
            </a:r>
            <a:br>
              <a:rPr lang="en-GB" dirty="0"/>
            </a:br>
            <a:r>
              <a:rPr lang="en-GB" dirty="0"/>
              <a:t>Measures</a:t>
            </a:r>
            <a:endParaRPr lang="de-DE" dirty="0"/>
          </a:p>
        </p:txBody>
      </p:sp>
      <p:sp>
        <p:nvSpPr>
          <p:cNvPr id="9" name="Rectangle 8">
            <a:extLst>
              <a:ext uri="{FF2B5EF4-FFF2-40B4-BE49-F238E27FC236}">
                <a16:creationId xmlns:a16="http://schemas.microsoft.com/office/drawing/2014/main" id="{DBE702B2-8E3C-16AB-D972-0C0888662B4A}"/>
              </a:ext>
            </a:extLst>
          </p:cNvPr>
          <p:cNvSpPr/>
          <p:nvPr/>
        </p:nvSpPr>
        <p:spPr>
          <a:xfrm>
            <a:off x="3469604" y="3734458"/>
            <a:ext cx="2165683" cy="685800"/>
          </a:xfrm>
          <a:prstGeom prst="rect">
            <a:avLst/>
          </a:prstGeom>
          <a:solidFill>
            <a:srgbClr val="045E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dirty="0"/>
              <a:t>Governance by Disclosure</a:t>
            </a:r>
            <a:endParaRPr lang="de-DE" dirty="0"/>
          </a:p>
        </p:txBody>
      </p:sp>
      <p:sp>
        <p:nvSpPr>
          <p:cNvPr id="14" name="Bent Arrow 13">
            <a:extLst>
              <a:ext uri="{FF2B5EF4-FFF2-40B4-BE49-F238E27FC236}">
                <a16:creationId xmlns:a16="http://schemas.microsoft.com/office/drawing/2014/main" id="{608C344B-0B6B-3F80-1722-30171DAFD59A}"/>
              </a:ext>
            </a:extLst>
          </p:cNvPr>
          <p:cNvSpPr/>
          <p:nvPr/>
        </p:nvSpPr>
        <p:spPr>
          <a:xfrm rot="5400000">
            <a:off x="5713491" y="1554116"/>
            <a:ext cx="721895" cy="878304"/>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15" name="Bent Arrow 14">
            <a:extLst>
              <a:ext uri="{FF2B5EF4-FFF2-40B4-BE49-F238E27FC236}">
                <a16:creationId xmlns:a16="http://schemas.microsoft.com/office/drawing/2014/main" id="{19C7CFEF-55AE-57A6-0C98-DA9B1A06B714}"/>
              </a:ext>
            </a:extLst>
          </p:cNvPr>
          <p:cNvSpPr/>
          <p:nvPr/>
        </p:nvSpPr>
        <p:spPr>
          <a:xfrm rot="5400000" flipV="1">
            <a:off x="2669504" y="1550991"/>
            <a:ext cx="721895" cy="878304"/>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16" name="Bent Arrow 15">
            <a:extLst>
              <a:ext uri="{FF2B5EF4-FFF2-40B4-BE49-F238E27FC236}">
                <a16:creationId xmlns:a16="http://schemas.microsoft.com/office/drawing/2014/main" id="{FF299E8D-5FB4-B541-0EB5-51BFF3139FBB}"/>
              </a:ext>
            </a:extLst>
          </p:cNvPr>
          <p:cNvSpPr/>
          <p:nvPr/>
        </p:nvSpPr>
        <p:spPr>
          <a:xfrm flipV="1">
            <a:off x="2654464" y="3234493"/>
            <a:ext cx="751973" cy="802328"/>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17" name="Bent Arrow 16">
            <a:extLst>
              <a:ext uri="{FF2B5EF4-FFF2-40B4-BE49-F238E27FC236}">
                <a16:creationId xmlns:a16="http://schemas.microsoft.com/office/drawing/2014/main" id="{FA310D7E-F3A4-9D65-C534-1D1CB2C032EB}"/>
              </a:ext>
            </a:extLst>
          </p:cNvPr>
          <p:cNvSpPr/>
          <p:nvPr/>
        </p:nvSpPr>
        <p:spPr>
          <a:xfrm rot="10800000">
            <a:off x="5695443" y="3216570"/>
            <a:ext cx="751973" cy="878304"/>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Tree>
    <p:extLst>
      <p:ext uri="{BB962C8B-B14F-4D97-AF65-F5344CB8AC3E}">
        <p14:creationId xmlns:p14="http://schemas.microsoft.com/office/powerpoint/2010/main" val="2880654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17753-2690-0D60-5727-F0D6CFAD8EA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894888-1E35-08EC-455E-A5A100D1D44F}"/>
              </a:ext>
            </a:extLst>
          </p:cNvPr>
          <p:cNvSpPr>
            <a:spLocks noGrp="1"/>
          </p:cNvSpPr>
          <p:nvPr>
            <p:ph idx="1"/>
          </p:nvPr>
        </p:nvSpPr>
        <p:spPr/>
        <p:txBody>
          <a:bodyPr/>
          <a:lstStyle/>
          <a:p>
            <a:endParaRPr lang="en-GB" dirty="0"/>
          </a:p>
          <a:p>
            <a:r>
              <a:rPr lang="en-GB" dirty="0"/>
              <a:t>Questions 5: </a:t>
            </a:r>
            <a:br>
              <a:rPr lang="en-GB" dirty="0"/>
            </a:br>
            <a:r>
              <a:rPr lang="en-GB" dirty="0"/>
              <a:t>Transparency as Regulation: Does transparency alone provide sufficient regulatory power, or are stricter measures needed?</a:t>
            </a:r>
          </a:p>
        </p:txBody>
      </p:sp>
      <p:sp>
        <p:nvSpPr>
          <p:cNvPr id="3" name="Title 2">
            <a:extLst>
              <a:ext uri="{FF2B5EF4-FFF2-40B4-BE49-F238E27FC236}">
                <a16:creationId xmlns:a16="http://schemas.microsoft.com/office/drawing/2014/main" id="{6CB01BE3-7F31-AFA2-3F8A-8119AF455251}"/>
              </a:ext>
            </a:extLst>
          </p:cNvPr>
          <p:cNvSpPr>
            <a:spLocks noGrp="1"/>
          </p:cNvSpPr>
          <p:nvPr>
            <p:ph type="title"/>
          </p:nvPr>
        </p:nvSpPr>
        <p:spPr>
          <a:xfrm>
            <a:off x="319088" y="547457"/>
            <a:ext cx="8508999" cy="791114"/>
          </a:xfrm>
        </p:spPr>
        <p:txBody>
          <a:bodyPr/>
          <a:lstStyle/>
          <a:p>
            <a:r>
              <a:rPr lang="en-GB" dirty="0"/>
              <a:t>Discussion Question – </a:t>
            </a:r>
            <a:br>
              <a:rPr lang="en-GB" dirty="0"/>
            </a:br>
            <a:r>
              <a:rPr lang="en-GB" dirty="0"/>
              <a:t>Life-Cycle Management</a:t>
            </a:r>
          </a:p>
        </p:txBody>
      </p:sp>
      <p:sp>
        <p:nvSpPr>
          <p:cNvPr id="4" name="Footer Placeholder 3">
            <a:extLst>
              <a:ext uri="{FF2B5EF4-FFF2-40B4-BE49-F238E27FC236}">
                <a16:creationId xmlns:a16="http://schemas.microsoft.com/office/drawing/2014/main" id="{44FE2B82-0E4E-3678-8CCA-8B59305DB43A}"/>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01434287-D07C-C89B-6E90-D8A6AF6EAE05}"/>
              </a:ext>
            </a:extLst>
          </p:cNvPr>
          <p:cNvSpPr>
            <a:spLocks noGrp="1"/>
          </p:cNvSpPr>
          <p:nvPr>
            <p:ph type="sldNum" sz="quarter" idx="4"/>
          </p:nvPr>
        </p:nvSpPr>
        <p:spPr/>
        <p:txBody>
          <a:bodyPr/>
          <a:lstStyle/>
          <a:p>
            <a:fld id="{CE58CB1E-F828-4F11-99E0-327109AF9DA4}" type="slidenum">
              <a:rPr lang="de-DE" smtClean="0"/>
              <a:pPr/>
              <a:t>13</a:t>
            </a:fld>
            <a:endParaRPr lang="de-DE" dirty="0"/>
          </a:p>
        </p:txBody>
      </p:sp>
      <p:pic>
        <p:nvPicPr>
          <p:cNvPr id="6" name="Graphic 5" descr="Questions with solid fill">
            <a:extLst>
              <a:ext uri="{FF2B5EF4-FFF2-40B4-BE49-F238E27FC236}">
                <a16:creationId xmlns:a16="http://schemas.microsoft.com/office/drawing/2014/main" id="{381E8689-3010-23EA-D5D7-9C7C210B24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8223" y="2588068"/>
            <a:ext cx="2154666" cy="2154666"/>
          </a:xfrm>
          <a:prstGeom prst="rect">
            <a:avLst/>
          </a:prstGeom>
        </p:spPr>
      </p:pic>
    </p:spTree>
    <p:extLst>
      <p:ext uri="{BB962C8B-B14F-4D97-AF65-F5344CB8AC3E}">
        <p14:creationId xmlns:p14="http://schemas.microsoft.com/office/powerpoint/2010/main" val="35770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BD264-0C64-F5CE-1FFE-A93393BE562E}"/>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36703F-897C-46F7-7A01-C7A454AC66C5}"/>
              </a:ext>
            </a:extLst>
          </p:cNvPr>
          <p:cNvSpPr>
            <a:spLocks noGrp="1"/>
          </p:cNvSpPr>
          <p:nvPr>
            <p:ph idx="1"/>
          </p:nvPr>
        </p:nvSpPr>
        <p:spPr/>
        <p:txBody>
          <a:bodyPr/>
          <a:lstStyle/>
          <a:p>
            <a:pPr marL="285750" indent="-285750">
              <a:buFont typeface="Arial" panose="020B0604020202020204" pitchFamily="34" charset="0"/>
              <a:buChar char="•"/>
            </a:pPr>
            <a:r>
              <a:rPr lang="en-GB" b="1" dirty="0"/>
              <a:t>Institutional Linkages</a:t>
            </a:r>
            <a:r>
              <a:rPr lang="en-GB" dirty="0"/>
              <a:t>: </a:t>
            </a:r>
            <a:br>
              <a:rPr lang="en-GB" dirty="0"/>
            </a:br>
            <a:r>
              <a:rPr lang="en-GB" dirty="0"/>
              <a:t>Cross-treaty governance for regulatory synergies and efficiency.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“Linkage Politics”: </a:t>
            </a:r>
            <a:br>
              <a:rPr lang="en-GB" dirty="0"/>
            </a:br>
            <a:r>
              <a:rPr lang="en-GB" dirty="0"/>
              <a:t>The strategy of using multiple policy forums to achieve desired outcomes, leading to forum shopping.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Ongoing Evolution</a:t>
            </a:r>
            <a:r>
              <a:rPr lang="en-GB" dirty="0"/>
              <a:t>: </a:t>
            </a:r>
            <a:br>
              <a:rPr lang="en-GB" dirty="0"/>
            </a:br>
            <a:r>
              <a:rPr lang="en-GB" dirty="0"/>
              <a:t>Effort to align policies and compliance requirements due to inter-treaty connections.</a:t>
            </a:r>
          </a:p>
        </p:txBody>
      </p:sp>
      <p:sp>
        <p:nvSpPr>
          <p:cNvPr id="3" name="Title 2">
            <a:extLst>
              <a:ext uri="{FF2B5EF4-FFF2-40B4-BE49-F238E27FC236}">
                <a16:creationId xmlns:a16="http://schemas.microsoft.com/office/drawing/2014/main" id="{AFC3D518-E181-258B-8CB1-86E6E57C111F}"/>
              </a:ext>
            </a:extLst>
          </p:cNvPr>
          <p:cNvSpPr>
            <a:spLocks noGrp="1"/>
          </p:cNvSpPr>
          <p:nvPr>
            <p:ph type="title"/>
          </p:nvPr>
        </p:nvSpPr>
        <p:spPr/>
        <p:txBody>
          <a:bodyPr/>
          <a:lstStyle/>
          <a:p>
            <a:r>
              <a:rPr lang="en-GB" dirty="0"/>
              <a:t>Linkage Politics and Synergies</a:t>
            </a:r>
          </a:p>
        </p:txBody>
      </p:sp>
      <p:sp>
        <p:nvSpPr>
          <p:cNvPr id="4" name="Footer Placeholder 3">
            <a:extLst>
              <a:ext uri="{FF2B5EF4-FFF2-40B4-BE49-F238E27FC236}">
                <a16:creationId xmlns:a16="http://schemas.microsoft.com/office/drawing/2014/main" id="{32905A4B-D8E1-F90A-F6C8-82B01BE7AF15}"/>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D4136E79-EC3A-77A2-0B1C-E052A557843B}"/>
              </a:ext>
            </a:extLst>
          </p:cNvPr>
          <p:cNvSpPr>
            <a:spLocks noGrp="1"/>
          </p:cNvSpPr>
          <p:nvPr>
            <p:ph type="sldNum" sz="quarter" idx="4"/>
          </p:nvPr>
        </p:nvSpPr>
        <p:spPr/>
        <p:txBody>
          <a:bodyPr/>
          <a:lstStyle/>
          <a:p>
            <a:fld id="{CE58CB1E-F828-4F11-99E0-327109AF9DA4}" type="slidenum">
              <a:rPr lang="de-DE" smtClean="0"/>
              <a:pPr/>
              <a:t>14</a:t>
            </a:fld>
            <a:endParaRPr lang="de-DE" dirty="0"/>
          </a:p>
        </p:txBody>
      </p:sp>
    </p:spTree>
    <p:extLst>
      <p:ext uri="{BB962C8B-B14F-4D97-AF65-F5344CB8AC3E}">
        <p14:creationId xmlns:p14="http://schemas.microsoft.com/office/powerpoint/2010/main" val="47230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8EC688-D024-2839-CF1C-D8778AE23BEE}"/>
              </a:ext>
            </a:extLst>
          </p:cNvPr>
          <p:cNvSpPr>
            <a:spLocks noGrp="1"/>
          </p:cNvSpPr>
          <p:nvPr>
            <p:ph idx="1"/>
          </p:nvPr>
        </p:nvSpPr>
        <p:spPr/>
        <p:txBody>
          <a:bodyPr/>
          <a:lstStyle/>
          <a:p>
            <a:r>
              <a:rPr lang="en-GB" dirty="0"/>
              <a:t>Question 7: How does “forum shopping” influence policy coherence within the chemicals regime? Is it beneficial or disruptive?</a:t>
            </a:r>
          </a:p>
          <a:p>
            <a:endParaRPr lang="en-GB" dirty="0"/>
          </a:p>
          <a:p>
            <a:endParaRPr lang="en-GB" dirty="0"/>
          </a:p>
          <a:p>
            <a:r>
              <a:rPr lang="en-GB" dirty="0"/>
              <a:t>Question 8: In your opinion, should SAICM be made more binding, or does the voluntary approach have unique advantages?</a:t>
            </a:r>
          </a:p>
        </p:txBody>
      </p:sp>
      <p:sp>
        <p:nvSpPr>
          <p:cNvPr id="3" name="Title 2">
            <a:extLst>
              <a:ext uri="{FF2B5EF4-FFF2-40B4-BE49-F238E27FC236}">
                <a16:creationId xmlns:a16="http://schemas.microsoft.com/office/drawing/2014/main" id="{C8CA316A-200B-1121-E951-3A45E7302097}"/>
              </a:ext>
            </a:extLst>
          </p:cNvPr>
          <p:cNvSpPr>
            <a:spLocks noGrp="1"/>
          </p:cNvSpPr>
          <p:nvPr>
            <p:ph type="title"/>
          </p:nvPr>
        </p:nvSpPr>
        <p:spPr/>
        <p:txBody>
          <a:bodyPr/>
          <a:lstStyle/>
          <a:p>
            <a:r>
              <a:rPr lang="en-GB" dirty="0"/>
              <a:t>Discussion Questions – Institutional Linages and Critique</a:t>
            </a:r>
          </a:p>
        </p:txBody>
      </p:sp>
      <p:sp>
        <p:nvSpPr>
          <p:cNvPr id="4" name="Footer Placeholder 3">
            <a:extLst>
              <a:ext uri="{FF2B5EF4-FFF2-40B4-BE49-F238E27FC236}">
                <a16:creationId xmlns:a16="http://schemas.microsoft.com/office/drawing/2014/main" id="{0D99CB24-109C-323B-8D22-8B5F28E82B25}"/>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88550E21-4941-08AC-5C9D-F16F11D920B5}"/>
              </a:ext>
            </a:extLst>
          </p:cNvPr>
          <p:cNvSpPr>
            <a:spLocks noGrp="1"/>
          </p:cNvSpPr>
          <p:nvPr>
            <p:ph type="sldNum" sz="quarter" idx="4"/>
          </p:nvPr>
        </p:nvSpPr>
        <p:spPr/>
        <p:txBody>
          <a:bodyPr/>
          <a:lstStyle/>
          <a:p>
            <a:fld id="{CE58CB1E-F828-4F11-99E0-327109AF9DA4}" type="slidenum">
              <a:rPr lang="de-DE" smtClean="0"/>
              <a:pPr/>
              <a:t>15</a:t>
            </a:fld>
            <a:endParaRPr lang="de-DE" dirty="0"/>
          </a:p>
        </p:txBody>
      </p:sp>
      <p:pic>
        <p:nvPicPr>
          <p:cNvPr id="6" name="Graphic 5" descr="Questions with solid fill">
            <a:extLst>
              <a:ext uri="{FF2B5EF4-FFF2-40B4-BE49-F238E27FC236}">
                <a16:creationId xmlns:a16="http://schemas.microsoft.com/office/drawing/2014/main" id="{F6225E32-DE49-F4BE-BA40-B5D33B2DC1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8223" y="2588068"/>
            <a:ext cx="2154666" cy="2154666"/>
          </a:xfrm>
          <a:prstGeom prst="rect">
            <a:avLst/>
          </a:prstGeom>
        </p:spPr>
      </p:pic>
    </p:spTree>
    <p:extLst>
      <p:ext uri="{BB962C8B-B14F-4D97-AF65-F5344CB8AC3E}">
        <p14:creationId xmlns:p14="http://schemas.microsoft.com/office/powerpoint/2010/main" val="387728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443A83-A42A-CFD6-A08B-C2B7C78F8C93}"/>
              </a:ext>
            </a:extLst>
          </p:cNvPr>
          <p:cNvSpPr>
            <a:spLocks noGrp="1"/>
          </p:cNvSpPr>
          <p:nvPr>
            <p:ph idx="1"/>
          </p:nvPr>
        </p:nvSpPr>
        <p:spPr/>
        <p:txBody>
          <a:bodyPr/>
          <a:lstStyle/>
          <a:p>
            <a:pPr marL="285750" indent="-285750">
              <a:buFont typeface="Arial" panose="020B0604020202020204" pitchFamily="34" charset="0"/>
              <a:buChar char="•"/>
            </a:pPr>
            <a:r>
              <a:rPr lang="en-GB" b="1" dirty="0"/>
              <a:t>Limited Empowerment</a:t>
            </a:r>
            <a:r>
              <a:rPr lang="en-GB" dirty="0"/>
              <a:t>: </a:t>
            </a:r>
            <a:br>
              <a:rPr lang="en-GB" dirty="0"/>
            </a:br>
            <a:r>
              <a:rPr lang="en-GB" dirty="0"/>
              <a:t>Developing countries struggle with participation due to limited resources.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Procedural Over Substance</a:t>
            </a:r>
            <a:r>
              <a:rPr lang="en-GB" dirty="0"/>
              <a:t>: </a:t>
            </a:r>
            <a:br>
              <a:rPr lang="en-GB" dirty="0"/>
            </a:br>
            <a:r>
              <a:rPr lang="en-GB" dirty="0"/>
              <a:t>Emphasis on transparency procedures may detract from substantive safe outcomes.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Civil Society Exclusion</a:t>
            </a:r>
            <a:r>
              <a:rPr lang="en-GB" dirty="0"/>
              <a:t>: </a:t>
            </a:r>
            <a:br>
              <a:rPr lang="en-GB" dirty="0"/>
            </a:br>
            <a:r>
              <a:rPr lang="en-GB" dirty="0"/>
              <a:t>Limited roles for NGOs and the public reduce engagement and awareness.</a:t>
            </a:r>
          </a:p>
        </p:txBody>
      </p:sp>
      <p:sp>
        <p:nvSpPr>
          <p:cNvPr id="3" name="Title 2">
            <a:extLst>
              <a:ext uri="{FF2B5EF4-FFF2-40B4-BE49-F238E27FC236}">
                <a16:creationId xmlns:a16="http://schemas.microsoft.com/office/drawing/2014/main" id="{3C57A33B-ECAC-D8C0-285F-12ACD49705B4}"/>
              </a:ext>
            </a:extLst>
          </p:cNvPr>
          <p:cNvSpPr>
            <a:spLocks noGrp="1"/>
          </p:cNvSpPr>
          <p:nvPr>
            <p:ph type="title"/>
          </p:nvPr>
        </p:nvSpPr>
        <p:spPr/>
        <p:txBody>
          <a:bodyPr/>
          <a:lstStyle/>
          <a:p>
            <a:r>
              <a:rPr lang="en-GB" dirty="0"/>
              <a:t>Critique of the Global Regime</a:t>
            </a:r>
          </a:p>
        </p:txBody>
      </p:sp>
      <p:sp>
        <p:nvSpPr>
          <p:cNvPr id="4" name="Footer Placeholder 3">
            <a:extLst>
              <a:ext uri="{FF2B5EF4-FFF2-40B4-BE49-F238E27FC236}">
                <a16:creationId xmlns:a16="http://schemas.microsoft.com/office/drawing/2014/main" id="{C6E56758-9163-0E4C-F396-804E07DAC5CE}"/>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8DFAE655-4E29-0414-01A1-1EDAB03A1D41}"/>
              </a:ext>
            </a:extLst>
          </p:cNvPr>
          <p:cNvSpPr>
            <a:spLocks noGrp="1"/>
          </p:cNvSpPr>
          <p:nvPr>
            <p:ph type="sldNum" sz="quarter" idx="4"/>
          </p:nvPr>
        </p:nvSpPr>
        <p:spPr/>
        <p:txBody>
          <a:bodyPr/>
          <a:lstStyle/>
          <a:p>
            <a:fld id="{CE58CB1E-F828-4F11-99E0-327109AF9DA4}" type="slidenum">
              <a:rPr lang="de-DE" smtClean="0"/>
              <a:pPr/>
              <a:t>16</a:t>
            </a:fld>
            <a:endParaRPr lang="de-DE" dirty="0"/>
          </a:p>
        </p:txBody>
      </p:sp>
    </p:spTree>
    <p:extLst>
      <p:ext uri="{BB962C8B-B14F-4D97-AF65-F5344CB8AC3E}">
        <p14:creationId xmlns:p14="http://schemas.microsoft.com/office/powerpoint/2010/main" val="52403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E30486-F15E-34D8-A983-34FD75A1489C}"/>
              </a:ext>
            </a:extLst>
          </p:cNvPr>
          <p:cNvSpPr>
            <a:spLocks noGrp="1"/>
          </p:cNvSpPr>
          <p:nvPr>
            <p:ph idx="1"/>
          </p:nvPr>
        </p:nvSpPr>
        <p:spPr/>
        <p:txBody>
          <a:bodyPr/>
          <a:lstStyle/>
          <a:p>
            <a:r>
              <a:rPr lang="en-GB" dirty="0"/>
              <a:t>Question 9: What monitoring strategies could improve compliance without overburdening developing nations?</a:t>
            </a:r>
          </a:p>
          <a:p>
            <a:endParaRPr lang="en-GB" dirty="0"/>
          </a:p>
          <a:p>
            <a:r>
              <a:rPr lang="en-GB" dirty="0"/>
              <a:t>Question 10: Should the burden of proof for chemical safety shift from regulators to producers? How might the change global chemical policy?</a:t>
            </a:r>
          </a:p>
          <a:p>
            <a:endParaRPr lang="en-GB" dirty="0"/>
          </a:p>
          <a:p>
            <a:endParaRPr lang="en-GB" dirty="0"/>
          </a:p>
        </p:txBody>
      </p:sp>
      <p:sp>
        <p:nvSpPr>
          <p:cNvPr id="3" name="Title 2">
            <a:extLst>
              <a:ext uri="{FF2B5EF4-FFF2-40B4-BE49-F238E27FC236}">
                <a16:creationId xmlns:a16="http://schemas.microsoft.com/office/drawing/2014/main" id="{1702E091-FB14-DAD2-3091-31E0D1C473FB}"/>
              </a:ext>
            </a:extLst>
          </p:cNvPr>
          <p:cNvSpPr>
            <a:spLocks noGrp="1"/>
          </p:cNvSpPr>
          <p:nvPr>
            <p:ph type="title"/>
          </p:nvPr>
        </p:nvSpPr>
        <p:spPr/>
        <p:txBody>
          <a:bodyPr/>
          <a:lstStyle/>
          <a:p>
            <a:r>
              <a:rPr lang="en-GB" dirty="0"/>
              <a:t>Discussion Question – Final Critique</a:t>
            </a:r>
          </a:p>
        </p:txBody>
      </p:sp>
      <p:sp>
        <p:nvSpPr>
          <p:cNvPr id="4" name="Footer Placeholder 3">
            <a:extLst>
              <a:ext uri="{FF2B5EF4-FFF2-40B4-BE49-F238E27FC236}">
                <a16:creationId xmlns:a16="http://schemas.microsoft.com/office/drawing/2014/main" id="{69F28DC2-29CE-3DBC-A12C-77F786EE169D}"/>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5302ED79-1E97-BC08-563B-071F92A72BD4}"/>
              </a:ext>
            </a:extLst>
          </p:cNvPr>
          <p:cNvSpPr>
            <a:spLocks noGrp="1"/>
          </p:cNvSpPr>
          <p:nvPr>
            <p:ph type="sldNum" sz="quarter" idx="4"/>
          </p:nvPr>
        </p:nvSpPr>
        <p:spPr/>
        <p:txBody>
          <a:bodyPr/>
          <a:lstStyle/>
          <a:p>
            <a:fld id="{CE58CB1E-F828-4F11-99E0-327109AF9DA4}" type="slidenum">
              <a:rPr lang="de-DE" smtClean="0"/>
              <a:pPr/>
              <a:t>17</a:t>
            </a:fld>
            <a:endParaRPr lang="de-DE" dirty="0"/>
          </a:p>
        </p:txBody>
      </p:sp>
      <p:pic>
        <p:nvPicPr>
          <p:cNvPr id="6" name="Graphic 5" descr="Questions with solid fill">
            <a:extLst>
              <a:ext uri="{FF2B5EF4-FFF2-40B4-BE49-F238E27FC236}">
                <a16:creationId xmlns:a16="http://schemas.microsoft.com/office/drawing/2014/main" id="{C8149880-CD2E-CA05-536E-96FF8C3AE2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8223" y="2588068"/>
            <a:ext cx="2154666" cy="2154666"/>
          </a:xfrm>
          <a:prstGeom prst="rect">
            <a:avLst/>
          </a:prstGeom>
        </p:spPr>
      </p:pic>
    </p:spTree>
    <p:extLst>
      <p:ext uri="{BB962C8B-B14F-4D97-AF65-F5344CB8AC3E}">
        <p14:creationId xmlns:p14="http://schemas.microsoft.com/office/powerpoint/2010/main" val="323856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551CDF-DE9A-F2C1-994C-135B3C384547}"/>
              </a:ext>
            </a:extLst>
          </p:cNvPr>
          <p:cNvSpPr>
            <a:spLocks noGrp="1"/>
          </p:cNvSpPr>
          <p:nvPr>
            <p:ph idx="1"/>
          </p:nvPr>
        </p:nvSpPr>
        <p:spPr/>
        <p:txBody>
          <a:bodyPr/>
          <a:lstStyle/>
          <a:p>
            <a:r>
              <a:rPr lang="de-DE" dirty="0" err="1"/>
              <a:t>Which</a:t>
            </a:r>
            <a:r>
              <a:rPr lang="de-DE" dirty="0"/>
              <a:t> International Relation Theory </a:t>
            </a:r>
            <a:r>
              <a:rPr lang="de-DE" dirty="0" err="1"/>
              <a:t>could</a:t>
            </a:r>
            <a:r>
              <a:rPr lang="de-DE" dirty="0"/>
              <a:t> fit on </a:t>
            </a:r>
            <a:r>
              <a:rPr lang="de-DE" dirty="0" err="1"/>
              <a:t>the</a:t>
            </a:r>
            <a:r>
              <a:rPr lang="de-DE" dirty="0"/>
              <a:t> </a:t>
            </a:r>
            <a:r>
              <a:rPr lang="de-DE" dirty="0" err="1"/>
              <a:t>first</a:t>
            </a:r>
            <a:r>
              <a:rPr lang="de-DE" dirty="0"/>
              <a:t> Paper?</a:t>
            </a:r>
          </a:p>
          <a:p>
            <a:pPr marL="519113" lvl="1" indent="-342900">
              <a:lnSpc>
                <a:spcPct val="150000"/>
              </a:lnSpc>
              <a:buAutoNum type="arabicPeriod"/>
            </a:pPr>
            <a:r>
              <a:rPr lang="de-DE" dirty="0" err="1"/>
              <a:t>Realism</a:t>
            </a:r>
            <a:endParaRPr lang="de-DE" dirty="0"/>
          </a:p>
          <a:p>
            <a:pPr marL="519113" lvl="1" indent="-342900">
              <a:lnSpc>
                <a:spcPct val="150000"/>
              </a:lnSpc>
              <a:buAutoNum type="arabicPeriod"/>
            </a:pPr>
            <a:r>
              <a:rPr lang="de-DE" dirty="0" err="1"/>
              <a:t>Liberalism</a:t>
            </a:r>
            <a:endParaRPr lang="de-DE" dirty="0"/>
          </a:p>
          <a:p>
            <a:pPr marL="519113" lvl="1" indent="-342900">
              <a:lnSpc>
                <a:spcPct val="150000"/>
              </a:lnSpc>
              <a:buAutoNum type="arabicPeriod"/>
            </a:pPr>
            <a:r>
              <a:rPr lang="de-DE" dirty="0" err="1"/>
              <a:t>Constructivism</a:t>
            </a:r>
            <a:endParaRPr lang="de-DE" dirty="0"/>
          </a:p>
        </p:txBody>
      </p:sp>
      <p:sp>
        <p:nvSpPr>
          <p:cNvPr id="3" name="Footer Placeholder 2">
            <a:extLst>
              <a:ext uri="{FF2B5EF4-FFF2-40B4-BE49-F238E27FC236}">
                <a16:creationId xmlns:a16="http://schemas.microsoft.com/office/drawing/2014/main" id="{735DE11C-73FC-8BC3-7E96-0B0D286C8710}"/>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4" name="Title 3">
            <a:extLst>
              <a:ext uri="{FF2B5EF4-FFF2-40B4-BE49-F238E27FC236}">
                <a16:creationId xmlns:a16="http://schemas.microsoft.com/office/drawing/2014/main" id="{23B1D9AB-86A7-750B-F833-E869B990B9BD}"/>
              </a:ext>
            </a:extLst>
          </p:cNvPr>
          <p:cNvSpPr>
            <a:spLocks noGrp="1"/>
          </p:cNvSpPr>
          <p:nvPr>
            <p:ph type="title"/>
          </p:nvPr>
        </p:nvSpPr>
        <p:spPr/>
        <p:txBody>
          <a:bodyPr/>
          <a:lstStyle/>
          <a:p>
            <a:r>
              <a:rPr lang="de-DE" dirty="0"/>
              <a:t>International Relations Theory</a:t>
            </a:r>
          </a:p>
        </p:txBody>
      </p:sp>
      <p:sp>
        <p:nvSpPr>
          <p:cNvPr id="5" name="Slide Number Placeholder 4">
            <a:extLst>
              <a:ext uri="{FF2B5EF4-FFF2-40B4-BE49-F238E27FC236}">
                <a16:creationId xmlns:a16="http://schemas.microsoft.com/office/drawing/2014/main" id="{75A5D9BD-79C2-4808-859B-29C172BA1657}"/>
              </a:ext>
            </a:extLst>
          </p:cNvPr>
          <p:cNvSpPr>
            <a:spLocks noGrp="1"/>
          </p:cNvSpPr>
          <p:nvPr>
            <p:ph type="sldNum" sz="quarter" idx="4"/>
          </p:nvPr>
        </p:nvSpPr>
        <p:spPr/>
        <p:txBody>
          <a:bodyPr/>
          <a:lstStyle/>
          <a:p>
            <a:fld id="{CE58CB1E-F828-4F11-99E0-327109AF9DA4}" type="slidenum">
              <a:rPr lang="de-DE" smtClean="0"/>
              <a:pPr/>
              <a:t>18</a:t>
            </a:fld>
            <a:endParaRPr lang="de-DE" dirty="0"/>
          </a:p>
        </p:txBody>
      </p:sp>
    </p:spTree>
    <p:extLst>
      <p:ext uri="{BB962C8B-B14F-4D97-AF65-F5344CB8AC3E}">
        <p14:creationId xmlns:p14="http://schemas.microsoft.com/office/powerpoint/2010/main" val="19531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055ABD-E964-2C95-9562-78297438E9A4}"/>
              </a:ext>
            </a:extLst>
          </p:cNvPr>
          <p:cNvSpPr>
            <a:spLocks noGrp="1"/>
          </p:cNvSpPr>
          <p:nvPr>
            <p:ph idx="1"/>
          </p:nvPr>
        </p:nvSpPr>
        <p:spPr/>
        <p:txBody>
          <a:bodyPr/>
          <a:lstStyle/>
          <a:p>
            <a:pPr marL="342900" indent="-342900">
              <a:buAutoNum type="arabicPeriod"/>
            </a:pPr>
            <a:r>
              <a:rPr lang="en-GB" dirty="0"/>
              <a:t>Adding more case studies</a:t>
            </a:r>
          </a:p>
          <a:p>
            <a:pPr marL="342900" indent="-342900">
              <a:buAutoNum type="arabicPeriod"/>
            </a:pPr>
            <a:endParaRPr lang="en-GB" dirty="0"/>
          </a:p>
          <a:p>
            <a:pPr marL="342900" indent="-342900">
              <a:buAutoNum type="arabicPeriod"/>
            </a:pPr>
            <a:r>
              <a:rPr lang="en-GB" dirty="0"/>
              <a:t>Exploring the limitations of transparency</a:t>
            </a:r>
          </a:p>
          <a:p>
            <a:pPr marL="342900" indent="-342900">
              <a:buAutoNum type="arabicPeriod"/>
            </a:pPr>
            <a:endParaRPr lang="en-GB" dirty="0"/>
          </a:p>
          <a:p>
            <a:pPr marL="342900" indent="-342900">
              <a:buAutoNum type="arabicPeriod"/>
            </a:pPr>
            <a:r>
              <a:rPr lang="en-GB" dirty="0"/>
              <a:t>SAICM’s Influence</a:t>
            </a:r>
            <a:br>
              <a:rPr lang="en-GB" dirty="0"/>
            </a:br>
            <a:endParaRPr lang="en-GB" dirty="0"/>
          </a:p>
          <a:p>
            <a:r>
              <a:rPr lang="en-GB" dirty="0"/>
              <a:t>4.   Incentives for Safer Chemicals</a:t>
            </a:r>
          </a:p>
          <a:p>
            <a:endParaRPr lang="en-GB" dirty="0"/>
          </a:p>
          <a:p>
            <a:r>
              <a:rPr lang="en-GB" dirty="0"/>
              <a:t>5.   Monitoring Challenges: </a:t>
            </a:r>
            <a:br>
              <a:rPr lang="en-GB" dirty="0"/>
            </a:br>
            <a:endParaRPr lang="en-GB" dirty="0"/>
          </a:p>
        </p:txBody>
      </p:sp>
      <p:sp>
        <p:nvSpPr>
          <p:cNvPr id="3" name="Title 2">
            <a:extLst>
              <a:ext uri="{FF2B5EF4-FFF2-40B4-BE49-F238E27FC236}">
                <a16:creationId xmlns:a16="http://schemas.microsoft.com/office/drawing/2014/main" id="{828A4E96-78F8-E1AF-B49A-73FC22FFF9FF}"/>
              </a:ext>
            </a:extLst>
          </p:cNvPr>
          <p:cNvSpPr>
            <a:spLocks noGrp="1"/>
          </p:cNvSpPr>
          <p:nvPr>
            <p:ph type="title"/>
          </p:nvPr>
        </p:nvSpPr>
        <p:spPr/>
        <p:txBody>
          <a:bodyPr/>
          <a:lstStyle/>
          <a:p>
            <a:r>
              <a:rPr lang="en-GB" dirty="0"/>
              <a:t>Critique on the Paper</a:t>
            </a:r>
          </a:p>
        </p:txBody>
      </p:sp>
      <p:sp>
        <p:nvSpPr>
          <p:cNvPr id="4" name="Footer Placeholder 3">
            <a:extLst>
              <a:ext uri="{FF2B5EF4-FFF2-40B4-BE49-F238E27FC236}">
                <a16:creationId xmlns:a16="http://schemas.microsoft.com/office/drawing/2014/main" id="{9553EEE6-9F03-32E7-A23D-26DAE8EFB9FE}"/>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6DAE846E-50C8-323E-1EE1-F268056AB779}"/>
              </a:ext>
            </a:extLst>
          </p:cNvPr>
          <p:cNvSpPr>
            <a:spLocks noGrp="1"/>
          </p:cNvSpPr>
          <p:nvPr>
            <p:ph type="sldNum" sz="quarter" idx="4"/>
          </p:nvPr>
        </p:nvSpPr>
        <p:spPr/>
        <p:txBody>
          <a:bodyPr/>
          <a:lstStyle/>
          <a:p>
            <a:fld id="{CE58CB1E-F828-4F11-99E0-327109AF9DA4}" type="slidenum">
              <a:rPr lang="de-DE" smtClean="0"/>
              <a:pPr/>
              <a:t>19</a:t>
            </a:fld>
            <a:endParaRPr lang="de-DE" dirty="0"/>
          </a:p>
        </p:txBody>
      </p:sp>
    </p:spTree>
    <p:extLst>
      <p:ext uri="{BB962C8B-B14F-4D97-AF65-F5344CB8AC3E}">
        <p14:creationId xmlns:p14="http://schemas.microsoft.com/office/powerpoint/2010/main" val="141480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DDAAEB-2EDF-6E47-ABAD-F799FD6F94BB}"/>
              </a:ext>
            </a:extLst>
          </p:cNvPr>
          <p:cNvSpPr>
            <a:spLocks noGrp="1"/>
          </p:cNvSpPr>
          <p:nvPr>
            <p:ph type="title"/>
          </p:nvPr>
        </p:nvSpPr>
        <p:spPr/>
        <p:txBody>
          <a:bodyPr/>
          <a:lstStyle/>
          <a:p>
            <a:r>
              <a:rPr lang="en-GB" dirty="0"/>
              <a:t>Health hazards due pesticides</a:t>
            </a:r>
          </a:p>
        </p:txBody>
      </p:sp>
      <p:pic>
        <p:nvPicPr>
          <p:cNvPr id="1026" name="Picture 2">
            <a:extLst>
              <a:ext uri="{FF2B5EF4-FFF2-40B4-BE49-F238E27FC236}">
                <a16:creationId xmlns:a16="http://schemas.microsoft.com/office/drawing/2014/main" id="{8CB36D11-8837-7F63-6314-F09E9675B2B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378701" y="70046"/>
            <a:ext cx="1523606" cy="113262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Chart 3">
            <a:extLst>
              <a:ext uri="{FF2B5EF4-FFF2-40B4-BE49-F238E27FC236}">
                <a16:creationId xmlns:a16="http://schemas.microsoft.com/office/drawing/2014/main" id="{DAA0173C-864F-0432-B737-BE77041405C5}"/>
              </a:ext>
            </a:extLst>
          </p:cNvPr>
          <p:cNvGraphicFramePr>
            <a:graphicFrameLocks/>
          </p:cNvGraphicFramePr>
          <p:nvPr>
            <p:extLst>
              <p:ext uri="{D42A27DB-BD31-4B8C-83A1-F6EECF244321}">
                <p14:modId xmlns:p14="http://schemas.microsoft.com/office/powerpoint/2010/main" val="420896497"/>
              </p:ext>
            </p:extLst>
          </p:nvPr>
        </p:nvGraphicFramePr>
        <p:xfrm>
          <a:off x="4242252" y="1244238"/>
          <a:ext cx="4585835" cy="3379787"/>
        </p:xfrm>
        <a:graphic>
          <a:graphicData uri="http://schemas.openxmlformats.org/drawingml/2006/chart">
            <c:chart xmlns:c="http://schemas.openxmlformats.org/drawingml/2006/chart" xmlns:r="http://schemas.openxmlformats.org/officeDocument/2006/relationships" r:id="rId4"/>
          </a:graphicData>
        </a:graphic>
      </p:graphicFrame>
      <p:pic>
        <p:nvPicPr>
          <p:cNvPr id="6" name="Picture 5" descr="A map of the world with pink circles and numbers&#10;&#10;Description automatically generated">
            <a:extLst>
              <a:ext uri="{FF2B5EF4-FFF2-40B4-BE49-F238E27FC236}">
                <a16:creationId xmlns:a16="http://schemas.microsoft.com/office/drawing/2014/main" id="{C6BD1389-7BCF-3590-FD2D-A0B5336A51A0}"/>
              </a:ext>
            </a:extLst>
          </p:cNvPr>
          <p:cNvPicPr>
            <a:picLocks noChangeAspect="1"/>
          </p:cNvPicPr>
          <p:nvPr/>
        </p:nvPicPr>
        <p:blipFill>
          <a:blip r:embed="rId5"/>
          <a:stretch>
            <a:fillRect/>
          </a:stretch>
        </p:blipFill>
        <p:spPr>
          <a:xfrm>
            <a:off x="315913" y="1202674"/>
            <a:ext cx="3850137" cy="3462844"/>
          </a:xfrm>
          <a:prstGeom prst="rect">
            <a:avLst/>
          </a:prstGeom>
        </p:spPr>
      </p:pic>
      <p:sp>
        <p:nvSpPr>
          <p:cNvPr id="2" name="Footer Placeholder 1">
            <a:extLst>
              <a:ext uri="{FF2B5EF4-FFF2-40B4-BE49-F238E27FC236}">
                <a16:creationId xmlns:a16="http://schemas.microsoft.com/office/drawing/2014/main" id="{7865062C-737E-1619-88A4-2BBCCA0ADCA8}"/>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038E4A1F-9342-7339-5405-768061F9D487}"/>
              </a:ext>
            </a:extLst>
          </p:cNvPr>
          <p:cNvSpPr>
            <a:spLocks noGrp="1"/>
          </p:cNvSpPr>
          <p:nvPr>
            <p:ph type="sldNum" sz="quarter" idx="4"/>
          </p:nvPr>
        </p:nvSpPr>
        <p:spPr/>
        <p:txBody>
          <a:bodyPr/>
          <a:lstStyle/>
          <a:p>
            <a:fld id="{CE58CB1E-F828-4F11-99E0-327109AF9DA4}" type="slidenum">
              <a:rPr lang="de-DE" smtClean="0"/>
              <a:pPr/>
              <a:t>2</a:t>
            </a:fld>
            <a:endParaRPr lang="de-DE" dirty="0"/>
          </a:p>
        </p:txBody>
      </p:sp>
      <p:sp>
        <p:nvSpPr>
          <p:cNvPr id="7" name="TextBox 6">
            <a:extLst>
              <a:ext uri="{FF2B5EF4-FFF2-40B4-BE49-F238E27FC236}">
                <a16:creationId xmlns:a16="http://schemas.microsoft.com/office/drawing/2014/main" id="{25A57F35-8F0A-E85C-2EEC-96D9EA802877}"/>
              </a:ext>
            </a:extLst>
          </p:cNvPr>
          <p:cNvSpPr txBox="1"/>
          <p:nvPr/>
        </p:nvSpPr>
        <p:spPr>
          <a:xfrm>
            <a:off x="7726151" y="4573164"/>
            <a:ext cx="1176156" cy="192938"/>
          </a:xfrm>
          <a:prstGeom prst="rect">
            <a:avLst/>
          </a:prstGeom>
          <a:noFill/>
        </p:spPr>
        <p:txBody>
          <a:bodyPr wrap="none" lIns="0" tIns="0" rIns="0" bIns="0" rtlCol="0">
            <a:spAutoFit/>
          </a:bodyPr>
          <a:lstStyle/>
          <a:p>
            <a:pPr>
              <a:lnSpc>
                <a:spcPct val="114000"/>
              </a:lnSpc>
            </a:pPr>
            <a:r>
              <a:rPr lang="de-DE" sz="1200" dirty="0">
                <a:latin typeface="+mn-lt"/>
              </a:rPr>
              <a:t>(</a:t>
            </a:r>
            <a:r>
              <a:rPr lang="de-DE" sz="1200" dirty="0" err="1">
                <a:latin typeface="+mn-lt"/>
              </a:rPr>
              <a:t>Boedeker</a:t>
            </a:r>
            <a:r>
              <a:rPr lang="de-DE" sz="1200" dirty="0">
                <a:latin typeface="+mn-lt"/>
              </a:rPr>
              <a:t>, 2020)</a:t>
            </a:r>
          </a:p>
        </p:txBody>
      </p:sp>
    </p:spTree>
    <p:extLst>
      <p:ext uri="{BB962C8B-B14F-4D97-AF65-F5344CB8AC3E}">
        <p14:creationId xmlns:p14="http://schemas.microsoft.com/office/powerpoint/2010/main" val="982315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4F3EAD-D68A-6BE9-B86C-CDEBD2BACE60}"/>
              </a:ext>
            </a:extLst>
          </p:cNvPr>
          <p:cNvSpPr>
            <a:spLocks noGrp="1"/>
          </p:cNvSpPr>
          <p:nvPr>
            <p:ph idx="1"/>
          </p:nvPr>
        </p:nvSpPr>
        <p:spPr/>
        <p:txBody>
          <a:bodyPr/>
          <a:lstStyle/>
          <a:p>
            <a:pPr marL="285750" indent="-285750">
              <a:buFont typeface="Arial" panose="020B0604020202020204" pitchFamily="34" charset="0"/>
              <a:buChar char="•"/>
            </a:pPr>
            <a:r>
              <a:rPr lang="en-GB" b="1" dirty="0"/>
              <a:t>Interconnected but Fragmented</a:t>
            </a:r>
            <a:r>
              <a:rPr lang="en-GB" dirty="0"/>
              <a:t>: </a:t>
            </a:r>
            <a:br>
              <a:rPr lang="en-GB" dirty="0"/>
            </a:br>
            <a:r>
              <a:rPr lang="en-GB" dirty="0"/>
              <a:t>The regime’s structure requires ongoing coordination to be effective.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Role of Capacity-Building</a:t>
            </a:r>
            <a:r>
              <a:rPr lang="en-GB" dirty="0"/>
              <a:t>: </a:t>
            </a:r>
            <a:br>
              <a:rPr lang="en-GB" dirty="0"/>
            </a:br>
            <a:r>
              <a:rPr lang="en-GB" dirty="0"/>
              <a:t>Developing countries need further support for compliance.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Balancing Interests</a:t>
            </a:r>
          </a:p>
        </p:txBody>
      </p:sp>
      <p:sp>
        <p:nvSpPr>
          <p:cNvPr id="3" name="Title 2">
            <a:extLst>
              <a:ext uri="{FF2B5EF4-FFF2-40B4-BE49-F238E27FC236}">
                <a16:creationId xmlns:a16="http://schemas.microsoft.com/office/drawing/2014/main" id="{EDF984AB-5165-1C23-2993-E78804FC8BCB}"/>
              </a:ext>
            </a:extLst>
          </p:cNvPr>
          <p:cNvSpPr>
            <a:spLocks noGrp="1"/>
          </p:cNvSpPr>
          <p:nvPr>
            <p:ph type="title"/>
          </p:nvPr>
        </p:nvSpPr>
        <p:spPr/>
        <p:txBody>
          <a:bodyPr/>
          <a:lstStyle/>
          <a:p>
            <a:r>
              <a:rPr lang="en-GB" dirty="0"/>
              <a:t>Wrap up and Take-Home-Message</a:t>
            </a:r>
          </a:p>
        </p:txBody>
      </p:sp>
      <p:sp>
        <p:nvSpPr>
          <p:cNvPr id="4" name="Footer Placeholder 3">
            <a:extLst>
              <a:ext uri="{FF2B5EF4-FFF2-40B4-BE49-F238E27FC236}">
                <a16:creationId xmlns:a16="http://schemas.microsoft.com/office/drawing/2014/main" id="{32D51488-FDDF-E792-1DF5-6EC1F771F247}"/>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8B275B6C-8F0B-18F7-B498-D180D0E1AFA7}"/>
              </a:ext>
            </a:extLst>
          </p:cNvPr>
          <p:cNvSpPr>
            <a:spLocks noGrp="1"/>
          </p:cNvSpPr>
          <p:nvPr>
            <p:ph type="sldNum" sz="quarter" idx="4"/>
          </p:nvPr>
        </p:nvSpPr>
        <p:spPr/>
        <p:txBody>
          <a:bodyPr/>
          <a:lstStyle/>
          <a:p>
            <a:fld id="{CE58CB1E-F828-4F11-99E0-327109AF9DA4}" type="slidenum">
              <a:rPr lang="de-DE" smtClean="0"/>
              <a:pPr/>
              <a:t>20</a:t>
            </a:fld>
            <a:endParaRPr lang="de-DE" dirty="0"/>
          </a:p>
        </p:txBody>
      </p:sp>
    </p:spTree>
    <p:extLst>
      <p:ext uri="{BB962C8B-B14F-4D97-AF65-F5344CB8AC3E}">
        <p14:creationId xmlns:p14="http://schemas.microsoft.com/office/powerpoint/2010/main" val="3572037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5BB191-7526-B05F-3EE1-23461F0B3A83}"/>
              </a:ext>
            </a:extLst>
          </p:cNvPr>
          <p:cNvSpPr>
            <a:spLocks noGrp="1"/>
          </p:cNvSpPr>
          <p:nvPr>
            <p:ph idx="1"/>
          </p:nvPr>
        </p:nvSpPr>
        <p:spPr/>
        <p:txBody>
          <a:bodyPr/>
          <a:lstStyle/>
          <a:p>
            <a:r>
              <a:rPr lang="en-GB" dirty="0"/>
              <a:t>Objective: Dive deeper into the Rotterdam Convention as a case of governance by disclosure, exploring its mechanisms, challenges, and effectiveness in the global chemical's regime. </a:t>
            </a:r>
          </a:p>
        </p:txBody>
      </p:sp>
      <p:sp>
        <p:nvSpPr>
          <p:cNvPr id="3" name="Title 2">
            <a:extLst>
              <a:ext uri="{FF2B5EF4-FFF2-40B4-BE49-F238E27FC236}">
                <a16:creationId xmlns:a16="http://schemas.microsoft.com/office/drawing/2014/main" id="{DA9FF819-5FD5-699B-F93B-433C7FD6FBB3}"/>
              </a:ext>
            </a:extLst>
          </p:cNvPr>
          <p:cNvSpPr>
            <a:spLocks noGrp="1"/>
          </p:cNvSpPr>
          <p:nvPr>
            <p:ph type="title"/>
          </p:nvPr>
        </p:nvSpPr>
        <p:spPr/>
        <p:txBody>
          <a:bodyPr/>
          <a:lstStyle/>
          <a:p>
            <a:r>
              <a:rPr lang="en-GB" dirty="0"/>
              <a:t>Part B: The Rotterdam Convention Case Study</a:t>
            </a:r>
          </a:p>
        </p:txBody>
      </p:sp>
      <p:sp>
        <p:nvSpPr>
          <p:cNvPr id="4" name="Footer Placeholder 3">
            <a:extLst>
              <a:ext uri="{FF2B5EF4-FFF2-40B4-BE49-F238E27FC236}">
                <a16:creationId xmlns:a16="http://schemas.microsoft.com/office/drawing/2014/main" id="{8364877D-0673-0B67-F325-398D4A22DA65}"/>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DF2A4A3E-8A3A-FB67-77E0-E3C7D2C6AE88}"/>
              </a:ext>
            </a:extLst>
          </p:cNvPr>
          <p:cNvSpPr>
            <a:spLocks noGrp="1"/>
          </p:cNvSpPr>
          <p:nvPr>
            <p:ph type="sldNum" sz="quarter" idx="4"/>
          </p:nvPr>
        </p:nvSpPr>
        <p:spPr/>
        <p:txBody>
          <a:bodyPr/>
          <a:lstStyle/>
          <a:p>
            <a:fld id="{CE58CB1E-F828-4F11-99E0-327109AF9DA4}" type="slidenum">
              <a:rPr lang="de-DE" smtClean="0"/>
              <a:pPr/>
              <a:t>21</a:t>
            </a:fld>
            <a:endParaRPr lang="de-DE" dirty="0"/>
          </a:p>
        </p:txBody>
      </p:sp>
    </p:spTree>
    <p:extLst>
      <p:ext uri="{BB962C8B-B14F-4D97-AF65-F5344CB8AC3E}">
        <p14:creationId xmlns:p14="http://schemas.microsoft.com/office/powerpoint/2010/main" val="1355978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21DA3-315D-7B2F-C62F-02ECDF30790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B14FB4-80E0-F85D-251B-B5EB869AC023}"/>
              </a:ext>
            </a:extLst>
          </p:cNvPr>
          <p:cNvSpPr>
            <a:spLocks noGrp="1"/>
          </p:cNvSpPr>
          <p:nvPr>
            <p:ph idx="1"/>
          </p:nvPr>
        </p:nvSpPr>
        <p:spPr/>
        <p:txBody>
          <a:bodyPr/>
          <a:lstStyle/>
          <a:p>
            <a:pPr marL="342900" indent="-342900">
              <a:lnSpc>
                <a:spcPct val="150000"/>
              </a:lnSpc>
              <a:buClr>
                <a:srgbClr val="005293"/>
              </a:buClr>
              <a:buFont typeface="+mj-lt"/>
              <a:buAutoNum type="alphaUcPeriod"/>
            </a:pPr>
            <a:r>
              <a:rPr lang="en-GB" sz="1800" dirty="0">
                <a:solidFill>
                  <a:schemeClr val="tx1">
                    <a:lumMod val="50000"/>
                    <a:lumOff val="50000"/>
                  </a:schemeClr>
                </a:solidFill>
              </a:rPr>
              <a:t>Global chemicals politics and policy</a:t>
            </a:r>
          </a:p>
          <a:p>
            <a:pPr marL="342900" indent="-342900">
              <a:lnSpc>
                <a:spcPct val="150000"/>
              </a:lnSpc>
              <a:buClr>
                <a:srgbClr val="005293"/>
              </a:buClr>
              <a:buFont typeface="+mj-lt"/>
              <a:buAutoNum type="alphaUcPeriod"/>
            </a:pPr>
            <a:r>
              <a:rPr lang="en-GB" sz="1800" dirty="0"/>
              <a:t>Global pesticide governance by disclosure</a:t>
            </a:r>
          </a:p>
          <a:p>
            <a:pPr marL="576263" lvl="1" indent="-400050">
              <a:lnSpc>
                <a:spcPct val="150000"/>
              </a:lnSpc>
              <a:buClr>
                <a:srgbClr val="005293"/>
              </a:buClr>
              <a:buFont typeface="+mj-lt"/>
              <a:buAutoNum type="romanUcPeriod"/>
            </a:pPr>
            <a:r>
              <a:rPr lang="en-GB" sz="1800" dirty="0"/>
              <a:t>Introduction to the Rotterdam Convention</a:t>
            </a:r>
          </a:p>
          <a:p>
            <a:pPr marL="576263" lvl="1" indent="-400050">
              <a:lnSpc>
                <a:spcPct val="150000"/>
              </a:lnSpc>
              <a:buClr>
                <a:srgbClr val="005293"/>
              </a:buClr>
              <a:buFont typeface="+mj-lt"/>
              <a:buAutoNum type="romanUcPeriod"/>
            </a:pPr>
            <a:r>
              <a:rPr lang="en-GB" sz="1800" dirty="0"/>
              <a:t>PIC Mechanism and Annex III</a:t>
            </a:r>
          </a:p>
          <a:p>
            <a:pPr marL="576263" lvl="1" indent="-400050">
              <a:lnSpc>
                <a:spcPct val="150000"/>
              </a:lnSpc>
              <a:buClr>
                <a:srgbClr val="005293"/>
              </a:buClr>
              <a:buFont typeface="+mj-lt"/>
              <a:buAutoNum type="romanUcPeriod"/>
            </a:pPr>
            <a:r>
              <a:rPr lang="en-GB" sz="1800" dirty="0"/>
              <a:t>Transparency and Empowerment</a:t>
            </a:r>
          </a:p>
          <a:p>
            <a:pPr marL="576263" lvl="1" indent="-400050">
              <a:lnSpc>
                <a:spcPct val="150000"/>
              </a:lnSpc>
              <a:buClr>
                <a:srgbClr val="005293"/>
              </a:buClr>
              <a:buFont typeface="+mj-lt"/>
              <a:buAutoNum type="romanUcPeriod"/>
            </a:pPr>
            <a:r>
              <a:rPr lang="en-GB" sz="1800" dirty="0"/>
              <a:t>Implementation and Trade Impact</a:t>
            </a:r>
          </a:p>
          <a:p>
            <a:pPr marL="576263" lvl="1" indent="-400050">
              <a:lnSpc>
                <a:spcPct val="150000"/>
              </a:lnSpc>
              <a:buClr>
                <a:srgbClr val="005293"/>
              </a:buClr>
              <a:buFont typeface="+mj-lt"/>
              <a:buAutoNum type="romanUcPeriod"/>
            </a:pPr>
            <a:r>
              <a:rPr lang="en-GB" sz="1800" dirty="0"/>
              <a:t>Critiques</a:t>
            </a:r>
          </a:p>
          <a:p>
            <a:pPr marL="400050" indent="-400050">
              <a:lnSpc>
                <a:spcPct val="150000"/>
              </a:lnSpc>
              <a:buClr>
                <a:srgbClr val="005293"/>
              </a:buClr>
              <a:buFont typeface="+mj-lt"/>
              <a:buAutoNum type="alphaUcPeriod"/>
            </a:pPr>
            <a:r>
              <a:rPr lang="en-GB" sz="1800" dirty="0"/>
              <a:t>Conclusion and Synthesis</a:t>
            </a:r>
          </a:p>
        </p:txBody>
      </p:sp>
      <p:sp>
        <p:nvSpPr>
          <p:cNvPr id="5" name="Title 4">
            <a:extLst>
              <a:ext uri="{FF2B5EF4-FFF2-40B4-BE49-F238E27FC236}">
                <a16:creationId xmlns:a16="http://schemas.microsoft.com/office/drawing/2014/main" id="{3798A09D-C5C2-8710-E567-8D3E28F32403}"/>
              </a:ext>
            </a:extLst>
          </p:cNvPr>
          <p:cNvSpPr>
            <a:spLocks noGrp="1"/>
          </p:cNvSpPr>
          <p:nvPr>
            <p:ph type="title"/>
          </p:nvPr>
        </p:nvSpPr>
        <p:spPr/>
        <p:txBody>
          <a:bodyPr/>
          <a:lstStyle/>
          <a:p>
            <a:r>
              <a:rPr lang="en-GB" dirty="0">
                <a:solidFill>
                  <a:srgbClr val="005293"/>
                </a:solidFill>
              </a:rPr>
              <a:t>Agenda </a:t>
            </a:r>
          </a:p>
        </p:txBody>
      </p:sp>
      <p:sp>
        <p:nvSpPr>
          <p:cNvPr id="6" name="Footer Placeholder 5">
            <a:extLst>
              <a:ext uri="{FF2B5EF4-FFF2-40B4-BE49-F238E27FC236}">
                <a16:creationId xmlns:a16="http://schemas.microsoft.com/office/drawing/2014/main" id="{010EC906-B10A-2039-2330-8CA5E24B265D}"/>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7" name="Slide Number Placeholder 6">
            <a:extLst>
              <a:ext uri="{FF2B5EF4-FFF2-40B4-BE49-F238E27FC236}">
                <a16:creationId xmlns:a16="http://schemas.microsoft.com/office/drawing/2014/main" id="{179E9480-AABE-D116-4805-AD1AC9D3F840}"/>
              </a:ext>
            </a:extLst>
          </p:cNvPr>
          <p:cNvSpPr>
            <a:spLocks noGrp="1"/>
          </p:cNvSpPr>
          <p:nvPr>
            <p:ph type="sldNum" sz="quarter" idx="4"/>
          </p:nvPr>
        </p:nvSpPr>
        <p:spPr/>
        <p:txBody>
          <a:bodyPr/>
          <a:lstStyle/>
          <a:p>
            <a:fld id="{CE58CB1E-F828-4F11-99E0-327109AF9DA4}" type="slidenum">
              <a:rPr lang="de-DE" smtClean="0"/>
              <a:pPr/>
              <a:t>22</a:t>
            </a:fld>
            <a:endParaRPr lang="de-DE" dirty="0"/>
          </a:p>
        </p:txBody>
      </p:sp>
    </p:spTree>
    <p:extLst>
      <p:ext uri="{BB962C8B-B14F-4D97-AF65-F5344CB8AC3E}">
        <p14:creationId xmlns:p14="http://schemas.microsoft.com/office/powerpoint/2010/main" val="4149988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7C7D40-B330-3B16-2895-2B8A426E4F34}"/>
              </a:ext>
            </a:extLst>
          </p:cNvPr>
          <p:cNvSpPr>
            <a:spLocks noGrp="1"/>
          </p:cNvSpPr>
          <p:nvPr>
            <p:ph idx="1"/>
          </p:nvPr>
        </p:nvSpPr>
        <p:spPr/>
        <p:txBody>
          <a:bodyPr/>
          <a:lstStyle/>
          <a:p>
            <a:pPr marL="285750" indent="-285750">
              <a:buFont typeface="Arial" panose="020B0604020202020204" pitchFamily="34" charset="0"/>
              <a:buChar char="•"/>
            </a:pPr>
            <a:r>
              <a:rPr lang="en-GB" b="1" dirty="0"/>
              <a:t>Purpose</a:t>
            </a:r>
            <a:r>
              <a:rPr lang="en-GB" dirty="0"/>
              <a:t>: </a:t>
            </a:r>
            <a:br>
              <a:rPr lang="en-GB" dirty="0"/>
            </a:br>
            <a:r>
              <a:rPr lang="en-GB" dirty="0"/>
              <a:t>Regulates internation trade of hazardous chemicals through the Prior Informed Consent (PIC) procedure.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Goal</a:t>
            </a:r>
            <a:r>
              <a:rPr lang="en-GB" dirty="0"/>
              <a:t>: </a:t>
            </a:r>
            <a:br>
              <a:rPr lang="en-GB" dirty="0"/>
            </a:br>
            <a:r>
              <a:rPr lang="en-GB" dirty="0"/>
              <a:t>Empower countries to make informed import decisions and reduce risks associated with hazardous chemicals.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Core Concept</a:t>
            </a:r>
            <a:r>
              <a:rPr lang="en-GB" dirty="0"/>
              <a:t>: </a:t>
            </a:r>
            <a:br>
              <a:rPr lang="en-GB" dirty="0"/>
            </a:br>
            <a:r>
              <a:rPr lang="en-GB" dirty="0"/>
              <a:t>“Governance by Disclosure” – reliance on transparency rather than outright bans.</a:t>
            </a:r>
          </a:p>
        </p:txBody>
      </p:sp>
      <p:sp>
        <p:nvSpPr>
          <p:cNvPr id="3" name="Title 2">
            <a:extLst>
              <a:ext uri="{FF2B5EF4-FFF2-40B4-BE49-F238E27FC236}">
                <a16:creationId xmlns:a16="http://schemas.microsoft.com/office/drawing/2014/main" id="{DDE820A3-0531-9813-A1A2-B7CD2FF9FB0D}"/>
              </a:ext>
            </a:extLst>
          </p:cNvPr>
          <p:cNvSpPr>
            <a:spLocks noGrp="1"/>
          </p:cNvSpPr>
          <p:nvPr>
            <p:ph type="title"/>
          </p:nvPr>
        </p:nvSpPr>
        <p:spPr/>
        <p:txBody>
          <a:bodyPr/>
          <a:lstStyle/>
          <a:p>
            <a:r>
              <a:rPr lang="en-GB" dirty="0"/>
              <a:t>Introduction to the Rotterdam Convention</a:t>
            </a:r>
          </a:p>
        </p:txBody>
      </p:sp>
      <p:sp>
        <p:nvSpPr>
          <p:cNvPr id="4" name="Footer Placeholder 3">
            <a:extLst>
              <a:ext uri="{FF2B5EF4-FFF2-40B4-BE49-F238E27FC236}">
                <a16:creationId xmlns:a16="http://schemas.microsoft.com/office/drawing/2014/main" id="{FC1A413E-9C81-0A71-A4CD-802E4971F828}"/>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75BDDEDC-63E7-10DD-BB39-00FEE385BD74}"/>
              </a:ext>
            </a:extLst>
          </p:cNvPr>
          <p:cNvSpPr>
            <a:spLocks noGrp="1"/>
          </p:cNvSpPr>
          <p:nvPr>
            <p:ph type="sldNum" sz="quarter" idx="4"/>
          </p:nvPr>
        </p:nvSpPr>
        <p:spPr/>
        <p:txBody>
          <a:bodyPr/>
          <a:lstStyle/>
          <a:p>
            <a:fld id="{CE58CB1E-F828-4F11-99E0-327109AF9DA4}" type="slidenum">
              <a:rPr lang="de-DE" smtClean="0"/>
              <a:pPr/>
              <a:t>23</a:t>
            </a:fld>
            <a:endParaRPr lang="de-DE" dirty="0"/>
          </a:p>
        </p:txBody>
      </p:sp>
    </p:spTree>
    <p:extLst>
      <p:ext uri="{BB962C8B-B14F-4D97-AF65-F5344CB8AC3E}">
        <p14:creationId xmlns:p14="http://schemas.microsoft.com/office/powerpoint/2010/main" val="315085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525962-82C7-4E95-C624-D98C1EE46725}"/>
              </a:ext>
            </a:extLst>
          </p:cNvPr>
          <p:cNvSpPr>
            <a:spLocks noGrp="1"/>
          </p:cNvSpPr>
          <p:nvPr>
            <p:ph idx="1"/>
          </p:nvPr>
        </p:nvSpPr>
        <p:spPr/>
        <p:txBody>
          <a:bodyPr/>
          <a:lstStyle/>
          <a:p>
            <a:pPr marL="342900" indent="-342900">
              <a:buAutoNum type="arabicPeriod"/>
            </a:pPr>
            <a:r>
              <a:rPr lang="en-GB" b="1" dirty="0"/>
              <a:t>PIC Procedure</a:t>
            </a:r>
            <a:r>
              <a:rPr lang="en-GB" dirty="0"/>
              <a:t>: </a:t>
            </a:r>
            <a:br>
              <a:rPr lang="en-GB" dirty="0"/>
            </a:br>
            <a:r>
              <a:rPr lang="en-GB" dirty="0"/>
              <a:t>Requires exporting countries to notify importing countries about risks, requiring informed consent before trade.</a:t>
            </a:r>
          </a:p>
          <a:p>
            <a:pPr marL="342900" indent="-342900">
              <a:buAutoNum type="arabicPeriod"/>
            </a:pPr>
            <a:endParaRPr lang="en-GB" dirty="0"/>
          </a:p>
          <a:p>
            <a:pPr marL="342900" indent="-342900">
              <a:buAutoNum type="arabicPeriod"/>
            </a:pPr>
            <a:r>
              <a:rPr lang="en-GB" b="1" dirty="0"/>
              <a:t>Annex III</a:t>
            </a:r>
            <a:r>
              <a:rPr lang="en-GB" dirty="0"/>
              <a:t>: </a:t>
            </a:r>
            <a:br>
              <a:rPr lang="en-GB" dirty="0"/>
            </a:br>
            <a:r>
              <a:rPr lang="en-GB" dirty="0"/>
              <a:t>List of chemicals subject to PIC procedure; requires two notification from different regions for listing. </a:t>
            </a:r>
          </a:p>
          <a:p>
            <a:pPr marL="342900" indent="-342900">
              <a:buAutoNum type="arabicPeriod"/>
            </a:pPr>
            <a:endParaRPr lang="en-GB" b="1" dirty="0"/>
          </a:p>
          <a:p>
            <a:pPr marL="342900" indent="-342900">
              <a:buAutoNum type="arabicPeriod"/>
            </a:pPr>
            <a:r>
              <a:rPr lang="en-GB" b="1" dirty="0"/>
              <a:t>Special Provisions for SHPFs: </a:t>
            </a:r>
            <a:br>
              <a:rPr lang="en-GB" dirty="0"/>
            </a:br>
            <a:r>
              <a:rPr lang="en-GB" dirty="0"/>
              <a:t>Less stringent notification for severely hazardous pesticide formulations used mainly in developing countries.</a:t>
            </a:r>
          </a:p>
        </p:txBody>
      </p:sp>
      <p:sp>
        <p:nvSpPr>
          <p:cNvPr id="3" name="Title 2">
            <a:extLst>
              <a:ext uri="{FF2B5EF4-FFF2-40B4-BE49-F238E27FC236}">
                <a16:creationId xmlns:a16="http://schemas.microsoft.com/office/drawing/2014/main" id="{8CDE6A44-42E6-EEE9-185B-421D9205A66C}"/>
              </a:ext>
            </a:extLst>
          </p:cNvPr>
          <p:cNvSpPr>
            <a:spLocks noGrp="1"/>
          </p:cNvSpPr>
          <p:nvPr>
            <p:ph type="title"/>
          </p:nvPr>
        </p:nvSpPr>
        <p:spPr/>
        <p:txBody>
          <a:bodyPr/>
          <a:lstStyle/>
          <a:p>
            <a:r>
              <a:rPr lang="en-GB" dirty="0"/>
              <a:t>PIC Mechanism and Annex III</a:t>
            </a:r>
          </a:p>
        </p:txBody>
      </p:sp>
      <p:sp>
        <p:nvSpPr>
          <p:cNvPr id="4" name="Footer Placeholder 3">
            <a:extLst>
              <a:ext uri="{FF2B5EF4-FFF2-40B4-BE49-F238E27FC236}">
                <a16:creationId xmlns:a16="http://schemas.microsoft.com/office/drawing/2014/main" id="{94E22507-1959-37F9-F7FC-792AC59FACD0}"/>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BF2EAD22-7F18-DB33-6F87-04D90CC10957}"/>
              </a:ext>
            </a:extLst>
          </p:cNvPr>
          <p:cNvSpPr>
            <a:spLocks noGrp="1"/>
          </p:cNvSpPr>
          <p:nvPr>
            <p:ph type="sldNum" sz="quarter" idx="4"/>
          </p:nvPr>
        </p:nvSpPr>
        <p:spPr/>
        <p:txBody>
          <a:bodyPr/>
          <a:lstStyle/>
          <a:p>
            <a:fld id="{CE58CB1E-F828-4F11-99E0-327109AF9DA4}" type="slidenum">
              <a:rPr lang="de-DE" smtClean="0"/>
              <a:pPr/>
              <a:t>24</a:t>
            </a:fld>
            <a:endParaRPr lang="de-DE" dirty="0"/>
          </a:p>
        </p:txBody>
      </p:sp>
    </p:spTree>
    <p:extLst>
      <p:ext uri="{BB962C8B-B14F-4D97-AF65-F5344CB8AC3E}">
        <p14:creationId xmlns:p14="http://schemas.microsoft.com/office/powerpoint/2010/main" val="323897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extLst>
    <p:ext uri="{6950BFC3-D8DA-4A85-94F7-54DA5524770B}">
      <p188:commentRel xmlns:p188="http://schemas.microsoft.com/office/powerpoint/2018/8/main" r:id="rId3"/>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9DCFC1-07B3-AD86-A24C-02D5A9B94ABC}"/>
              </a:ext>
            </a:extLst>
          </p:cNvPr>
          <p:cNvSpPr>
            <a:spLocks noGrp="1"/>
          </p:cNvSpPr>
          <p:nvPr>
            <p:ph idx="1"/>
          </p:nvPr>
        </p:nvSpPr>
        <p:spPr/>
        <p:txBody>
          <a:bodyPr/>
          <a:lstStyle/>
          <a:p>
            <a:r>
              <a:rPr lang="en-GB" dirty="0"/>
              <a:t>Question 1: </a:t>
            </a:r>
          </a:p>
          <a:p>
            <a:endParaRPr lang="en-GB" dirty="0"/>
          </a:p>
          <a:p>
            <a:r>
              <a:rPr lang="en-GB" dirty="0"/>
              <a:t>Do you think the PIC in promoting chemical safety is effective?</a:t>
            </a:r>
          </a:p>
          <a:p>
            <a:endParaRPr lang="en-GB" dirty="0"/>
          </a:p>
          <a:p>
            <a:r>
              <a:rPr lang="en-GB" dirty="0"/>
              <a:t>Does it truly empower developing nations, or are there limitation?</a:t>
            </a:r>
          </a:p>
        </p:txBody>
      </p:sp>
      <p:sp>
        <p:nvSpPr>
          <p:cNvPr id="3" name="Title 2">
            <a:extLst>
              <a:ext uri="{FF2B5EF4-FFF2-40B4-BE49-F238E27FC236}">
                <a16:creationId xmlns:a16="http://schemas.microsoft.com/office/drawing/2014/main" id="{9EBD4119-55A1-F15C-64B5-180AA9301D35}"/>
              </a:ext>
            </a:extLst>
          </p:cNvPr>
          <p:cNvSpPr>
            <a:spLocks noGrp="1"/>
          </p:cNvSpPr>
          <p:nvPr>
            <p:ph type="title"/>
          </p:nvPr>
        </p:nvSpPr>
        <p:spPr/>
        <p:txBody>
          <a:bodyPr/>
          <a:lstStyle/>
          <a:p>
            <a:r>
              <a:rPr lang="en-GB" dirty="0"/>
              <a:t>Discussion Question</a:t>
            </a:r>
          </a:p>
        </p:txBody>
      </p:sp>
      <p:sp>
        <p:nvSpPr>
          <p:cNvPr id="4" name="Footer Placeholder 3">
            <a:extLst>
              <a:ext uri="{FF2B5EF4-FFF2-40B4-BE49-F238E27FC236}">
                <a16:creationId xmlns:a16="http://schemas.microsoft.com/office/drawing/2014/main" id="{7AC6A3B9-9C6A-4838-7DDF-28B7D9B8DFAD}"/>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7666A346-9287-9F25-A634-C0EE220A5B51}"/>
              </a:ext>
            </a:extLst>
          </p:cNvPr>
          <p:cNvSpPr>
            <a:spLocks noGrp="1"/>
          </p:cNvSpPr>
          <p:nvPr>
            <p:ph type="sldNum" sz="quarter" idx="4"/>
          </p:nvPr>
        </p:nvSpPr>
        <p:spPr/>
        <p:txBody>
          <a:bodyPr/>
          <a:lstStyle/>
          <a:p>
            <a:fld id="{CE58CB1E-F828-4F11-99E0-327109AF9DA4}" type="slidenum">
              <a:rPr lang="de-DE" smtClean="0"/>
              <a:pPr/>
              <a:t>25</a:t>
            </a:fld>
            <a:endParaRPr lang="de-DE" dirty="0"/>
          </a:p>
        </p:txBody>
      </p:sp>
      <p:pic>
        <p:nvPicPr>
          <p:cNvPr id="6" name="Graphic 5" descr="Questions with solid fill">
            <a:extLst>
              <a:ext uri="{FF2B5EF4-FFF2-40B4-BE49-F238E27FC236}">
                <a16:creationId xmlns:a16="http://schemas.microsoft.com/office/drawing/2014/main" id="{914CA697-AED4-29FA-0C12-5E9BCB8045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8223" y="2588068"/>
            <a:ext cx="2154666" cy="2154666"/>
          </a:xfrm>
          <a:prstGeom prst="rect">
            <a:avLst/>
          </a:prstGeom>
        </p:spPr>
      </p:pic>
    </p:spTree>
    <p:extLst>
      <p:ext uri="{BB962C8B-B14F-4D97-AF65-F5344CB8AC3E}">
        <p14:creationId xmlns:p14="http://schemas.microsoft.com/office/powerpoint/2010/main" val="317216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BE67AC-A44A-3A3F-C1E3-CF5A3C4A190A}"/>
              </a:ext>
            </a:extLst>
          </p:cNvPr>
          <p:cNvSpPr>
            <a:spLocks noGrp="1"/>
          </p:cNvSpPr>
          <p:nvPr>
            <p:ph idx="1"/>
          </p:nvPr>
        </p:nvSpPr>
        <p:spPr/>
        <p:txBody>
          <a:bodyPr/>
          <a:lstStyle/>
          <a:p>
            <a:pPr marL="285750" indent="-285750">
              <a:buFont typeface="Arial" panose="020B0604020202020204" pitchFamily="34" charset="0"/>
              <a:buChar char="•"/>
            </a:pPr>
            <a:r>
              <a:rPr lang="en-GB" b="1" dirty="0"/>
              <a:t>State Sovereignty</a:t>
            </a:r>
            <a:r>
              <a:rPr lang="en-GB" dirty="0"/>
              <a:t>: </a:t>
            </a:r>
            <a:br>
              <a:rPr lang="en-GB" dirty="0"/>
            </a:br>
            <a:r>
              <a:rPr lang="en-GB" dirty="0"/>
              <a:t>PIC strengthens state sovereignty by giving countries control over hazardous imports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Empowerment Limitations</a:t>
            </a:r>
            <a:r>
              <a:rPr lang="en-GB" dirty="0"/>
              <a:t>: </a:t>
            </a:r>
            <a:br>
              <a:rPr lang="en-GB" dirty="0"/>
            </a:br>
            <a:r>
              <a:rPr lang="en-GB" dirty="0"/>
              <a:t>Structural challenges and </a:t>
            </a:r>
            <a:r>
              <a:rPr lang="en-GB" dirty="0" err="1"/>
              <a:t>limites</a:t>
            </a:r>
            <a:r>
              <a:rPr lang="en-GB" dirty="0"/>
              <a:t> funding hinder developing countries’ ability to fully utilize PIC.</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Transparency as a Substitute for Bans</a:t>
            </a:r>
            <a:r>
              <a:rPr lang="en-GB" dirty="0"/>
              <a:t>: </a:t>
            </a:r>
            <a:br>
              <a:rPr lang="en-GB" dirty="0"/>
            </a:br>
            <a:r>
              <a:rPr lang="en-GB" dirty="0"/>
              <a:t>While PIC informs rather than bans, some countries treat Annex III as an informal blacklist.</a:t>
            </a:r>
          </a:p>
        </p:txBody>
      </p:sp>
      <p:sp>
        <p:nvSpPr>
          <p:cNvPr id="3" name="Title 2">
            <a:extLst>
              <a:ext uri="{FF2B5EF4-FFF2-40B4-BE49-F238E27FC236}">
                <a16:creationId xmlns:a16="http://schemas.microsoft.com/office/drawing/2014/main" id="{8802A294-CB26-BB3D-A8F7-76D58E844697}"/>
              </a:ext>
            </a:extLst>
          </p:cNvPr>
          <p:cNvSpPr>
            <a:spLocks noGrp="1"/>
          </p:cNvSpPr>
          <p:nvPr>
            <p:ph type="title"/>
          </p:nvPr>
        </p:nvSpPr>
        <p:spPr>
          <a:xfrm>
            <a:off x="319088" y="547457"/>
            <a:ext cx="8508999" cy="380745"/>
          </a:xfrm>
        </p:spPr>
        <p:txBody>
          <a:bodyPr/>
          <a:lstStyle/>
          <a:p>
            <a:r>
              <a:rPr lang="en-GB" dirty="0"/>
              <a:t>Transparency and Empowerment</a:t>
            </a:r>
          </a:p>
        </p:txBody>
      </p:sp>
      <p:sp>
        <p:nvSpPr>
          <p:cNvPr id="4" name="Footer Placeholder 3">
            <a:extLst>
              <a:ext uri="{FF2B5EF4-FFF2-40B4-BE49-F238E27FC236}">
                <a16:creationId xmlns:a16="http://schemas.microsoft.com/office/drawing/2014/main" id="{8D289C23-88EE-3FEB-A9FF-DED73DFF534D}"/>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5A62EB95-B1BD-CF6B-F258-C5C59F7A9749}"/>
              </a:ext>
            </a:extLst>
          </p:cNvPr>
          <p:cNvSpPr>
            <a:spLocks noGrp="1"/>
          </p:cNvSpPr>
          <p:nvPr>
            <p:ph type="sldNum" sz="quarter" idx="4"/>
          </p:nvPr>
        </p:nvSpPr>
        <p:spPr/>
        <p:txBody>
          <a:bodyPr/>
          <a:lstStyle/>
          <a:p>
            <a:fld id="{CE58CB1E-F828-4F11-99E0-327109AF9DA4}" type="slidenum">
              <a:rPr lang="de-DE" smtClean="0"/>
              <a:pPr/>
              <a:t>26</a:t>
            </a:fld>
            <a:endParaRPr lang="de-DE" dirty="0"/>
          </a:p>
        </p:txBody>
      </p:sp>
    </p:spTree>
    <p:extLst>
      <p:ext uri="{BB962C8B-B14F-4D97-AF65-F5344CB8AC3E}">
        <p14:creationId xmlns:p14="http://schemas.microsoft.com/office/powerpoint/2010/main" val="50072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58C52E-A96A-2377-4691-601BCC0C442A}"/>
              </a:ext>
            </a:extLst>
          </p:cNvPr>
          <p:cNvSpPr>
            <a:spLocks noGrp="1"/>
          </p:cNvSpPr>
          <p:nvPr>
            <p:ph idx="1"/>
          </p:nvPr>
        </p:nvSpPr>
        <p:spPr/>
        <p:txBody>
          <a:bodyPr/>
          <a:lstStyle/>
          <a:p>
            <a:r>
              <a:rPr lang="en-GB" dirty="0"/>
              <a:t>Question 2: </a:t>
            </a:r>
          </a:p>
          <a:p>
            <a:endParaRPr lang="en-GB" dirty="0"/>
          </a:p>
          <a:p>
            <a:r>
              <a:rPr lang="en-GB" dirty="0"/>
              <a:t>Transparency vs. Banning?</a:t>
            </a:r>
          </a:p>
          <a:p>
            <a:endParaRPr lang="en-GB" dirty="0"/>
          </a:p>
          <a:p>
            <a:endParaRPr lang="en-GB" dirty="0"/>
          </a:p>
          <a:p>
            <a:r>
              <a:rPr lang="en-GB" dirty="0"/>
              <a:t>Question 3: </a:t>
            </a:r>
          </a:p>
          <a:p>
            <a:endParaRPr lang="en-GB" dirty="0"/>
          </a:p>
          <a:p>
            <a:r>
              <a:rPr lang="en-GB" dirty="0"/>
              <a:t>Should civil Society play a more significant role in the PIC procedure, </a:t>
            </a:r>
            <a:br>
              <a:rPr lang="en-GB" dirty="0"/>
            </a:br>
            <a:r>
              <a:rPr lang="en-GB" dirty="0"/>
              <a:t>or is state-to-state disclosure enough?</a:t>
            </a:r>
          </a:p>
        </p:txBody>
      </p:sp>
      <p:sp>
        <p:nvSpPr>
          <p:cNvPr id="3" name="Title 2">
            <a:extLst>
              <a:ext uri="{FF2B5EF4-FFF2-40B4-BE49-F238E27FC236}">
                <a16:creationId xmlns:a16="http://schemas.microsoft.com/office/drawing/2014/main" id="{F5B29659-0EFE-02D3-22C7-0D3B0711A576}"/>
              </a:ext>
            </a:extLst>
          </p:cNvPr>
          <p:cNvSpPr>
            <a:spLocks noGrp="1"/>
          </p:cNvSpPr>
          <p:nvPr>
            <p:ph type="title"/>
          </p:nvPr>
        </p:nvSpPr>
        <p:spPr/>
        <p:txBody>
          <a:bodyPr/>
          <a:lstStyle/>
          <a:p>
            <a:r>
              <a:rPr lang="en-GB" dirty="0"/>
              <a:t>Discussion Questions</a:t>
            </a:r>
          </a:p>
        </p:txBody>
      </p:sp>
      <p:sp>
        <p:nvSpPr>
          <p:cNvPr id="4" name="Footer Placeholder 3">
            <a:extLst>
              <a:ext uri="{FF2B5EF4-FFF2-40B4-BE49-F238E27FC236}">
                <a16:creationId xmlns:a16="http://schemas.microsoft.com/office/drawing/2014/main" id="{F0834F02-BA8D-5827-C992-327A20443CA2}"/>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C4C77735-5BB2-49E0-ED16-565521FC2D5F}"/>
              </a:ext>
            </a:extLst>
          </p:cNvPr>
          <p:cNvSpPr>
            <a:spLocks noGrp="1"/>
          </p:cNvSpPr>
          <p:nvPr>
            <p:ph type="sldNum" sz="quarter" idx="4"/>
          </p:nvPr>
        </p:nvSpPr>
        <p:spPr/>
        <p:txBody>
          <a:bodyPr/>
          <a:lstStyle/>
          <a:p>
            <a:fld id="{CE58CB1E-F828-4F11-99E0-327109AF9DA4}" type="slidenum">
              <a:rPr lang="de-DE" smtClean="0"/>
              <a:pPr/>
              <a:t>27</a:t>
            </a:fld>
            <a:endParaRPr lang="de-DE" dirty="0"/>
          </a:p>
        </p:txBody>
      </p:sp>
      <p:pic>
        <p:nvPicPr>
          <p:cNvPr id="6" name="Graphic 5" descr="Questions with solid fill">
            <a:extLst>
              <a:ext uri="{FF2B5EF4-FFF2-40B4-BE49-F238E27FC236}">
                <a16:creationId xmlns:a16="http://schemas.microsoft.com/office/drawing/2014/main" id="{EA3B0B5D-B823-266C-22DA-BCFFE45D06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8223" y="2588068"/>
            <a:ext cx="2154666" cy="2154666"/>
          </a:xfrm>
          <a:prstGeom prst="rect">
            <a:avLst/>
          </a:prstGeom>
        </p:spPr>
      </p:pic>
    </p:spTree>
    <p:extLst>
      <p:ext uri="{BB962C8B-B14F-4D97-AF65-F5344CB8AC3E}">
        <p14:creationId xmlns:p14="http://schemas.microsoft.com/office/powerpoint/2010/main" val="100564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29A15D-D3D5-EB7E-D25F-50F25B0D1EF4}"/>
              </a:ext>
            </a:extLst>
          </p:cNvPr>
          <p:cNvSpPr>
            <a:spLocks noGrp="1"/>
          </p:cNvSpPr>
          <p:nvPr>
            <p:ph idx="1"/>
          </p:nvPr>
        </p:nvSpPr>
        <p:spPr/>
        <p:txBody>
          <a:bodyPr/>
          <a:lstStyle/>
          <a:p>
            <a:pPr marL="285750" indent="-285750">
              <a:buFont typeface="Arial" panose="020B0604020202020204" pitchFamily="34" charset="0"/>
              <a:buChar char="•"/>
            </a:pPr>
            <a:r>
              <a:rPr lang="en-GB" b="1" dirty="0"/>
              <a:t>Challenges in Implementation</a:t>
            </a:r>
            <a:r>
              <a:rPr lang="en-GB" dirty="0"/>
              <a:t>: </a:t>
            </a:r>
            <a:br>
              <a:rPr lang="en-GB" dirty="0"/>
            </a:br>
            <a:r>
              <a:rPr lang="en-GB" dirty="0"/>
              <a:t>Many developing countries struggle to submit necessary notifications due to resource limitations.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Market and Trade</a:t>
            </a:r>
            <a:r>
              <a:rPr lang="en-GB" dirty="0"/>
              <a:t>: </a:t>
            </a:r>
            <a:br>
              <a:rPr lang="en-GB" dirty="0"/>
            </a:br>
            <a:r>
              <a:rPr lang="en-GB" dirty="0"/>
              <a:t>PIC shapes trade by informing import choices rather than restricting trade, aligning with markets principles while regulating certain chemicals.</a:t>
            </a:r>
          </a:p>
        </p:txBody>
      </p:sp>
      <p:sp>
        <p:nvSpPr>
          <p:cNvPr id="3" name="Title 2">
            <a:extLst>
              <a:ext uri="{FF2B5EF4-FFF2-40B4-BE49-F238E27FC236}">
                <a16:creationId xmlns:a16="http://schemas.microsoft.com/office/drawing/2014/main" id="{FF6CBFC0-0383-103F-360D-12A72F7ABEF1}"/>
              </a:ext>
            </a:extLst>
          </p:cNvPr>
          <p:cNvSpPr>
            <a:spLocks noGrp="1"/>
          </p:cNvSpPr>
          <p:nvPr>
            <p:ph type="title"/>
          </p:nvPr>
        </p:nvSpPr>
        <p:spPr/>
        <p:txBody>
          <a:bodyPr/>
          <a:lstStyle/>
          <a:p>
            <a:r>
              <a:rPr lang="en-GB" dirty="0"/>
              <a:t>Implementation and Trade Impact</a:t>
            </a:r>
          </a:p>
        </p:txBody>
      </p:sp>
      <p:sp>
        <p:nvSpPr>
          <p:cNvPr id="4" name="Footer Placeholder 3">
            <a:extLst>
              <a:ext uri="{FF2B5EF4-FFF2-40B4-BE49-F238E27FC236}">
                <a16:creationId xmlns:a16="http://schemas.microsoft.com/office/drawing/2014/main" id="{BE1B361D-883C-7AE5-11BB-68B5B58B4AC2}"/>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004B10E3-BA8A-3CBF-07BF-8E31E01B7529}"/>
              </a:ext>
            </a:extLst>
          </p:cNvPr>
          <p:cNvSpPr>
            <a:spLocks noGrp="1"/>
          </p:cNvSpPr>
          <p:nvPr>
            <p:ph type="sldNum" sz="quarter" idx="4"/>
          </p:nvPr>
        </p:nvSpPr>
        <p:spPr/>
        <p:txBody>
          <a:bodyPr/>
          <a:lstStyle/>
          <a:p>
            <a:fld id="{CE58CB1E-F828-4F11-99E0-327109AF9DA4}" type="slidenum">
              <a:rPr lang="de-DE" smtClean="0"/>
              <a:pPr/>
              <a:t>28</a:t>
            </a:fld>
            <a:endParaRPr lang="de-DE" dirty="0"/>
          </a:p>
        </p:txBody>
      </p:sp>
    </p:spTree>
    <p:extLst>
      <p:ext uri="{BB962C8B-B14F-4D97-AF65-F5344CB8AC3E}">
        <p14:creationId xmlns:p14="http://schemas.microsoft.com/office/powerpoint/2010/main" val="156350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A83EE0-7B6C-0ED4-CEDD-DCCAEDC1B8E7}"/>
              </a:ext>
            </a:extLst>
          </p:cNvPr>
          <p:cNvSpPr>
            <a:spLocks noGrp="1"/>
          </p:cNvSpPr>
          <p:nvPr>
            <p:ph idx="1"/>
          </p:nvPr>
        </p:nvSpPr>
        <p:spPr/>
        <p:txBody>
          <a:bodyPr/>
          <a:lstStyle/>
          <a:p>
            <a:pPr marL="342900" indent="-342900">
              <a:buAutoNum type="arabicPeriod"/>
            </a:pPr>
            <a:r>
              <a:rPr lang="en-GB" b="1" dirty="0"/>
              <a:t>Limited Scope and Impact</a:t>
            </a:r>
            <a:r>
              <a:rPr lang="en-GB" dirty="0"/>
              <a:t>: </a:t>
            </a:r>
            <a:br>
              <a:rPr lang="en-GB" dirty="0"/>
            </a:br>
            <a:r>
              <a:rPr lang="en-GB" dirty="0"/>
              <a:t>Focused only on a subset of chemicals; slow listing process and resistance from countries with economic interests in specific chemicals (e.g. asbestos)</a:t>
            </a:r>
          </a:p>
          <a:p>
            <a:pPr marL="342900" indent="-342900">
              <a:buAutoNum type="arabicPeriod"/>
            </a:pPr>
            <a:endParaRPr lang="en-GB" dirty="0"/>
          </a:p>
          <a:p>
            <a:pPr marL="342900" indent="-342900">
              <a:buAutoNum type="arabicPeriod"/>
            </a:pPr>
            <a:r>
              <a:rPr lang="en-GB" b="1" dirty="0"/>
              <a:t>Dependence on Procedural Mechanism: </a:t>
            </a:r>
            <a:br>
              <a:rPr lang="en-GB" dirty="0"/>
            </a:br>
            <a:r>
              <a:rPr lang="en-GB" dirty="0"/>
              <a:t>PIC is high procedural, which can limit substantive regulatory outcomes.</a:t>
            </a:r>
          </a:p>
          <a:p>
            <a:pPr marL="342900" indent="-342900">
              <a:buAutoNum type="arabicPeriod"/>
            </a:pPr>
            <a:endParaRPr lang="en-GB" dirty="0"/>
          </a:p>
          <a:p>
            <a:pPr marL="342900" indent="-342900">
              <a:buAutoNum type="arabicPeriod"/>
            </a:pPr>
            <a:r>
              <a:rPr lang="en-GB" b="1" dirty="0"/>
              <a:t>Techno-Statist Approach</a:t>
            </a:r>
            <a:r>
              <a:rPr lang="en-GB" dirty="0"/>
              <a:t>: </a:t>
            </a:r>
            <a:br>
              <a:rPr lang="en-GB" dirty="0"/>
            </a:br>
            <a:r>
              <a:rPr lang="en-GB" dirty="0"/>
              <a:t>Emphasizes state-led, expert-driven governance, reducing civil society and public engagement.</a:t>
            </a:r>
          </a:p>
        </p:txBody>
      </p:sp>
      <p:sp>
        <p:nvSpPr>
          <p:cNvPr id="3" name="Title 2">
            <a:extLst>
              <a:ext uri="{FF2B5EF4-FFF2-40B4-BE49-F238E27FC236}">
                <a16:creationId xmlns:a16="http://schemas.microsoft.com/office/drawing/2014/main" id="{49780375-B62D-DBAE-2ADE-00C66ED4934F}"/>
              </a:ext>
            </a:extLst>
          </p:cNvPr>
          <p:cNvSpPr>
            <a:spLocks noGrp="1"/>
          </p:cNvSpPr>
          <p:nvPr>
            <p:ph type="title"/>
          </p:nvPr>
        </p:nvSpPr>
        <p:spPr/>
        <p:txBody>
          <a:bodyPr/>
          <a:lstStyle/>
          <a:p>
            <a:r>
              <a:rPr lang="en-GB" dirty="0"/>
              <a:t>Critique of the Rotterdam Convention</a:t>
            </a:r>
          </a:p>
        </p:txBody>
      </p:sp>
      <p:sp>
        <p:nvSpPr>
          <p:cNvPr id="4" name="Footer Placeholder 3">
            <a:extLst>
              <a:ext uri="{FF2B5EF4-FFF2-40B4-BE49-F238E27FC236}">
                <a16:creationId xmlns:a16="http://schemas.microsoft.com/office/drawing/2014/main" id="{5CAE4E9E-267A-54B2-727C-B27BCB26EA41}"/>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92765FC2-C151-653D-46F2-755C49DB7DB9}"/>
              </a:ext>
            </a:extLst>
          </p:cNvPr>
          <p:cNvSpPr>
            <a:spLocks noGrp="1"/>
          </p:cNvSpPr>
          <p:nvPr>
            <p:ph type="sldNum" sz="quarter" idx="4"/>
          </p:nvPr>
        </p:nvSpPr>
        <p:spPr/>
        <p:txBody>
          <a:bodyPr/>
          <a:lstStyle/>
          <a:p>
            <a:fld id="{CE58CB1E-F828-4F11-99E0-327109AF9DA4}" type="slidenum">
              <a:rPr lang="de-DE" smtClean="0"/>
              <a:pPr/>
              <a:t>29</a:t>
            </a:fld>
            <a:endParaRPr lang="de-DE" dirty="0"/>
          </a:p>
        </p:txBody>
      </p:sp>
    </p:spTree>
    <p:extLst>
      <p:ext uri="{BB962C8B-B14F-4D97-AF65-F5344CB8AC3E}">
        <p14:creationId xmlns:p14="http://schemas.microsoft.com/office/powerpoint/2010/main" val="65041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ED9007-79EC-02CE-8F61-C6166E68BC43}"/>
              </a:ext>
            </a:extLst>
          </p:cNvPr>
          <p:cNvSpPr>
            <a:spLocks noGrp="1"/>
          </p:cNvSpPr>
          <p:nvPr>
            <p:ph idx="1"/>
          </p:nvPr>
        </p:nvSpPr>
        <p:spPr/>
        <p:txBody>
          <a:bodyPr/>
          <a:lstStyle/>
          <a:p>
            <a:pPr marL="285750" indent="-285750">
              <a:buFont typeface="Arial" panose="020B0604020202020204" pitchFamily="34" charset="0"/>
              <a:buChar char="•"/>
            </a:pPr>
            <a:r>
              <a:rPr lang="en-GB" sz="1600" b="0" i="0" u="none" strike="noStrike" dirty="0">
                <a:solidFill>
                  <a:srgbClr val="222222"/>
                </a:solidFill>
                <a:effectLst/>
                <a:latin typeface="Cambria" panose="02040503050406030204" pitchFamily="18" charset="0"/>
              </a:rPr>
              <a:t>Selin, H. (2013). Global chemicals politics and policy. </a:t>
            </a:r>
            <a:r>
              <a:rPr lang="en-GB" sz="1600" b="0" i="1" u="none" strike="noStrike" dirty="0">
                <a:solidFill>
                  <a:srgbClr val="222222"/>
                </a:solidFill>
                <a:effectLst/>
                <a:latin typeface="Cambria" panose="02040503050406030204" pitchFamily="18" charset="0"/>
              </a:rPr>
              <a:t>The handbook of global climate and environment policy</a:t>
            </a:r>
            <a:r>
              <a:rPr lang="en-GB" sz="1600" b="0" i="0" u="none" strike="noStrike" dirty="0">
                <a:solidFill>
                  <a:srgbClr val="222222"/>
                </a:solidFill>
                <a:effectLst/>
                <a:latin typeface="Cambria" panose="02040503050406030204" pitchFamily="18" charset="0"/>
              </a:rPr>
              <a:t>, 107-123.</a:t>
            </a:r>
          </a:p>
          <a:p>
            <a:pPr marL="285750" indent="-285750">
              <a:buFont typeface="Arial" panose="020B0604020202020204" pitchFamily="34" charset="0"/>
              <a:buChar char="•"/>
            </a:pPr>
            <a:endParaRPr lang="en-GB" sz="1600" dirty="0">
              <a:solidFill>
                <a:srgbClr val="222222"/>
              </a:solidFill>
              <a:latin typeface="Cambria" panose="02040503050406030204" pitchFamily="18" charset="0"/>
            </a:endParaRPr>
          </a:p>
          <a:p>
            <a:pPr marL="285750" indent="-285750">
              <a:buFont typeface="Arial" panose="020B0604020202020204" pitchFamily="34" charset="0"/>
              <a:buChar char="•"/>
            </a:pPr>
            <a:r>
              <a:rPr lang="en-GB" sz="1600" b="0" i="0" u="none" strike="noStrike" dirty="0">
                <a:solidFill>
                  <a:srgbClr val="222222"/>
                </a:solidFill>
                <a:effectLst/>
                <a:latin typeface="Cambria" panose="02040503050406030204" pitchFamily="18" charset="0"/>
              </a:rPr>
              <a:t>Jansen, K., &amp; Dubois, M. (2014). Global pesticide governance by disclosure: Prior informed consent and the Rotterdam convention. </a:t>
            </a:r>
            <a:r>
              <a:rPr lang="en-GB" sz="1600" b="0" i="1" u="none" strike="noStrike" dirty="0">
                <a:solidFill>
                  <a:srgbClr val="222222"/>
                </a:solidFill>
                <a:effectLst/>
                <a:latin typeface="Cambria" panose="02040503050406030204" pitchFamily="18" charset="0"/>
              </a:rPr>
              <a:t>Transparency in Global Environmental Governance: Critical Perspectives</a:t>
            </a:r>
            <a:r>
              <a:rPr lang="en-GB" sz="1600" b="0" i="0" u="none" strike="noStrike" dirty="0">
                <a:solidFill>
                  <a:srgbClr val="222222"/>
                </a:solidFill>
                <a:effectLst/>
                <a:latin typeface="Cambria" panose="02040503050406030204" pitchFamily="18" charset="0"/>
              </a:rPr>
              <a:t>, 107-131.</a:t>
            </a:r>
            <a:endParaRPr lang="en-GB" dirty="0"/>
          </a:p>
          <a:p>
            <a:endParaRPr lang="en-GB" dirty="0"/>
          </a:p>
        </p:txBody>
      </p:sp>
      <p:sp>
        <p:nvSpPr>
          <p:cNvPr id="3" name="Title 2">
            <a:extLst>
              <a:ext uri="{FF2B5EF4-FFF2-40B4-BE49-F238E27FC236}">
                <a16:creationId xmlns:a16="http://schemas.microsoft.com/office/drawing/2014/main" id="{B04F26D3-88D3-A9B2-009D-9348607287A4}"/>
              </a:ext>
            </a:extLst>
          </p:cNvPr>
          <p:cNvSpPr>
            <a:spLocks noGrp="1"/>
          </p:cNvSpPr>
          <p:nvPr>
            <p:ph type="title"/>
          </p:nvPr>
        </p:nvSpPr>
        <p:spPr/>
        <p:txBody>
          <a:bodyPr/>
          <a:lstStyle/>
          <a:p>
            <a:r>
              <a:rPr lang="en-GB" dirty="0"/>
              <a:t>Short about the 2 papers</a:t>
            </a:r>
          </a:p>
        </p:txBody>
      </p:sp>
      <p:sp>
        <p:nvSpPr>
          <p:cNvPr id="4" name="Footer Placeholder 3">
            <a:extLst>
              <a:ext uri="{FF2B5EF4-FFF2-40B4-BE49-F238E27FC236}">
                <a16:creationId xmlns:a16="http://schemas.microsoft.com/office/drawing/2014/main" id="{48439574-0F0D-EC37-1537-4427124552FF}"/>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E577DE6B-BC8E-798E-FFC5-C7F83F7B6135}"/>
              </a:ext>
            </a:extLst>
          </p:cNvPr>
          <p:cNvSpPr>
            <a:spLocks noGrp="1"/>
          </p:cNvSpPr>
          <p:nvPr>
            <p:ph type="sldNum" sz="quarter" idx="4"/>
          </p:nvPr>
        </p:nvSpPr>
        <p:spPr/>
        <p:txBody>
          <a:bodyPr/>
          <a:lstStyle/>
          <a:p>
            <a:fld id="{CE58CB1E-F828-4F11-99E0-327109AF9DA4}" type="slidenum">
              <a:rPr lang="de-DE" smtClean="0"/>
              <a:pPr/>
              <a:t>3</a:t>
            </a:fld>
            <a:endParaRPr lang="de-DE" dirty="0"/>
          </a:p>
        </p:txBody>
      </p:sp>
    </p:spTree>
    <p:extLst>
      <p:ext uri="{BB962C8B-B14F-4D97-AF65-F5344CB8AC3E}">
        <p14:creationId xmlns:p14="http://schemas.microsoft.com/office/powerpoint/2010/main" val="20336009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75EAA9-8FED-A8F0-735D-172D4838ED2D}"/>
              </a:ext>
            </a:extLst>
          </p:cNvPr>
          <p:cNvSpPr>
            <a:spLocks noGrp="1"/>
          </p:cNvSpPr>
          <p:nvPr>
            <p:ph idx="1"/>
          </p:nvPr>
        </p:nvSpPr>
        <p:spPr/>
        <p:txBody>
          <a:bodyPr/>
          <a:lstStyle/>
          <a:p>
            <a:pPr marL="342900" indent="-342900">
              <a:buFont typeface="+mj-lt"/>
              <a:buAutoNum type="arabicPeriod"/>
            </a:pPr>
            <a:r>
              <a:rPr lang="en-GB" dirty="0"/>
              <a:t>More in-depth exploration of the listing delays</a:t>
            </a:r>
          </a:p>
          <a:p>
            <a:pPr marL="342900" indent="-342900">
              <a:buFont typeface="+mj-lt"/>
              <a:buAutoNum type="arabicPeriod"/>
            </a:pPr>
            <a:endParaRPr lang="en-GB" dirty="0"/>
          </a:p>
          <a:p>
            <a:pPr marL="342900" indent="-342900">
              <a:buFont typeface="+mj-lt"/>
              <a:buAutoNum type="arabicPeriod"/>
            </a:pPr>
            <a:endParaRPr lang="en-GB" dirty="0"/>
          </a:p>
          <a:p>
            <a:pPr marL="342900" indent="-342900">
              <a:buFont typeface="+mj-lt"/>
              <a:buAutoNum type="arabicPeriod"/>
            </a:pPr>
            <a:r>
              <a:rPr lang="en-GB" dirty="0"/>
              <a:t>Discussing case studies regarding resource limitations </a:t>
            </a:r>
          </a:p>
          <a:p>
            <a:pPr marL="342900" indent="-342900">
              <a:buFont typeface="+mj-lt"/>
              <a:buAutoNum type="arabicPeriod"/>
            </a:pPr>
            <a:endParaRPr lang="en-GB" dirty="0"/>
          </a:p>
          <a:p>
            <a:pPr marL="342900" indent="-342900">
              <a:buFont typeface="+mj-lt"/>
              <a:buAutoNum type="arabicPeriod"/>
            </a:pPr>
            <a:endParaRPr lang="en-GB" dirty="0"/>
          </a:p>
          <a:p>
            <a:pPr marL="342900" indent="-342900">
              <a:buFont typeface="+mj-lt"/>
              <a:buAutoNum type="arabicPeriod"/>
            </a:pPr>
            <a:r>
              <a:rPr lang="en-GB" dirty="0"/>
              <a:t>Exploring multi-stakeholder involvement  </a:t>
            </a:r>
          </a:p>
          <a:p>
            <a:endParaRPr lang="en-GB" dirty="0"/>
          </a:p>
        </p:txBody>
      </p:sp>
      <p:sp>
        <p:nvSpPr>
          <p:cNvPr id="3" name="Title 2">
            <a:extLst>
              <a:ext uri="{FF2B5EF4-FFF2-40B4-BE49-F238E27FC236}">
                <a16:creationId xmlns:a16="http://schemas.microsoft.com/office/drawing/2014/main" id="{6CE95237-4222-D6DD-EB42-CDDCF884039D}"/>
              </a:ext>
            </a:extLst>
          </p:cNvPr>
          <p:cNvSpPr>
            <a:spLocks noGrp="1"/>
          </p:cNvSpPr>
          <p:nvPr>
            <p:ph type="title"/>
          </p:nvPr>
        </p:nvSpPr>
        <p:spPr/>
        <p:txBody>
          <a:bodyPr/>
          <a:lstStyle/>
          <a:p>
            <a:r>
              <a:rPr lang="en-GB" dirty="0"/>
              <a:t>Critique on Paper</a:t>
            </a:r>
          </a:p>
        </p:txBody>
      </p:sp>
      <p:sp>
        <p:nvSpPr>
          <p:cNvPr id="4" name="Footer Placeholder 3">
            <a:extLst>
              <a:ext uri="{FF2B5EF4-FFF2-40B4-BE49-F238E27FC236}">
                <a16:creationId xmlns:a16="http://schemas.microsoft.com/office/drawing/2014/main" id="{C55D1498-2422-DD9E-5F9F-07EA09437669}"/>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CA06B72D-3C2E-B0B1-11B2-0F8EF56BD743}"/>
              </a:ext>
            </a:extLst>
          </p:cNvPr>
          <p:cNvSpPr>
            <a:spLocks noGrp="1"/>
          </p:cNvSpPr>
          <p:nvPr>
            <p:ph type="sldNum" sz="quarter" idx="4"/>
          </p:nvPr>
        </p:nvSpPr>
        <p:spPr/>
        <p:txBody>
          <a:bodyPr/>
          <a:lstStyle/>
          <a:p>
            <a:fld id="{CE58CB1E-F828-4F11-99E0-327109AF9DA4}" type="slidenum">
              <a:rPr lang="de-DE" smtClean="0"/>
              <a:pPr/>
              <a:t>30</a:t>
            </a:fld>
            <a:endParaRPr lang="de-DE" dirty="0"/>
          </a:p>
        </p:txBody>
      </p:sp>
    </p:spTree>
    <p:extLst>
      <p:ext uri="{BB962C8B-B14F-4D97-AF65-F5344CB8AC3E}">
        <p14:creationId xmlns:p14="http://schemas.microsoft.com/office/powerpoint/2010/main" val="234833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9BC71-7DC9-DD26-D3EC-C4870B5E1E8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486939-B38F-AB50-816C-A7E90A75C160}"/>
              </a:ext>
            </a:extLst>
          </p:cNvPr>
          <p:cNvSpPr>
            <a:spLocks noGrp="1"/>
          </p:cNvSpPr>
          <p:nvPr>
            <p:ph idx="1"/>
          </p:nvPr>
        </p:nvSpPr>
        <p:spPr/>
        <p:txBody>
          <a:bodyPr/>
          <a:lstStyle/>
          <a:p>
            <a:r>
              <a:rPr lang="de-DE" dirty="0" err="1"/>
              <a:t>Which</a:t>
            </a:r>
            <a:r>
              <a:rPr lang="de-DE" dirty="0"/>
              <a:t> International Relation Theory </a:t>
            </a:r>
            <a:r>
              <a:rPr lang="de-DE" dirty="0" err="1"/>
              <a:t>could</a:t>
            </a:r>
            <a:r>
              <a:rPr lang="de-DE" dirty="0"/>
              <a:t> fit on </a:t>
            </a:r>
            <a:r>
              <a:rPr lang="de-DE" dirty="0" err="1"/>
              <a:t>the</a:t>
            </a:r>
            <a:r>
              <a:rPr lang="de-DE" dirty="0"/>
              <a:t> </a:t>
            </a:r>
            <a:r>
              <a:rPr lang="de-DE" dirty="0" err="1"/>
              <a:t>second</a:t>
            </a:r>
            <a:r>
              <a:rPr lang="de-DE" dirty="0"/>
              <a:t> Paper?</a:t>
            </a:r>
          </a:p>
          <a:p>
            <a:pPr marL="519113" lvl="1" indent="-342900">
              <a:lnSpc>
                <a:spcPct val="150000"/>
              </a:lnSpc>
              <a:buAutoNum type="arabicPeriod"/>
            </a:pPr>
            <a:r>
              <a:rPr lang="de-DE" dirty="0" err="1"/>
              <a:t>Realism</a:t>
            </a:r>
            <a:endParaRPr lang="de-DE" dirty="0"/>
          </a:p>
          <a:p>
            <a:pPr marL="519113" lvl="1" indent="-342900">
              <a:lnSpc>
                <a:spcPct val="150000"/>
              </a:lnSpc>
              <a:buAutoNum type="arabicPeriod"/>
            </a:pPr>
            <a:r>
              <a:rPr lang="de-DE" dirty="0" err="1"/>
              <a:t>Liberalism</a:t>
            </a:r>
            <a:endParaRPr lang="de-DE" dirty="0"/>
          </a:p>
          <a:p>
            <a:pPr marL="519113" lvl="1" indent="-342900">
              <a:lnSpc>
                <a:spcPct val="150000"/>
              </a:lnSpc>
              <a:buAutoNum type="arabicPeriod"/>
            </a:pPr>
            <a:r>
              <a:rPr lang="de-DE" dirty="0" err="1"/>
              <a:t>Constructivism</a:t>
            </a:r>
            <a:endParaRPr lang="de-DE" dirty="0"/>
          </a:p>
        </p:txBody>
      </p:sp>
      <p:sp>
        <p:nvSpPr>
          <p:cNvPr id="3" name="Footer Placeholder 2">
            <a:extLst>
              <a:ext uri="{FF2B5EF4-FFF2-40B4-BE49-F238E27FC236}">
                <a16:creationId xmlns:a16="http://schemas.microsoft.com/office/drawing/2014/main" id="{710FA258-FB6C-28D3-08F2-0E2F405879A0}"/>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4" name="Title 3">
            <a:extLst>
              <a:ext uri="{FF2B5EF4-FFF2-40B4-BE49-F238E27FC236}">
                <a16:creationId xmlns:a16="http://schemas.microsoft.com/office/drawing/2014/main" id="{1167E6FF-B9A1-3D73-DD0B-E2FCA34659A5}"/>
              </a:ext>
            </a:extLst>
          </p:cNvPr>
          <p:cNvSpPr>
            <a:spLocks noGrp="1"/>
          </p:cNvSpPr>
          <p:nvPr>
            <p:ph type="title"/>
          </p:nvPr>
        </p:nvSpPr>
        <p:spPr/>
        <p:txBody>
          <a:bodyPr/>
          <a:lstStyle/>
          <a:p>
            <a:r>
              <a:rPr lang="de-DE" dirty="0"/>
              <a:t>International Relations Theory</a:t>
            </a:r>
          </a:p>
        </p:txBody>
      </p:sp>
      <p:sp>
        <p:nvSpPr>
          <p:cNvPr id="5" name="Slide Number Placeholder 4">
            <a:extLst>
              <a:ext uri="{FF2B5EF4-FFF2-40B4-BE49-F238E27FC236}">
                <a16:creationId xmlns:a16="http://schemas.microsoft.com/office/drawing/2014/main" id="{3FB30973-EFB3-4720-5F59-CBFD10C857F8}"/>
              </a:ext>
            </a:extLst>
          </p:cNvPr>
          <p:cNvSpPr>
            <a:spLocks noGrp="1"/>
          </p:cNvSpPr>
          <p:nvPr>
            <p:ph type="sldNum" sz="quarter" idx="4"/>
          </p:nvPr>
        </p:nvSpPr>
        <p:spPr/>
        <p:txBody>
          <a:bodyPr/>
          <a:lstStyle/>
          <a:p>
            <a:fld id="{CE58CB1E-F828-4F11-99E0-327109AF9DA4}" type="slidenum">
              <a:rPr lang="de-DE" smtClean="0"/>
              <a:pPr/>
              <a:t>31</a:t>
            </a:fld>
            <a:endParaRPr lang="de-DE" dirty="0"/>
          </a:p>
        </p:txBody>
      </p:sp>
    </p:spTree>
    <p:extLst>
      <p:ext uri="{BB962C8B-B14F-4D97-AF65-F5344CB8AC3E}">
        <p14:creationId xmlns:p14="http://schemas.microsoft.com/office/powerpoint/2010/main" val="364072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extLst>
    <p:ext uri="{6950BFC3-D8DA-4A85-94F7-54DA5524770B}">
      <p188:commentRel xmlns:p188="http://schemas.microsoft.com/office/powerpoint/2018/8/main" r:id="rId3"/>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DEF06-2CEB-EAC4-D624-4393A5EBED6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CE87DC-B556-7652-11C7-62C95D1D010B}"/>
              </a:ext>
            </a:extLst>
          </p:cNvPr>
          <p:cNvSpPr>
            <a:spLocks noGrp="1"/>
          </p:cNvSpPr>
          <p:nvPr>
            <p:ph idx="1"/>
          </p:nvPr>
        </p:nvSpPr>
        <p:spPr/>
        <p:txBody>
          <a:bodyPr/>
          <a:lstStyle/>
          <a:p>
            <a:pPr marL="342900" indent="-342900">
              <a:lnSpc>
                <a:spcPct val="150000"/>
              </a:lnSpc>
              <a:buClr>
                <a:srgbClr val="005293"/>
              </a:buClr>
              <a:buFont typeface="+mj-lt"/>
              <a:buAutoNum type="alphaUcPeriod"/>
            </a:pPr>
            <a:r>
              <a:rPr lang="en-GB" sz="1800" dirty="0">
                <a:solidFill>
                  <a:schemeClr val="tx1">
                    <a:lumMod val="50000"/>
                    <a:lumOff val="50000"/>
                  </a:schemeClr>
                </a:solidFill>
              </a:rPr>
              <a:t>Global chemicals politics and policy</a:t>
            </a:r>
          </a:p>
          <a:p>
            <a:pPr marL="342900" indent="-342900">
              <a:lnSpc>
                <a:spcPct val="150000"/>
              </a:lnSpc>
              <a:buClr>
                <a:srgbClr val="005293"/>
              </a:buClr>
              <a:buFont typeface="+mj-lt"/>
              <a:buAutoNum type="alphaUcPeriod"/>
            </a:pPr>
            <a:r>
              <a:rPr lang="en-GB" sz="1800" dirty="0">
                <a:solidFill>
                  <a:schemeClr val="tx1">
                    <a:lumMod val="50000"/>
                    <a:lumOff val="50000"/>
                  </a:schemeClr>
                </a:solidFill>
              </a:rPr>
              <a:t>Global pesticide governance by disclosure</a:t>
            </a:r>
          </a:p>
          <a:p>
            <a:pPr marL="400050" indent="-400050">
              <a:lnSpc>
                <a:spcPct val="150000"/>
              </a:lnSpc>
              <a:buClr>
                <a:srgbClr val="005293"/>
              </a:buClr>
              <a:buFont typeface="+mj-lt"/>
              <a:buAutoNum type="alphaUcPeriod"/>
            </a:pPr>
            <a:r>
              <a:rPr lang="en-GB" sz="1800" dirty="0"/>
              <a:t>Conclusion and Synthesis</a:t>
            </a:r>
          </a:p>
        </p:txBody>
      </p:sp>
      <p:sp>
        <p:nvSpPr>
          <p:cNvPr id="5" name="Title 4">
            <a:extLst>
              <a:ext uri="{FF2B5EF4-FFF2-40B4-BE49-F238E27FC236}">
                <a16:creationId xmlns:a16="http://schemas.microsoft.com/office/drawing/2014/main" id="{908E5B3F-7293-115B-27F3-7799A27017D6}"/>
              </a:ext>
            </a:extLst>
          </p:cNvPr>
          <p:cNvSpPr>
            <a:spLocks noGrp="1"/>
          </p:cNvSpPr>
          <p:nvPr>
            <p:ph type="title"/>
          </p:nvPr>
        </p:nvSpPr>
        <p:spPr/>
        <p:txBody>
          <a:bodyPr/>
          <a:lstStyle/>
          <a:p>
            <a:r>
              <a:rPr lang="en-GB" dirty="0">
                <a:solidFill>
                  <a:srgbClr val="005293"/>
                </a:solidFill>
              </a:rPr>
              <a:t>Agenda </a:t>
            </a:r>
          </a:p>
        </p:txBody>
      </p:sp>
      <p:sp>
        <p:nvSpPr>
          <p:cNvPr id="6" name="Footer Placeholder 5">
            <a:extLst>
              <a:ext uri="{FF2B5EF4-FFF2-40B4-BE49-F238E27FC236}">
                <a16:creationId xmlns:a16="http://schemas.microsoft.com/office/drawing/2014/main" id="{7D018625-93D6-E490-AF3D-1FD4A730E9DA}"/>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7" name="Slide Number Placeholder 6">
            <a:extLst>
              <a:ext uri="{FF2B5EF4-FFF2-40B4-BE49-F238E27FC236}">
                <a16:creationId xmlns:a16="http://schemas.microsoft.com/office/drawing/2014/main" id="{DFB97317-75AD-E8D3-9C69-28E1222BD67E}"/>
              </a:ext>
            </a:extLst>
          </p:cNvPr>
          <p:cNvSpPr>
            <a:spLocks noGrp="1"/>
          </p:cNvSpPr>
          <p:nvPr>
            <p:ph type="sldNum" sz="quarter" idx="4"/>
          </p:nvPr>
        </p:nvSpPr>
        <p:spPr/>
        <p:txBody>
          <a:bodyPr/>
          <a:lstStyle/>
          <a:p>
            <a:fld id="{CE58CB1E-F828-4F11-99E0-327109AF9DA4}" type="slidenum">
              <a:rPr lang="de-DE" smtClean="0"/>
              <a:pPr/>
              <a:t>32</a:t>
            </a:fld>
            <a:endParaRPr lang="de-DE" dirty="0"/>
          </a:p>
        </p:txBody>
      </p:sp>
    </p:spTree>
    <p:extLst>
      <p:ext uri="{BB962C8B-B14F-4D97-AF65-F5344CB8AC3E}">
        <p14:creationId xmlns:p14="http://schemas.microsoft.com/office/powerpoint/2010/main" val="2425910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272715-C452-740E-D317-6D27992FAE38}"/>
              </a:ext>
            </a:extLst>
          </p:cNvPr>
          <p:cNvSpPr>
            <a:spLocks noGrp="1"/>
          </p:cNvSpPr>
          <p:nvPr>
            <p:ph idx="1"/>
          </p:nvPr>
        </p:nvSpPr>
        <p:spPr/>
        <p:txBody>
          <a:bodyPr/>
          <a:lstStyle/>
          <a:p>
            <a:pPr marL="285750" indent="-285750">
              <a:buFont typeface="Arial" panose="020B0604020202020204" pitchFamily="34" charset="0"/>
              <a:buChar char="•"/>
            </a:pPr>
            <a:r>
              <a:rPr lang="en-GB" dirty="0"/>
              <a:t>The Rotterdam Convention exemplifies the </a:t>
            </a:r>
            <a:r>
              <a:rPr lang="en-GB" b="1" dirty="0"/>
              <a:t>transparency-based</a:t>
            </a:r>
            <a:r>
              <a:rPr lang="en-GB" dirty="0"/>
              <a:t> governance approach within the broader chemical's regime.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Strengths and Limitations</a:t>
            </a:r>
            <a:r>
              <a:rPr lang="en-GB" dirty="0"/>
              <a:t>: </a:t>
            </a:r>
            <a:br>
              <a:rPr lang="en-GB" dirty="0"/>
            </a:br>
            <a:r>
              <a:rPr lang="en-GB" dirty="0"/>
              <a:t>Transparency and informed consent are valuable, but capacity gaps and procedural complexity limit implementation.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Future Directions</a:t>
            </a:r>
            <a:r>
              <a:rPr lang="en-GB" dirty="0"/>
              <a:t>: </a:t>
            </a:r>
            <a:br>
              <a:rPr lang="en-GB" dirty="0"/>
            </a:br>
            <a:r>
              <a:rPr lang="en-GB" dirty="0"/>
              <a:t>Increased civil society involvement, more substantive funding for developing countries, and faster listing processes could enhance the regime’s impact.</a:t>
            </a:r>
          </a:p>
        </p:txBody>
      </p:sp>
      <p:sp>
        <p:nvSpPr>
          <p:cNvPr id="3" name="Title 2">
            <a:extLst>
              <a:ext uri="{FF2B5EF4-FFF2-40B4-BE49-F238E27FC236}">
                <a16:creationId xmlns:a16="http://schemas.microsoft.com/office/drawing/2014/main" id="{01F9A2E6-A2EE-A3BD-F208-1D3D610506E8}"/>
              </a:ext>
            </a:extLst>
          </p:cNvPr>
          <p:cNvSpPr>
            <a:spLocks noGrp="1"/>
          </p:cNvSpPr>
          <p:nvPr>
            <p:ph type="title"/>
          </p:nvPr>
        </p:nvSpPr>
        <p:spPr/>
        <p:txBody>
          <a:bodyPr/>
          <a:lstStyle/>
          <a:p>
            <a:r>
              <a:rPr lang="en-GB" dirty="0"/>
              <a:t>Conclusion and Synthesis</a:t>
            </a:r>
          </a:p>
        </p:txBody>
      </p:sp>
      <p:sp>
        <p:nvSpPr>
          <p:cNvPr id="4" name="Footer Placeholder 3">
            <a:extLst>
              <a:ext uri="{FF2B5EF4-FFF2-40B4-BE49-F238E27FC236}">
                <a16:creationId xmlns:a16="http://schemas.microsoft.com/office/drawing/2014/main" id="{541E4DA4-ACFB-4244-E2D2-40689CDEE70D}"/>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E62FB6CD-B5E5-ADF8-1941-C7BEFB1F730A}"/>
              </a:ext>
            </a:extLst>
          </p:cNvPr>
          <p:cNvSpPr>
            <a:spLocks noGrp="1"/>
          </p:cNvSpPr>
          <p:nvPr>
            <p:ph type="sldNum" sz="quarter" idx="4"/>
          </p:nvPr>
        </p:nvSpPr>
        <p:spPr/>
        <p:txBody>
          <a:bodyPr/>
          <a:lstStyle/>
          <a:p>
            <a:fld id="{CE58CB1E-F828-4F11-99E0-327109AF9DA4}" type="slidenum">
              <a:rPr lang="de-DE" smtClean="0"/>
              <a:pPr/>
              <a:t>33</a:t>
            </a:fld>
            <a:endParaRPr lang="de-DE" dirty="0"/>
          </a:p>
        </p:txBody>
      </p:sp>
    </p:spTree>
    <p:extLst>
      <p:ext uri="{BB962C8B-B14F-4D97-AF65-F5344CB8AC3E}">
        <p14:creationId xmlns:p14="http://schemas.microsoft.com/office/powerpoint/2010/main" val="368892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690F5F-E9E2-96FD-371A-1582A909506E}"/>
              </a:ext>
            </a:extLst>
          </p:cNvPr>
          <p:cNvSpPr>
            <a:spLocks noGrp="1"/>
          </p:cNvSpPr>
          <p:nvPr>
            <p:ph idx="1"/>
          </p:nvPr>
        </p:nvSpPr>
        <p:spPr/>
        <p:txBody>
          <a:bodyPr/>
          <a:lstStyle/>
          <a:p>
            <a:r>
              <a:rPr lang="en-GB" dirty="0"/>
              <a:t>Question 4:</a:t>
            </a:r>
          </a:p>
          <a:p>
            <a:r>
              <a:rPr lang="en-GB" dirty="0"/>
              <a:t>What changes can you think of, which could make the global chemicals regime, including the Rotterdam Convention, more effective in achieving safety goals?</a:t>
            </a:r>
          </a:p>
          <a:p>
            <a:endParaRPr lang="en-GB" dirty="0"/>
          </a:p>
          <a:p>
            <a:endParaRPr lang="en-GB" dirty="0"/>
          </a:p>
          <a:p>
            <a:r>
              <a:rPr lang="en-GB" dirty="0"/>
              <a:t>Question 5:</a:t>
            </a:r>
          </a:p>
          <a:p>
            <a:r>
              <a:rPr lang="en-GB" dirty="0"/>
              <a:t>Should the burden of proof for chemical safety shift from regulators to producers? </a:t>
            </a:r>
            <a:br>
              <a:rPr lang="en-GB" dirty="0"/>
            </a:br>
            <a:r>
              <a:rPr lang="en-GB" dirty="0"/>
              <a:t>How might this impact international chemical governance?</a:t>
            </a:r>
          </a:p>
          <a:p>
            <a:endParaRPr lang="en-GB" dirty="0"/>
          </a:p>
        </p:txBody>
      </p:sp>
      <p:sp>
        <p:nvSpPr>
          <p:cNvPr id="3" name="Title 2">
            <a:extLst>
              <a:ext uri="{FF2B5EF4-FFF2-40B4-BE49-F238E27FC236}">
                <a16:creationId xmlns:a16="http://schemas.microsoft.com/office/drawing/2014/main" id="{805B3F02-CFCD-A2DF-E3AF-3A27F648E4F1}"/>
              </a:ext>
            </a:extLst>
          </p:cNvPr>
          <p:cNvSpPr>
            <a:spLocks noGrp="1"/>
          </p:cNvSpPr>
          <p:nvPr>
            <p:ph type="title"/>
          </p:nvPr>
        </p:nvSpPr>
        <p:spPr/>
        <p:txBody>
          <a:bodyPr/>
          <a:lstStyle/>
          <a:p>
            <a:r>
              <a:rPr lang="en-GB" dirty="0"/>
              <a:t>Final Discussion Questions</a:t>
            </a:r>
          </a:p>
        </p:txBody>
      </p:sp>
      <p:sp>
        <p:nvSpPr>
          <p:cNvPr id="4" name="Footer Placeholder 3">
            <a:extLst>
              <a:ext uri="{FF2B5EF4-FFF2-40B4-BE49-F238E27FC236}">
                <a16:creationId xmlns:a16="http://schemas.microsoft.com/office/drawing/2014/main" id="{938A8D60-B5F9-192C-4BB7-65795DA84FBA}"/>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D3FDD29A-7B5E-82BE-2195-F544C5CC1315}"/>
              </a:ext>
            </a:extLst>
          </p:cNvPr>
          <p:cNvSpPr>
            <a:spLocks noGrp="1"/>
          </p:cNvSpPr>
          <p:nvPr>
            <p:ph type="sldNum" sz="quarter" idx="4"/>
          </p:nvPr>
        </p:nvSpPr>
        <p:spPr/>
        <p:txBody>
          <a:bodyPr/>
          <a:lstStyle/>
          <a:p>
            <a:fld id="{CE58CB1E-F828-4F11-99E0-327109AF9DA4}" type="slidenum">
              <a:rPr lang="de-DE" smtClean="0"/>
              <a:pPr/>
              <a:t>34</a:t>
            </a:fld>
            <a:endParaRPr lang="de-DE" dirty="0"/>
          </a:p>
        </p:txBody>
      </p:sp>
      <p:pic>
        <p:nvPicPr>
          <p:cNvPr id="6" name="Graphic 5" descr="Questions with solid fill">
            <a:extLst>
              <a:ext uri="{FF2B5EF4-FFF2-40B4-BE49-F238E27FC236}">
                <a16:creationId xmlns:a16="http://schemas.microsoft.com/office/drawing/2014/main" id="{5CE1F772-C629-867F-B488-452A78C22F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8223" y="2588068"/>
            <a:ext cx="2154666" cy="2154666"/>
          </a:xfrm>
          <a:prstGeom prst="rect">
            <a:avLst/>
          </a:prstGeom>
        </p:spPr>
      </p:pic>
    </p:spTree>
    <p:extLst>
      <p:ext uri="{BB962C8B-B14F-4D97-AF65-F5344CB8AC3E}">
        <p14:creationId xmlns:p14="http://schemas.microsoft.com/office/powerpoint/2010/main" val="416508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27B67B-A254-A1CE-24AE-CC829879DFE6}"/>
              </a:ext>
            </a:extLst>
          </p:cNvPr>
          <p:cNvSpPr>
            <a:spLocks noGrp="1"/>
          </p:cNvSpPr>
          <p:nvPr>
            <p:ph idx="10"/>
          </p:nvPr>
        </p:nvSpPr>
        <p:spPr>
          <a:xfrm>
            <a:off x="311162" y="2093953"/>
            <a:ext cx="8508999" cy="955594"/>
          </a:xfrm>
        </p:spPr>
        <p:txBody>
          <a:bodyPr/>
          <a:lstStyle/>
          <a:p>
            <a:pPr algn="ctr"/>
            <a:r>
              <a:rPr lang="en-GB" sz="2400" dirty="0"/>
              <a:t>Thank you very much!</a:t>
            </a:r>
          </a:p>
          <a:p>
            <a:pPr algn="ctr"/>
            <a:r>
              <a:rPr lang="en-GB" sz="2400" dirty="0"/>
              <a:t>Any further questions?</a:t>
            </a:r>
          </a:p>
        </p:txBody>
      </p:sp>
      <p:sp>
        <p:nvSpPr>
          <p:cNvPr id="4" name="Slide Number Placeholder 3">
            <a:extLst>
              <a:ext uri="{FF2B5EF4-FFF2-40B4-BE49-F238E27FC236}">
                <a16:creationId xmlns:a16="http://schemas.microsoft.com/office/drawing/2014/main" id="{C8CD316B-AF3E-87E7-6AA1-181D08D5E680}"/>
              </a:ext>
            </a:extLst>
          </p:cNvPr>
          <p:cNvSpPr>
            <a:spLocks noGrp="1"/>
          </p:cNvSpPr>
          <p:nvPr>
            <p:ph type="sldNum" sz="quarter" idx="12"/>
          </p:nvPr>
        </p:nvSpPr>
        <p:spPr/>
        <p:txBody>
          <a:bodyPr/>
          <a:lstStyle/>
          <a:p>
            <a:fld id="{CE58CB1E-F828-4F11-99E0-327109AF9DA4}" type="slidenum">
              <a:rPr lang="de-DE" smtClean="0"/>
              <a:pPr/>
              <a:t>35</a:t>
            </a:fld>
            <a:endParaRPr lang="de-DE" dirty="0"/>
          </a:p>
        </p:txBody>
      </p:sp>
      <p:pic>
        <p:nvPicPr>
          <p:cNvPr id="3" name="Graphic 2" descr="Questions with solid fill">
            <a:extLst>
              <a:ext uri="{FF2B5EF4-FFF2-40B4-BE49-F238E27FC236}">
                <a16:creationId xmlns:a16="http://schemas.microsoft.com/office/drawing/2014/main" id="{2CB13E7A-168A-DB2D-6F99-3AA1143A19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756" y="3189647"/>
            <a:ext cx="2154666" cy="2154666"/>
          </a:xfrm>
          <a:prstGeom prst="rect">
            <a:avLst/>
          </a:prstGeom>
        </p:spPr>
      </p:pic>
    </p:spTree>
    <p:extLst>
      <p:ext uri="{BB962C8B-B14F-4D97-AF65-F5344CB8AC3E}">
        <p14:creationId xmlns:p14="http://schemas.microsoft.com/office/powerpoint/2010/main" val="371145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5F6217-4A8E-4BE5-AF1A-C168AF6255C5}"/>
              </a:ext>
            </a:extLst>
          </p:cNvPr>
          <p:cNvSpPr>
            <a:spLocks noGrp="1"/>
          </p:cNvSpPr>
          <p:nvPr>
            <p:ph idx="1"/>
          </p:nvPr>
        </p:nvSpPr>
        <p:spPr/>
        <p:txBody>
          <a:bodyPr/>
          <a:lstStyle/>
          <a:p>
            <a:pPr marL="342900" indent="-342900">
              <a:lnSpc>
                <a:spcPct val="150000"/>
              </a:lnSpc>
              <a:buClr>
                <a:srgbClr val="005293"/>
              </a:buClr>
              <a:buFont typeface="+mj-lt"/>
              <a:buAutoNum type="alphaUcPeriod"/>
            </a:pPr>
            <a:r>
              <a:rPr lang="en-GB" sz="1800" dirty="0"/>
              <a:t>Global chemicals politics and policy</a:t>
            </a:r>
          </a:p>
          <a:p>
            <a:pPr marL="342900" indent="-342900">
              <a:lnSpc>
                <a:spcPct val="150000"/>
              </a:lnSpc>
              <a:buClr>
                <a:srgbClr val="005293"/>
              </a:buClr>
              <a:buFont typeface="+mj-lt"/>
              <a:buAutoNum type="alphaUcPeriod"/>
            </a:pPr>
            <a:r>
              <a:rPr lang="en-GB" sz="1800" dirty="0"/>
              <a:t>Global pesticide governance by disclosure</a:t>
            </a:r>
          </a:p>
          <a:p>
            <a:pPr marL="342900" indent="-342900">
              <a:lnSpc>
                <a:spcPct val="150000"/>
              </a:lnSpc>
              <a:buClr>
                <a:srgbClr val="005293"/>
              </a:buClr>
              <a:buFont typeface="+mj-lt"/>
              <a:buAutoNum type="alphaUcPeriod"/>
            </a:pPr>
            <a:r>
              <a:rPr lang="en-GB" sz="1800" dirty="0"/>
              <a:t>Conclusion and Synthesis</a:t>
            </a:r>
          </a:p>
          <a:p>
            <a:pPr marL="342900" indent="-342900">
              <a:lnSpc>
                <a:spcPct val="150000"/>
              </a:lnSpc>
              <a:buClr>
                <a:srgbClr val="005293"/>
              </a:buClr>
              <a:buFont typeface="+mj-lt"/>
              <a:buAutoNum type="alphaUcPeriod"/>
            </a:pPr>
            <a:endParaRPr lang="en-GB" sz="1800" dirty="0"/>
          </a:p>
        </p:txBody>
      </p:sp>
      <p:sp>
        <p:nvSpPr>
          <p:cNvPr id="5" name="Title 4">
            <a:extLst>
              <a:ext uri="{FF2B5EF4-FFF2-40B4-BE49-F238E27FC236}">
                <a16:creationId xmlns:a16="http://schemas.microsoft.com/office/drawing/2014/main" id="{475BC40F-5F6A-400A-11B0-E3F27EC075C0}"/>
              </a:ext>
            </a:extLst>
          </p:cNvPr>
          <p:cNvSpPr>
            <a:spLocks noGrp="1"/>
          </p:cNvSpPr>
          <p:nvPr>
            <p:ph type="title"/>
          </p:nvPr>
        </p:nvSpPr>
        <p:spPr/>
        <p:txBody>
          <a:bodyPr/>
          <a:lstStyle/>
          <a:p>
            <a:r>
              <a:rPr lang="en-GB" dirty="0">
                <a:solidFill>
                  <a:srgbClr val="005293"/>
                </a:solidFill>
              </a:rPr>
              <a:t>Agenda </a:t>
            </a:r>
          </a:p>
        </p:txBody>
      </p:sp>
      <p:sp>
        <p:nvSpPr>
          <p:cNvPr id="6" name="Footer Placeholder 5">
            <a:extLst>
              <a:ext uri="{FF2B5EF4-FFF2-40B4-BE49-F238E27FC236}">
                <a16:creationId xmlns:a16="http://schemas.microsoft.com/office/drawing/2014/main" id="{8F5CDF36-B405-101F-AF3B-95797F3F7C5C}"/>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7" name="Slide Number Placeholder 6">
            <a:extLst>
              <a:ext uri="{FF2B5EF4-FFF2-40B4-BE49-F238E27FC236}">
                <a16:creationId xmlns:a16="http://schemas.microsoft.com/office/drawing/2014/main" id="{A00E7294-EC5F-26B9-FA2B-86A488B32C28}"/>
              </a:ext>
            </a:extLst>
          </p:cNvPr>
          <p:cNvSpPr>
            <a:spLocks noGrp="1"/>
          </p:cNvSpPr>
          <p:nvPr>
            <p:ph type="sldNum" sz="quarter" idx="4"/>
          </p:nvPr>
        </p:nvSpPr>
        <p:spPr/>
        <p:txBody>
          <a:bodyPr/>
          <a:lstStyle/>
          <a:p>
            <a:fld id="{CE58CB1E-F828-4F11-99E0-327109AF9DA4}" type="slidenum">
              <a:rPr lang="de-DE" smtClean="0"/>
              <a:pPr/>
              <a:t>4</a:t>
            </a:fld>
            <a:endParaRPr lang="de-DE" dirty="0"/>
          </a:p>
        </p:txBody>
      </p:sp>
    </p:spTree>
    <p:extLst>
      <p:ext uri="{BB962C8B-B14F-4D97-AF65-F5344CB8AC3E}">
        <p14:creationId xmlns:p14="http://schemas.microsoft.com/office/powerpoint/2010/main" val="2977513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59A71-38F4-E46C-5F80-D86FAED66F4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3C8540-4456-F332-71E3-331180482027}"/>
              </a:ext>
            </a:extLst>
          </p:cNvPr>
          <p:cNvSpPr>
            <a:spLocks noGrp="1"/>
          </p:cNvSpPr>
          <p:nvPr>
            <p:ph idx="1"/>
          </p:nvPr>
        </p:nvSpPr>
        <p:spPr/>
        <p:txBody>
          <a:bodyPr/>
          <a:lstStyle/>
          <a:p>
            <a:pPr marL="342900" indent="-342900">
              <a:lnSpc>
                <a:spcPct val="150000"/>
              </a:lnSpc>
              <a:buClr>
                <a:srgbClr val="005293"/>
              </a:buClr>
              <a:buFont typeface="+mj-lt"/>
              <a:buAutoNum type="alphaUcPeriod"/>
            </a:pPr>
            <a:r>
              <a:rPr lang="en-GB" sz="1800" b="1" dirty="0"/>
              <a:t>Global chemicals politics and policy</a:t>
            </a:r>
          </a:p>
          <a:p>
            <a:pPr marL="576263" lvl="1" indent="-400050">
              <a:lnSpc>
                <a:spcPct val="150000"/>
              </a:lnSpc>
              <a:buClr>
                <a:srgbClr val="005293"/>
              </a:buClr>
              <a:buFont typeface="+mj-lt"/>
              <a:buAutoNum type="romanUcPeriod"/>
            </a:pPr>
            <a:r>
              <a:rPr lang="en-GB" sz="1800" b="1" dirty="0"/>
              <a:t>Chemicals Regime</a:t>
            </a:r>
          </a:p>
          <a:p>
            <a:pPr marL="576263" lvl="1" indent="-400050">
              <a:lnSpc>
                <a:spcPct val="150000"/>
              </a:lnSpc>
              <a:buClr>
                <a:srgbClr val="005293"/>
              </a:buClr>
              <a:buFont typeface="+mj-lt"/>
              <a:buAutoNum type="romanUcPeriod"/>
            </a:pPr>
            <a:r>
              <a:rPr lang="en-GB" sz="1800" b="1" dirty="0"/>
              <a:t>Main Argument of Paper One</a:t>
            </a:r>
          </a:p>
          <a:p>
            <a:pPr marL="576263" lvl="1" indent="-400050">
              <a:lnSpc>
                <a:spcPct val="150000"/>
              </a:lnSpc>
              <a:buClr>
                <a:srgbClr val="005293"/>
              </a:buClr>
              <a:buFont typeface="+mj-lt"/>
              <a:buAutoNum type="romanUcPeriod"/>
            </a:pPr>
            <a:r>
              <a:rPr lang="en-GB" sz="1800" b="1" dirty="0"/>
              <a:t>Key Agreements in the Regime</a:t>
            </a:r>
          </a:p>
          <a:p>
            <a:pPr marL="576263" lvl="1" indent="-400050">
              <a:lnSpc>
                <a:spcPct val="150000"/>
              </a:lnSpc>
              <a:buClr>
                <a:srgbClr val="005293"/>
              </a:buClr>
              <a:buFont typeface="+mj-lt"/>
              <a:buAutoNum type="romanUcPeriod"/>
            </a:pPr>
            <a:r>
              <a:rPr lang="en-GB" sz="1800" b="1" dirty="0"/>
              <a:t>Supporting Points</a:t>
            </a:r>
          </a:p>
          <a:p>
            <a:pPr marL="576263" lvl="1" indent="-400050">
              <a:lnSpc>
                <a:spcPct val="150000"/>
              </a:lnSpc>
              <a:buClr>
                <a:srgbClr val="005293"/>
              </a:buClr>
              <a:buFont typeface="+mj-lt"/>
              <a:buAutoNum type="romanUcPeriod"/>
            </a:pPr>
            <a:r>
              <a:rPr lang="en-GB" sz="1800" b="1" dirty="0"/>
              <a:t>Critique</a:t>
            </a:r>
          </a:p>
          <a:p>
            <a:pPr marL="342900" indent="-342900">
              <a:lnSpc>
                <a:spcPct val="150000"/>
              </a:lnSpc>
              <a:buClr>
                <a:srgbClr val="005293"/>
              </a:buClr>
              <a:buFont typeface="+mj-lt"/>
              <a:buAutoNum type="alphaUcPeriod"/>
            </a:pPr>
            <a:r>
              <a:rPr lang="en-GB" sz="1800" dirty="0"/>
              <a:t>Global pesticide governance by disclosure</a:t>
            </a:r>
          </a:p>
          <a:p>
            <a:pPr marL="342900" indent="-342900">
              <a:lnSpc>
                <a:spcPct val="150000"/>
              </a:lnSpc>
              <a:buClr>
                <a:srgbClr val="005293"/>
              </a:buClr>
              <a:buFont typeface="+mj-lt"/>
              <a:buAutoNum type="alphaUcPeriod"/>
            </a:pPr>
            <a:r>
              <a:rPr lang="en-GB" sz="1800" dirty="0"/>
              <a:t>Conclusion and Synthesis</a:t>
            </a:r>
          </a:p>
          <a:p>
            <a:pPr marL="342900" indent="-342900">
              <a:lnSpc>
                <a:spcPct val="150000"/>
              </a:lnSpc>
              <a:buClr>
                <a:srgbClr val="005293"/>
              </a:buClr>
              <a:buFont typeface="+mj-lt"/>
              <a:buAutoNum type="alphaUcPeriod"/>
            </a:pPr>
            <a:endParaRPr lang="en-GB" sz="1800" dirty="0"/>
          </a:p>
        </p:txBody>
      </p:sp>
      <p:sp>
        <p:nvSpPr>
          <p:cNvPr id="5" name="Title 4">
            <a:extLst>
              <a:ext uri="{FF2B5EF4-FFF2-40B4-BE49-F238E27FC236}">
                <a16:creationId xmlns:a16="http://schemas.microsoft.com/office/drawing/2014/main" id="{79246810-0FD4-E6EB-41E3-1A51FBE7823E}"/>
              </a:ext>
            </a:extLst>
          </p:cNvPr>
          <p:cNvSpPr>
            <a:spLocks noGrp="1"/>
          </p:cNvSpPr>
          <p:nvPr>
            <p:ph type="title"/>
          </p:nvPr>
        </p:nvSpPr>
        <p:spPr/>
        <p:txBody>
          <a:bodyPr/>
          <a:lstStyle/>
          <a:p>
            <a:r>
              <a:rPr lang="en-GB" dirty="0">
                <a:solidFill>
                  <a:srgbClr val="005293"/>
                </a:solidFill>
              </a:rPr>
              <a:t>Agenda </a:t>
            </a:r>
          </a:p>
        </p:txBody>
      </p:sp>
      <p:sp>
        <p:nvSpPr>
          <p:cNvPr id="6" name="Footer Placeholder 5">
            <a:extLst>
              <a:ext uri="{FF2B5EF4-FFF2-40B4-BE49-F238E27FC236}">
                <a16:creationId xmlns:a16="http://schemas.microsoft.com/office/drawing/2014/main" id="{964D4D1E-7ED0-61BF-0D7C-508BF85D4825}"/>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7" name="Slide Number Placeholder 6">
            <a:extLst>
              <a:ext uri="{FF2B5EF4-FFF2-40B4-BE49-F238E27FC236}">
                <a16:creationId xmlns:a16="http://schemas.microsoft.com/office/drawing/2014/main" id="{800F3C82-F148-774A-CACB-2C6DBED438D6}"/>
              </a:ext>
            </a:extLst>
          </p:cNvPr>
          <p:cNvSpPr>
            <a:spLocks noGrp="1"/>
          </p:cNvSpPr>
          <p:nvPr>
            <p:ph type="sldNum" sz="quarter" idx="4"/>
          </p:nvPr>
        </p:nvSpPr>
        <p:spPr/>
        <p:txBody>
          <a:bodyPr/>
          <a:lstStyle/>
          <a:p>
            <a:fld id="{CE58CB1E-F828-4F11-99E0-327109AF9DA4}" type="slidenum">
              <a:rPr lang="de-DE" smtClean="0"/>
              <a:pPr/>
              <a:t>5</a:t>
            </a:fld>
            <a:endParaRPr lang="de-DE" dirty="0"/>
          </a:p>
        </p:txBody>
      </p:sp>
    </p:spTree>
    <p:extLst>
      <p:ext uri="{BB962C8B-B14F-4D97-AF65-F5344CB8AC3E}">
        <p14:creationId xmlns:p14="http://schemas.microsoft.com/office/powerpoint/2010/main" val="3347628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5EB0A8-9815-8CC4-8C74-9A6CF66AE331}"/>
              </a:ext>
            </a:extLst>
          </p:cNvPr>
          <p:cNvSpPr>
            <a:spLocks noGrp="1"/>
          </p:cNvSpPr>
          <p:nvPr>
            <p:ph idx="1"/>
          </p:nvPr>
        </p:nvSpPr>
        <p:spPr/>
        <p:txBody>
          <a:bodyPr/>
          <a:lstStyle/>
          <a:p>
            <a:pPr marL="285750" indent="-285750">
              <a:buFont typeface="Arial" panose="020B0604020202020204" pitchFamily="34" charset="0"/>
              <a:buChar char="•"/>
            </a:pPr>
            <a:r>
              <a:rPr lang="en-GB" dirty="0"/>
              <a:t>The chemical regime includes global and regional agreements aimed at mitigating </a:t>
            </a:r>
            <a:r>
              <a:rPr lang="en-GB" b="1" dirty="0"/>
              <a:t>environmental and health</a:t>
            </a:r>
            <a:r>
              <a:rPr lang="en-GB" dirty="0"/>
              <a:t> risks associated with hazardous chemicals.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Basel, Rotterdam, Stockholm Convention and the CLRTAP POPs Protocol</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Addressing all stages of </a:t>
            </a:r>
            <a:r>
              <a:rPr lang="en-GB" b="1" dirty="0"/>
              <a:t>chemicals’ life cycles </a:t>
            </a:r>
            <a:r>
              <a:rPr lang="en-GB" dirty="0"/>
              <a:t>– production, use, trade, and disposal – trough both proactive and reactive measures.</a:t>
            </a:r>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7C0D8C35-0A52-69EC-62EB-A269636F5CF2}"/>
              </a:ext>
            </a:extLst>
          </p:cNvPr>
          <p:cNvSpPr>
            <a:spLocks noGrp="1"/>
          </p:cNvSpPr>
          <p:nvPr>
            <p:ph type="title"/>
          </p:nvPr>
        </p:nvSpPr>
        <p:spPr/>
        <p:txBody>
          <a:bodyPr/>
          <a:lstStyle/>
          <a:p>
            <a:r>
              <a:rPr lang="en-GB" dirty="0"/>
              <a:t>Introduction to the Chemicals Regime</a:t>
            </a:r>
          </a:p>
        </p:txBody>
      </p:sp>
      <p:sp>
        <p:nvSpPr>
          <p:cNvPr id="4" name="Footer Placeholder 3">
            <a:extLst>
              <a:ext uri="{FF2B5EF4-FFF2-40B4-BE49-F238E27FC236}">
                <a16:creationId xmlns:a16="http://schemas.microsoft.com/office/drawing/2014/main" id="{70C4AFAE-4777-F4B0-3318-6D7A127C751F}"/>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A5BFBF07-25C5-9045-2F56-9588890E1AA2}"/>
              </a:ext>
            </a:extLst>
          </p:cNvPr>
          <p:cNvSpPr>
            <a:spLocks noGrp="1"/>
          </p:cNvSpPr>
          <p:nvPr>
            <p:ph type="sldNum" sz="quarter" idx="4"/>
          </p:nvPr>
        </p:nvSpPr>
        <p:spPr/>
        <p:txBody>
          <a:bodyPr/>
          <a:lstStyle/>
          <a:p>
            <a:fld id="{CE58CB1E-F828-4F11-99E0-327109AF9DA4}" type="slidenum">
              <a:rPr lang="de-DE" smtClean="0"/>
              <a:pPr/>
              <a:t>6</a:t>
            </a:fld>
            <a:endParaRPr lang="de-DE" dirty="0"/>
          </a:p>
        </p:txBody>
      </p:sp>
    </p:spTree>
    <p:extLst>
      <p:ext uri="{BB962C8B-B14F-4D97-AF65-F5344CB8AC3E}">
        <p14:creationId xmlns:p14="http://schemas.microsoft.com/office/powerpoint/2010/main" val="82546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8304C-61C7-27E8-F1B9-7E5AC87B911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27035F-11BD-E09C-D6E8-3904FD31EB32}"/>
              </a:ext>
            </a:extLst>
          </p:cNvPr>
          <p:cNvSpPr>
            <a:spLocks noGrp="1"/>
          </p:cNvSpPr>
          <p:nvPr>
            <p:ph idx="1"/>
          </p:nvPr>
        </p:nvSpPr>
        <p:spPr/>
        <p:txBody>
          <a:bodyPr/>
          <a:lstStyle/>
          <a:p>
            <a:pPr marL="285750" indent="-285750">
              <a:buFont typeface="Arial" panose="020B0604020202020204" pitchFamily="34" charset="0"/>
              <a:buChar char="•"/>
            </a:pPr>
            <a:r>
              <a:rPr lang="en-GB" dirty="0"/>
              <a:t>Basel Convention – Manages hazardous waste transport and disposal due Prior Informed Consent (1989)</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Rotterdam Convention – Informed consent requirement for certain hazardous chemicals and pesticides (1998)</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Stockholm Convention – Regulates persistent organic pollutants (POPs) (2001)</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CLRTAP POPs Protocol – Regional focus on long-range POP transport control in Europe and North America. (1997)</a:t>
            </a:r>
          </a:p>
        </p:txBody>
      </p:sp>
      <p:sp>
        <p:nvSpPr>
          <p:cNvPr id="3" name="Title 2">
            <a:extLst>
              <a:ext uri="{FF2B5EF4-FFF2-40B4-BE49-F238E27FC236}">
                <a16:creationId xmlns:a16="http://schemas.microsoft.com/office/drawing/2014/main" id="{D31F0EDE-C95D-0A74-D8EA-D0FD615CC48B}"/>
              </a:ext>
            </a:extLst>
          </p:cNvPr>
          <p:cNvSpPr>
            <a:spLocks noGrp="1"/>
          </p:cNvSpPr>
          <p:nvPr>
            <p:ph type="title"/>
          </p:nvPr>
        </p:nvSpPr>
        <p:spPr/>
        <p:txBody>
          <a:bodyPr/>
          <a:lstStyle/>
          <a:p>
            <a:r>
              <a:rPr lang="en-GB" dirty="0"/>
              <a:t>Key Agreements in the Regime - Treaties</a:t>
            </a:r>
          </a:p>
        </p:txBody>
      </p:sp>
      <p:sp>
        <p:nvSpPr>
          <p:cNvPr id="4" name="Footer Placeholder 3">
            <a:extLst>
              <a:ext uri="{FF2B5EF4-FFF2-40B4-BE49-F238E27FC236}">
                <a16:creationId xmlns:a16="http://schemas.microsoft.com/office/drawing/2014/main" id="{9EB0DE7A-D6C5-A156-7044-90A9DBFC439C}"/>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92E97A42-F6A5-DB8D-FE34-904448A5C774}"/>
              </a:ext>
            </a:extLst>
          </p:cNvPr>
          <p:cNvSpPr>
            <a:spLocks noGrp="1"/>
          </p:cNvSpPr>
          <p:nvPr>
            <p:ph type="sldNum" sz="quarter" idx="4"/>
          </p:nvPr>
        </p:nvSpPr>
        <p:spPr/>
        <p:txBody>
          <a:bodyPr/>
          <a:lstStyle/>
          <a:p>
            <a:fld id="{CE58CB1E-F828-4F11-99E0-327109AF9DA4}" type="slidenum">
              <a:rPr lang="de-DE" smtClean="0"/>
              <a:pPr/>
              <a:t>7</a:t>
            </a:fld>
            <a:endParaRPr lang="de-DE" dirty="0"/>
          </a:p>
        </p:txBody>
      </p:sp>
    </p:spTree>
    <p:extLst>
      <p:ext uri="{BB962C8B-B14F-4D97-AF65-F5344CB8AC3E}">
        <p14:creationId xmlns:p14="http://schemas.microsoft.com/office/powerpoint/2010/main" val="123238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49DE76-A113-D047-4778-C2DCB511A207}"/>
              </a:ext>
            </a:extLst>
          </p:cNvPr>
          <p:cNvSpPr>
            <a:spLocks noGrp="1"/>
          </p:cNvSpPr>
          <p:nvPr>
            <p:ph idx="1"/>
          </p:nvPr>
        </p:nvSpPr>
        <p:spPr/>
        <p:txBody>
          <a:bodyPr/>
          <a:lstStyle/>
          <a:p>
            <a:r>
              <a:rPr lang="en-GB" dirty="0"/>
              <a:t>Question 1: If you had to rank, how would you rank those treatments regarding chemicals safety, importance, or influence? </a:t>
            </a:r>
          </a:p>
          <a:p>
            <a:endParaRPr lang="en-GB" dirty="0"/>
          </a:p>
          <a:p>
            <a:r>
              <a:rPr lang="en-GB" dirty="0"/>
              <a:t>Question 2: What do you think about, that such safety question is fragmented into several treaties?</a:t>
            </a:r>
          </a:p>
        </p:txBody>
      </p:sp>
      <p:sp>
        <p:nvSpPr>
          <p:cNvPr id="3" name="Title 2">
            <a:extLst>
              <a:ext uri="{FF2B5EF4-FFF2-40B4-BE49-F238E27FC236}">
                <a16:creationId xmlns:a16="http://schemas.microsoft.com/office/drawing/2014/main" id="{5C818344-0972-DB27-859F-8D8856ACF867}"/>
              </a:ext>
            </a:extLst>
          </p:cNvPr>
          <p:cNvSpPr>
            <a:spLocks noGrp="1"/>
          </p:cNvSpPr>
          <p:nvPr>
            <p:ph type="title"/>
          </p:nvPr>
        </p:nvSpPr>
        <p:spPr/>
        <p:txBody>
          <a:bodyPr/>
          <a:lstStyle/>
          <a:p>
            <a:r>
              <a:rPr lang="en-GB" dirty="0"/>
              <a:t>Discussion Question – Main Argument and Agreements</a:t>
            </a:r>
          </a:p>
        </p:txBody>
      </p:sp>
      <p:sp>
        <p:nvSpPr>
          <p:cNvPr id="4" name="Footer Placeholder 3">
            <a:extLst>
              <a:ext uri="{FF2B5EF4-FFF2-40B4-BE49-F238E27FC236}">
                <a16:creationId xmlns:a16="http://schemas.microsoft.com/office/drawing/2014/main" id="{5EAC06A3-46DC-CE48-9ECC-0AC1C7B8E19A}"/>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3A4BE743-6857-63DF-37BC-E01AB8234718}"/>
              </a:ext>
            </a:extLst>
          </p:cNvPr>
          <p:cNvSpPr>
            <a:spLocks noGrp="1"/>
          </p:cNvSpPr>
          <p:nvPr>
            <p:ph type="sldNum" sz="quarter" idx="4"/>
          </p:nvPr>
        </p:nvSpPr>
        <p:spPr/>
        <p:txBody>
          <a:bodyPr/>
          <a:lstStyle/>
          <a:p>
            <a:fld id="{CE58CB1E-F828-4F11-99E0-327109AF9DA4}" type="slidenum">
              <a:rPr lang="de-DE" smtClean="0"/>
              <a:pPr/>
              <a:t>8</a:t>
            </a:fld>
            <a:endParaRPr lang="de-DE" dirty="0"/>
          </a:p>
        </p:txBody>
      </p:sp>
      <p:pic>
        <p:nvPicPr>
          <p:cNvPr id="7" name="Graphic 6" descr="Questions with solid fill">
            <a:extLst>
              <a:ext uri="{FF2B5EF4-FFF2-40B4-BE49-F238E27FC236}">
                <a16:creationId xmlns:a16="http://schemas.microsoft.com/office/drawing/2014/main" id="{12ABF153-16EF-F1C8-5A0C-9731C3C0F7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8223" y="2588068"/>
            <a:ext cx="2154666" cy="2154666"/>
          </a:xfrm>
          <a:prstGeom prst="rect">
            <a:avLst/>
          </a:prstGeom>
        </p:spPr>
      </p:pic>
    </p:spTree>
    <p:extLst>
      <p:ext uri="{BB962C8B-B14F-4D97-AF65-F5344CB8AC3E}">
        <p14:creationId xmlns:p14="http://schemas.microsoft.com/office/powerpoint/2010/main" val="40678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CB3E3-13FE-5C9E-E361-7CA34318934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AAFA46-23E5-F670-1134-E294E8C2641F}"/>
              </a:ext>
            </a:extLst>
          </p:cNvPr>
          <p:cNvSpPr>
            <a:spLocks noGrp="1"/>
          </p:cNvSpPr>
          <p:nvPr>
            <p:ph idx="1"/>
          </p:nvPr>
        </p:nvSpPr>
        <p:spPr/>
        <p:txBody>
          <a:bodyPr/>
          <a:lstStyle/>
          <a:p>
            <a:pPr marL="285750" indent="-285750">
              <a:buFont typeface="Arial" panose="020B0604020202020204" pitchFamily="34" charset="0"/>
              <a:buChar char="•"/>
            </a:pPr>
            <a:r>
              <a:rPr lang="en-GB" dirty="0"/>
              <a:t>Fragmented yet Interconnected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SAICM Framework: Strategic Approach to International Chemicals Management is a voluntary, overarching framework to support policy coordination and capacity-building.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r>
              <a:rPr lang="en-GB" dirty="0">
                <a:sym typeface="Wingdings" pitchFamily="2" charset="2"/>
              </a:rPr>
              <a:t> </a:t>
            </a:r>
            <a:r>
              <a:rPr lang="en-GB" dirty="0"/>
              <a:t>Needs of Coordination</a:t>
            </a:r>
          </a:p>
        </p:txBody>
      </p:sp>
      <p:sp>
        <p:nvSpPr>
          <p:cNvPr id="3" name="Title 2">
            <a:extLst>
              <a:ext uri="{FF2B5EF4-FFF2-40B4-BE49-F238E27FC236}">
                <a16:creationId xmlns:a16="http://schemas.microsoft.com/office/drawing/2014/main" id="{1AAB14AF-571E-1BA2-5C54-9413DDDE554E}"/>
              </a:ext>
            </a:extLst>
          </p:cNvPr>
          <p:cNvSpPr>
            <a:spLocks noGrp="1"/>
          </p:cNvSpPr>
          <p:nvPr>
            <p:ph type="title"/>
          </p:nvPr>
        </p:nvSpPr>
        <p:spPr/>
        <p:txBody>
          <a:bodyPr/>
          <a:lstStyle/>
          <a:p>
            <a:r>
              <a:rPr lang="en-GB" dirty="0"/>
              <a:t>Institutional Complexity</a:t>
            </a:r>
          </a:p>
        </p:txBody>
      </p:sp>
      <p:sp>
        <p:nvSpPr>
          <p:cNvPr id="4" name="Footer Placeholder 3">
            <a:extLst>
              <a:ext uri="{FF2B5EF4-FFF2-40B4-BE49-F238E27FC236}">
                <a16:creationId xmlns:a16="http://schemas.microsoft.com/office/drawing/2014/main" id="{9219E2E5-18DD-C7F9-592D-7271B65594DA}"/>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1808BEFF-007E-B737-CE72-FC2821C7A60E}"/>
              </a:ext>
            </a:extLst>
          </p:cNvPr>
          <p:cNvSpPr>
            <a:spLocks noGrp="1"/>
          </p:cNvSpPr>
          <p:nvPr>
            <p:ph type="sldNum" sz="quarter" idx="4"/>
          </p:nvPr>
        </p:nvSpPr>
        <p:spPr/>
        <p:txBody>
          <a:bodyPr/>
          <a:lstStyle/>
          <a:p>
            <a:fld id="{CE58CB1E-F828-4F11-99E0-327109AF9DA4}" type="slidenum">
              <a:rPr lang="de-DE" smtClean="0"/>
              <a:pPr/>
              <a:t>9</a:t>
            </a:fld>
            <a:endParaRPr lang="de-DE" dirty="0"/>
          </a:p>
        </p:txBody>
      </p:sp>
    </p:spTree>
    <p:extLst>
      <p:ext uri="{BB962C8B-B14F-4D97-AF65-F5344CB8AC3E}">
        <p14:creationId xmlns:p14="http://schemas.microsoft.com/office/powerpoint/2010/main" val="104334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71F9E29F-9B65-4C06-A32E-848D689232B9}" vid="{1E03A00F-5A34-475F-BA84-E2EBED434790}"/>
    </a:ext>
  </a:extLst>
</a:theme>
</file>

<file path=ppt/theme/theme2.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71F9E29F-9B65-4C06-A32E-848D689232B9}" vid="{94C99F27-547F-408F-8FEB-51CB360826DB}"/>
    </a:ext>
  </a:ext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Titel 1</Template>
  <TotalTime>20625</TotalTime>
  <Words>4387</Words>
  <Application>Microsoft Macintosh PowerPoint</Application>
  <PresentationFormat>On-screen Show (16:9)</PresentationFormat>
  <Paragraphs>445</Paragraphs>
  <Slides>35</Slides>
  <Notes>32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-webkit-standard</vt:lpstr>
      <vt:lpstr>Arial</vt:lpstr>
      <vt:lpstr>Calibri</vt:lpstr>
      <vt:lpstr>Cambria</vt:lpstr>
      <vt:lpstr>Courier New</vt:lpstr>
      <vt:lpstr>Symbol</vt:lpstr>
      <vt:lpstr>Wingdings</vt:lpstr>
      <vt:lpstr>Titel 1</vt:lpstr>
      <vt:lpstr>Inhalt</vt:lpstr>
      <vt:lpstr>Global Chemicals Politics and Policy  &amp; The Rotterdam Convention</vt:lpstr>
      <vt:lpstr>Health hazards due pesticides</vt:lpstr>
      <vt:lpstr>Short about the 2 papers</vt:lpstr>
      <vt:lpstr>Agenda </vt:lpstr>
      <vt:lpstr>Agenda </vt:lpstr>
      <vt:lpstr>Introduction to the Chemicals Regime</vt:lpstr>
      <vt:lpstr>Key Agreements in the Regime - Treaties</vt:lpstr>
      <vt:lpstr>Discussion Question – Main Argument and Agreements</vt:lpstr>
      <vt:lpstr>Institutional Complexity</vt:lpstr>
      <vt:lpstr>Capacity-Building and Compliance</vt:lpstr>
      <vt:lpstr>Discussion Question –  Institutional Complexity and Capacity Building</vt:lpstr>
      <vt:lpstr>Life-Cycle Management</vt:lpstr>
      <vt:lpstr>Discussion Question –  Life-Cycle Management</vt:lpstr>
      <vt:lpstr>Linkage Politics and Synergies</vt:lpstr>
      <vt:lpstr>Discussion Questions – Institutional Linages and Critique</vt:lpstr>
      <vt:lpstr>Critique of the Global Regime</vt:lpstr>
      <vt:lpstr>Discussion Question – Final Critique</vt:lpstr>
      <vt:lpstr>International Relations Theory</vt:lpstr>
      <vt:lpstr>Critique on the Paper</vt:lpstr>
      <vt:lpstr>Wrap up and Take-Home-Message</vt:lpstr>
      <vt:lpstr>Part B: The Rotterdam Convention Case Study</vt:lpstr>
      <vt:lpstr>Agenda </vt:lpstr>
      <vt:lpstr>Introduction to the Rotterdam Convention</vt:lpstr>
      <vt:lpstr>PIC Mechanism and Annex III</vt:lpstr>
      <vt:lpstr>Discussion Question</vt:lpstr>
      <vt:lpstr>Transparency and Empowerment</vt:lpstr>
      <vt:lpstr>Discussion Questions</vt:lpstr>
      <vt:lpstr>Implementation and Trade Impact</vt:lpstr>
      <vt:lpstr>Critique of the Rotterdam Convention</vt:lpstr>
      <vt:lpstr>Critique on Paper</vt:lpstr>
      <vt:lpstr>International Relations Theory</vt:lpstr>
      <vt:lpstr>Agenda </vt:lpstr>
      <vt:lpstr>Conclusion and Synthesis</vt:lpstr>
      <vt:lpstr>Final Discussion Questions</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Agnes Dechêne</dc:creator>
  <cp:lastModifiedBy>Agnes Dechêne</cp:lastModifiedBy>
  <cp:revision>16</cp:revision>
  <cp:lastPrinted>2015-07-30T14:04:45Z</cp:lastPrinted>
  <dcterms:created xsi:type="dcterms:W3CDTF">2024-08-20T15:58:35Z</dcterms:created>
  <dcterms:modified xsi:type="dcterms:W3CDTF">2024-11-05T09:32:38Z</dcterms:modified>
</cp:coreProperties>
</file>