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modernComment_163_0.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24C_4974B0D7.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 id="2147483648" r:id="rId2"/>
  </p:sldMasterIdLst>
  <p:notesMasterIdLst>
    <p:notesMasterId r:id="rId20"/>
  </p:notesMasterIdLst>
  <p:handoutMasterIdLst>
    <p:handoutMasterId r:id="rId21"/>
  </p:handoutMasterIdLst>
  <p:sldIdLst>
    <p:sldId id="355" r:id="rId3"/>
    <p:sldId id="407" r:id="rId4"/>
    <p:sldId id="575" r:id="rId5"/>
    <p:sldId id="614" r:id="rId6"/>
    <p:sldId id="572" r:id="rId7"/>
    <p:sldId id="615" r:id="rId8"/>
    <p:sldId id="616" r:id="rId9"/>
    <p:sldId id="617" r:id="rId10"/>
    <p:sldId id="618" r:id="rId11"/>
    <p:sldId id="619" r:id="rId12"/>
    <p:sldId id="620" r:id="rId13"/>
    <p:sldId id="621" r:id="rId14"/>
    <p:sldId id="622" r:id="rId15"/>
    <p:sldId id="623" r:id="rId16"/>
    <p:sldId id="624" r:id="rId17"/>
    <p:sldId id="588" r:id="rId18"/>
    <p:sldId id="569" r:id="rId19"/>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6FEE0BE-EEC1-C262-94C5-A282189EC871}" name="Agnes Dechêne" initials="AD" userId="S::ge35het@tum.de::468b6ca5-1833-4b63-b8c0-cbc3dcb01438"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5EB2"/>
    <a:srgbClr val="98C6EA"/>
    <a:srgbClr val="00529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6" autoAdjust="0"/>
    <p:restoredTop sz="96296" autoAdjust="0"/>
  </p:normalViewPr>
  <p:slideViewPr>
    <p:cSldViewPr snapToGrid="0">
      <p:cViewPr varScale="1">
        <p:scale>
          <a:sx n="149" d="100"/>
          <a:sy n="149" d="100"/>
        </p:scale>
        <p:origin x="640" y="176"/>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15" d="100"/>
          <a:sy n="115" d="100"/>
        </p:scale>
        <p:origin x="2200" y="192"/>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8/10/relationships/authors" Target="author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omments/modernComment_163_0.xml><?xml version="1.0" encoding="utf-8"?>
<p188:cmLst xmlns:a="http://schemas.openxmlformats.org/drawingml/2006/main" xmlns:r="http://schemas.openxmlformats.org/officeDocument/2006/relationships" xmlns:p188="http://schemas.microsoft.com/office/powerpoint/2018/8/main">
  <p188:cm id="{EBE090EC-1F73-9D4D-B491-236B7441CFE7}" authorId="{96FEE0BE-EEC1-C262-94C5-A282189EC871}" created="2024-08-27T14:25:23.203">
    <pc:sldMkLst xmlns:pc="http://schemas.microsoft.com/office/powerpoint/2013/main/command">
      <pc:docMk/>
      <pc:sldMk cId="0" sldId="355"/>
    </pc:sldMkLst>
    <p188:txBody>
      <a:bodyPr/>
      <a:lstStyle/>
      <a:p>
        <a:r>
          <a:rPr lang="de-DE"/>
          <a:t>Quelle fürs Bild</a:t>
        </a:r>
      </a:p>
    </p188:txBody>
  </p188:cm>
</p188:cmLst>
</file>

<file path=ppt/comments/modernComment_24C_4974B0D7.xml><?xml version="1.0" encoding="utf-8"?>
<p188:cmLst xmlns:a="http://schemas.openxmlformats.org/drawingml/2006/main" xmlns:r="http://schemas.openxmlformats.org/officeDocument/2006/relationships" xmlns:p188="http://schemas.microsoft.com/office/powerpoint/2018/8/main">
  <p188:cm id="{CB9196BC-3A11-7149-A9B7-4546B6781FE9}" authorId="{96FEE0BE-EEC1-C262-94C5-A282189EC871}" created="2024-10-28T15:18:52.642">
    <ac:txMkLst xmlns:ac="http://schemas.microsoft.com/office/drawing/2013/main/command">
      <pc:docMk xmlns:pc="http://schemas.microsoft.com/office/powerpoint/2013/main/command"/>
      <pc:sldMk xmlns:pc="http://schemas.microsoft.com/office/powerpoint/2013/main/command" cId="1232384215" sldId="588"/>
      <ac:spMk id="2" creationId="{9A27035F-11BD-E09C-D6E8-3904FD31EB32}"/>
      <ac:txMk cp="0">
        <ac:context len="49" hash="2479627255"/>
      </ac:txMk>
    </ac:txMkLst>
    <p188:pos x="1875470" y="3254746"/>
    <p188:txBody>
      <a:bodyPr/>
      <a:lstStyle/>
      <a:p>
        <a:r>
          <a:rPr lang="en-GB"/>
          <a:t>POP definierten</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07/11/2024</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07/11/2024</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r>
              <a:rPr lang="en-GB" b="0" i="0" u="none" strike="noStrike" dirty="0">
                <a:solidFill>
                  <a:srgbClr val="000000"/>
                </a:solidFill>
                <a:effectLst/>
                <a:latin typeface="-webkit-standard"/>
              </a:rPr>
              <a:t>Welcome, and thank you for joining today’s presentation. We’ll be discussing the global chemicals regime and specifically the Rotterdam Convention as a case study.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Through this, I’ll cover the main principles and mechanisms of global chemicals policy and evaluate their effectiveness in managing hazardous chemicals, especially in developing countries. Let’s dive in with an overview of the global chemicals regime.</a:t>
            </a:r>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80195-1DA5-E0E5-2391-7AA6902EA0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0A65F7-5372-9491-93D5-02544AAFAD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A781E1-92CB-FFE6-8D43-F9EA3F9662A5}"/>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657822B2-BB76-36CB-A8DA-3CD19E0E18C8}"/>
              </a:ext>
            </a:extLst>
          </p:cNvPr>
          <p:cNvSpPr>
            <a:spLocks noGrp="1"/>
          </p:cNvSpPr>
          <p:nvPr>
            <p:ph type="sldNum" sz="quarter" idx="5"/>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965894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745EC-644D-379C-1F4C-725932AF2C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A8BF33-0E8A-079F-CD63-7671CD1A42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0FE58C-84C7-0A6E-C0F5-712CD1F5EABE}"/>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D4AC8617-56A3-3078-B301-4132FC7BFB00}"/>
              </a:ext>
            </a:extLst>
          </p:cNvPr>
          <p:cNvSpPr>
            <a:spLocks noGrp="1"/>
          </p:cNvSpPr>
          <p:nvPr>
            <p:ph type="sldNum" sz="quarter" idx="5"/>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1211608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F4C4C-7150-A738-30CC-003D789843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32160E-350F-A2E3-BAD1-5E73496A1B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097BA4-4FAE-B20F-0811-1C7D6474F1B0}"/>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93E544F6-5A03-718D-02E2-845AB3E95F78}"/>
              </a:ext>
            </a:extLst>
          </p:cNvPr>
          <p:cNvSpPr>
            <a:spLocks noGrp="1"/>
          </p:cNvSpPr>
          <p:nvPr>
            <p:ph type="sldNum" sz="quarter" idx="5"/>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827475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51308-D7FB-E106-B693-245C455E5F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7A6C02-3216-4B61-8452-FDE6EEAFAD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A9B88B-4E01-5092-81FA-2CD7272AFBCB}"/>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2F91313F-9ED6-93D5-BC09-CCEBFEE15232}"/>
              </a:ext>
            </a:extLst>
          </p:cNvPr>
          <p:cNvSpPr>
            <a:spLocks noGrp="1"/>
          </p:cNvSpPr>
          <p:nvPr>
            <p:ph type="sldNum" sz="quarter" idx="5"/>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1510778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Let’s briefly look at each of these key agreements. </a:t>
            </a:r>
          </a:p>
          <a:p>
            <a:r>
              <a:rPr lang="en-GB" b="0" i="0" u="none" strike="noStrike" dirty="0">
                <a:solidFill>
                  <a:srgbClr val="000000"/>
                </a:solidFill>
                <a:effectLst/>
                <a:latin typeface="-webkit-standard"/>
              </a:rPr>
              <a:t>The Basel Convention focuses on hazardous waste transport and disposal, requiring that waste shipments are managed safely and consent is obtained before moving waste across borders.</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 The Rotterdam Convention, our focus today, regulates international trade of specific hazardous chemicals through a process called Prior Informed Consent, or PIC.</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 The Stockholm Convention targets persistent organic pollutants, which are chemicals that remain in the environment for long periods, causing widespread harm.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Finally, the CLRTAP POPs Protocol addresses long-range transport of pollutants, primarily focusing on Europe and North America.</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264159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only the agenda of the Paper one. There is need of adding introduction, questions, what they could have done better in the treaties but as well as in the paper.</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1087033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3684204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A2BD1-7FF9-BA63-C8D7-AA7AB4EDE4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862B8F-E6FA-26D3-B840-4A9ECCB745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CB2C93-5E66-721A-14A5-08214B5130F7}"/>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D93F26AD-281A-DAF1-6D80-3E79A4946A99}"/>
              </a:ext>
            </a:extLst>
          </p:cNvPr>
          <p:cNvSpPr>
            <a:spLocks noGrp="1"/>
          </p:cNvSpPr>
          <p:nvPr>
            <p:ph type="sldNum" sz="quarter" idx="5"/>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1691973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D36FC-874C-6F2E-87C2-F4DA01B12A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D21C74-5953-BCDF-CF0F-093535E456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714259-31A9-F85B-D1D9-085015E5BB9B}"/>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4A0A4378-0DDE-3A63-BBF7-6E3A4006175F}"/>
              </a:ext>
            </a:extLst>
          </p:cNvPr>
          <p:cNvSpPr>
            <a:spLocks noGrp="1"/>
          </p:cNvSpPr>
          <p:nvPr>
            <p:ph type="sldNum" sz="quarter" idx="5"/>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4084585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6B055-2C2B-09AE-A734-B68B52A7D5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2243D5-F37E-6884-806E-46BA169892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2AB581-7CFF-C38F-908F-E52B1F7E0EC4}"/>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F1C68F3F-96EC-310D-4341-A88AFD7B86C8}"/>
              </a:ext>
            </a:extLst>
          </p:cNvPr>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1255636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EB3B5-24DF-C209-B309-C27E1F6C42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800779-3665-9D0B-FF9F-DF65AE93DB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76DCF0-ED45-B05C-959B-D9E178BEFF6C}"/>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1134247B-179B-5CA0-75FE-1389BD8FCC55}"/>
              </a:ext>
            </a:extLst>
          </p:cNvPr>
          <p:cNvSpPr>
            <a:spLocks noGrp="1"/>
          </p:cNvSpPr>
          <p:nvPr>
            <p:ph type="sldNum" sz="quarter" idx="5"/>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4195542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C1C5E-3FA2-BBCF-CA5E-84B0725DFA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BF5DFD-137E-0499-57B9-77F660DAEA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868682-2367-4F7F-9FFF-0AE6747DA449}"/>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CD1968AB-7135-4867-45B3-76D899972941}"/>
              </a:ext>
            </a:extLst>
          </p:cNvPr>
          <p:cNvSpPr>
            <a:spLocks noGrp="1"/>
          </p:cNvSpPr>
          <p:nvPr>
            <p:ph type="sldNum" sz="quarter" idx="5"/>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2025872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D3BA6-8F04-F70A-3A31-FCB2CA1B36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C09F7D-7FB8-4EE9-E50E-82597AA2FD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1285DA-3166-9B66-D85C-6528C4A20F70}"/>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E2FF1AAD-0B7C-55DA-B05E-A896F3C68EA8}"/>
              </a:ext>
            </a:extLst>
          </p:cNvPr>
          <p:cNvSpPr>
            <a:spLocks noGrp="1"/>
          </p:cNvSpPr>
          <p:nvPr>
            <p:ph type="sldNum" sz="quarter" idx="5"/>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1558962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35383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600" noProof="0" dirty="0" smtClean="0"/>
            </a:lvl1pPr>
            <a:lvl2pPr>
              <a:lnSpc>
                <a:spcPct val="114000"/>
              </a:lnSpc>
              <a:defRPr lang="de-DE" sz="1600"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7" name="Fußzeilenplatzhalter 6"/>
          <p:cNvSpPr>
            <a:spLocks noGrp="1"/>
          </p:cNvSpPr>
          <p:nvPr>
            <p:ph type="ftr" sz="quarter" idx="12"/>
          </p:nvPr>
        </p:nvSpPr>
        <p:spPr>
          <a:xfrm>
            <a:off x="311161" y="4854985"/>
            <a:ext cx="6892943" cy="273844"/>
          </a:xfrm>
        </p:spPr>
        <p:txBody>
          <a:bodyPr/>
          <a:lstStyle>
            <a:lvl1pPr>
              <a:defRPr sz="1100" b="0"/>
            </a:lvl1p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Dechêne</a:t>
            </a:r>
            <a:endParaRPr lang="en-GB" dirty="0">
              <a:latin typeface="+mn-lt"/>
            </a:endParaRPr>
          </a:p>
        </p:txBody>
      </p:sp>
      <p:sp>
        <p:nvSpPr>
          <p:cNvPr id="2" name="Titel 1">
            <a:extLst>
              <a:ext uri="{FF2B5EF4-FFF2-40B4-BE49-F238E27FC236}">
                <a16:creationId xmlns:a16="http://schemas.microsoft.com/office/drawing/2014/main" id="{68BF00CB-98F1-DE72-3545-62DB166D80F6}"/>
              </a:ext>
            </a:extLst>
          </p:cNvPr>
          <p:cNvSpPr>
            <a:spLocks noGrp="1"/>
          </p:cNvSpPr>
          <p:nvPr>
            <p:ph type="title" hasCustomPrompt="1"/>
          </p:nvPr>
        </p:nvSpPr>
        <p:spPr>
          <a:xfrm>
            <a:off x="319088" y="547457"/>
            <a:ext cx="8508999" cy="38074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rgbClr val="005293"/>
                </a:solidFill>
              </a:defRPr>
            </a:lvl1pPr>
          </a:lstStyle>
          <a:p>
            <a:pPr lvl="0"/>
            <a:r>
              <a:rPr lang="de-DE" noProof="0" dirty="0"/>
              <a:t>Titel durch Klicken bearbeiten</a:t>
            </a:r>
          </a:p>
        </p:txBody>
      </p:sp>
      <p:sp>
        <p:nvSpPr>
          <p:cNvPr id="4" name="Foliennummernplatzhalter 4">
            <a:extLst>
              <a:ext uri="{FF2B5EF4-FFF2-40B4-BE49-F238E27FC236}">
                <a16:creationId xmlns:a16="http://schemas.microsoft.com/office/drawing/2014/main" id="{AF2D479C-B46C-0135-6F6B-1C3EDF226301}"/>
              </a:ext>
            </a:extLst>
          </p:cNvPr>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Tree>
    <p:extLst>
      <p:ext uri="{BB962C8B-B14F-4D97-AF65-F5344CB8AC3E}">
        <p14:creationId xmlns:p14="http://schemas.microsoft.com/office/powerpoint/2010/main" val="21839487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pic>
        <p:nvPicPr>
          <p:cNvPr id="5" name="Bild 8" descr="20150416 tum logo blau png final.png"/>
          <p:cNvPicPr>
            <a:picLocks noChangeAspect="1"/>
          </p:cNvPicPr>
          <p:nvPr userDrawn="1"/>
        </p:nvPicPr>
        <p:blipFill>
          <a:blip r:embed="rId3"/>
          <a:stretch>
            <a:fillRect/>
          </a:stretch>
        </p:blipFill>
        <p:spPr>
          <a:xfrm>
            <a:off x="8218800" y="324000"/>
            <a:ext cx="604774" cy="318516"/>
          </a:xfrm>
          <a:prstGeom prst="rect">
            <a:avLst/>
          </a:prstGeom>
        </p:spPr>
      </p:pic>
      <p:sp>
        <p:nvSpPr>
          <p:cNvPr id="2" name="Fußzeilenplatzhalter 3">
            <a:extLst>
              <a:ext uri="{FF2B5EF4-FFF2-40B4-BE49-F238E27FC236}">
                <a16:creationId xmlns:a16="http://schemas.microsoft.com/office/drawing/2014/main" id="{C9ED1B75-FED7-ABB2-2519-0714F89276E1}"/>
              </a:ext>
            </a:extLst>
          </p:cNvPr>
          <p:cNvSpPr>
            <a:spLocks noGrp="1"/>
          </p:cNvSpPr>
          <p:nvPr>
            <p:ph type="ftr" sz="quarter" idx="3"/>
          </p:nvPr>
        </p:nvSpPr>
        <p:spPr>
          <a:xfrm>
            <a:off x="311162" y="4854985"/>
            <a:ext cx="7004038" cy="273844"/>
          </a:xfrm>
          <a:prstGeom prst="rect">
            <a:avLst/>
          </a:prstGeom>
        </p:spPr>
        <p:txBody>
          <a:bodyPr vert="horz" lIns="0" tIns="45720" rIns="0" bIns="45720" rtlCol="0" anchor="ctr"/>
          <a:lstStyle>
            <a:lvl1pPr algn="l">
              <a:defRPr sz="1100">
                <a:solidFill>
                  <a:schemeClr val="tx1"/>
                </a:solidFill>
              </a:defRPr>
            </a:lvl1p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Dechêne</a:t>
            </a:r>
            <a:endParaRPr lang="en-GB" dirty="0">
              <a:latin typeface="+mn-lt"/>
            </a:endParaRPr>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3"/>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4854985"/>
            <a:ext cx="7004038" cy="273844"/>
          </a:xfrm>
          <a:prstGeom prst="rect">
            <a:avLst/>
          </a:prstGeom>
        </p:spPr>
        <p:txBody>
          <a:bodyPr vert="horz" lIns="0" tIns="45720" rIns="0" bIns="45720" rtlCol="0" anchor="ctr"/>
          <a:lstStyle>
            <a:lvl1pPr algn="l">
              <a:defRPr sz="1100">
                <a:solidFill>
                  <a:schemeClr val="tx1"/>
                </a:solidFill>
              </a:defRPr>
            </a:lvl1p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Dechêne</a:t>
            </a:r>
            <a:endParaRPr lang="en-GB" dirty="0">
              <a:latin typeface="+mn-lt"/>
            </a:endParaRPr>
          </a:p>
        </p:txBody>
      </p:sp>
      <p:cxnSp>
        <p:nvCxnSpPr>
          <p:cNvPr id="4" name="Straight Connector 3">
            <a:extLst>
              <a:ext uri="{FF2B5EF4-FFF2-40B4-BE49-F238E27FC236}">
                <a16:creationId xmlns:a16="http://schemas.microsoft.com/office/drawing/2014/main" id="{3E9BE5D9-2033-AA4F-9CBE-25726C7D8384}"/>
              </a:ext>
            </a:extLst>
          </p:cNvPr>
          <p:cNvCxnSpPr>
            <a:cxnSpLocks/>
          </p:cNvCxnSpPr>
          <p:nvPr userDrawn="1"/>
        </p:nvCxnSpPr>
        <p:spPr>
          <a:xfrm>
            <a:off x="0" y="4747428"/>
            <a:ext cx="9144000" cy="0"/>
          </a:xfrm>
          <a:prstGeom prst="line">
            <a:avLst/>
          </a:prstGeom>
          <a:ln>
            <a:solidFill>
              <a:srgbClr val="0064BD"/>
            </a:solidFill>
          </a:ln>
          <a:effectLst/>
        </p:spPr>
        <p:style>
          <a:lnRef idx="2">
            <a:schemeClr val="accent3"/>
          </a:lnRef>
          <a:fillRef idx="0">
            <a:schemeClr val="accent3"/>
          </a:fillRef>
          <a:effectRef idx="1">
            <a:schemeClr val="accent3"/>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63_0.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24C_4974B0D7.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a:xfrm>
            <a:off x="319088" y="1484039"/>
            <a:ext cx="8508999" cy="3013417"/>
          </a:xfrm>
        </p:spPr>
        <p:txBody>
          <a:bodyPr/>
          <a:lstStyle/>
          <a:p>
            <a:endParaRPr lang="en-GB" dirty="0"/>
          </a:p>
          <a:p>
            <a:endParaRPr lang="en-GB" dirty="0"/>
          </a:p>
          <a:p>
            <a:endParaRPr lang="en-GB" dirty="0"/>
          </a:p>
          <a:p>
            <a:r>
              <a:rPr lang="en-GB" b="1" dirty="0"/>
              <a:t>Task 1: Parameter Optimization </a:t>
            </a:r>
          </a:p>
          <a:p>
            <a:r>
              <a:rPr lang="en-GB" dirty="0"/>
              <a:t>Fit Lumped HBV012a model to observed river flow data</a:t>
            </a:r>
          </a:p>
          <a:p>
            <a:endParaRPr lang="en-GB" b="1" dirty="0"/>
          </a:p>
          <a:p>
            <a:endParaRPr lang="en-GB" b="1" dirty="0"/>
          </a:p>
          <a:p>
            <a:r>
              <a:rPr lang="en-GB" dirty="0">
                <a:latin typeface="+mn-lt"/>
              </a:rPr>
              <a:t>Lisa Beer, </a:t>
            </a:r>
            <a:r>
              <a:rPr lang="en-GB" dirty="0"/>
              <a:t>Agnes </a:t>
            </a:r>
            <a:r>
              <a:rPr lang="en-GB" dirty="0" err="1"/>
              <a:t>Dechêne</a:t>
            </a:r>
            <a:r>
              <a:rPr lang="en-GB" dirty="0"/>
              <a:t>, Helena Franta</a:t>
            </a:r>
          </a:p>
          <a:p>
            <a:r>
              <a:rPr lang="en-GB" dirty="0"/>
              <a:t>Munich, 08. November 2024</a:t>
            </a:r>
          </a:p>
        </p:txBody>
      </p:sp>
      <p:sp>
        <p:nvSpPr>
          <p:cNvPr id="5" name="Titel 4"/>
          <p:cNvSpPr>
            <a:spLocks noGrp="1"/>
          </p:cNvSpPr>
          <p:nvPr>
            <p:ph type="title"/>
          </p:nvPr>
        </p:nvSpPr>
        <p:spPr>
          <a:xfrm>
            <a:off x="302761" y="972000"/>
            <a:ext cx="8508999" cy="383381"/>
          </a:xfrm>
        </p:spPr>
        <p:txBody>
          <a:bodyPr/>
          <a:lstStyle/>
          <a:p>
            <a:r>
              <a:rPr lang="en-GB" dirty="0">
                <a:solidFill>
                  <a:srgbClr val="045EB2"/>
                </a:solidFill>
              </a:rPr>
              <a:t>Mathematical Methods of </a:t>
            </a:r>
            <a:br>
              <a:rPr lang="en-GB" dirty="0">
                <a:solidFill>
                  <a:srgbClr val="045EB2"/>
                </a:solidFill>
              </a:rPr>
            </a:br>
            <a:r>
              <a:rPr lang="en-GB" dirty="0">
                <a:solidFill>
                  <a:srgbClr val="045EB2"/>
                </a:solidFill>
              </a:rPr>
              <a:t>Uncertainty Quantification in Hydrology</a:t>
            </a:r>
          </a:p>
        </p:txBody>
      </p:sp>
      <p:sp>
        <p:nvSpPr>
          <p:cNvPr id="2" name="Slide Number Placeholder 1">
            <a:extLst>
              <a:ext uri="{FF2B5EF4-FFF2-40B4-BE49-F238E27FC236}">
                <a16:creationId xmlns:a16="http://schemas.microsoft.com/office/drawing/2014/main" id="{4FE264C8-3575-7D75-1154-52EEFCB51BCE}"/>
              </a:ext>
            </a:extLst>
          </p:cNvPr>
          <p:cNvSpPr>
            <a:spLocks noGrp="1"/>
          </p:cNvSpPr>
          <p:nvPr>
            <p:ph type="sldNum" sz="quarter" idx="12"/>
          </p:nvPr>
        </p:nvSpPr>
        <p:spPr/>
        <p:txBody>
          <a:bodyPr/>
          <a:lstStyle/>
          <a:p>
            <a:fld id="{CE58CB1E-F828-4F11-99E0-327109AF9DA4}" type="slidenum">
              <a:rPr lang="de-DE" smtClean="0"/>
              <a:pPr/>
              <a:t>1</a:t>
            </a:fld>
            <a:endParaRPr lang="de-DE" dirty="0"/>
          </a:p>
        </p:txBody>
      </p:sp>
    </p:spTree>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7494C-595D-C922-C7CB-BF23F7F9C76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5FC7FC-07A7-C8AF-F8DC-5F319C98583B}"/>
              </a:ext>
            </a:extLst>
          </p:cNvPr>
          <p:cNvSpPr>
            <a:spLocks noGrp="1"/>
          </p:cNvSpPr>
          <p:nvPr>
            <p:ph idx="1"/>
          </p:nvPr>
        </p:nvSpPr>
        <p:spPr>
          <a:xfrm>
            <a:off x="5157788" y="1353830"/>
            <a:ext cx="3670301" cy="3095625"/>
          </a:xfrm>
        </p:spPr>
        <p:txBody>
          <a:bodyPr/>
          <a:lstStyle/>
          <a:p>
            <a:pPr marL="285750" indent="-285750">
              <a:buFont typeface="Arial" panose="020B0604020202020204" pitchFamily="34" charset="0"/>
              <a:buChar char="•"/>
            </a:pPr>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Tolerance 0.01</a:t>
            </a:r>
          </a:p>
          <a:p>
            <a:pPr marL="285750" indent="-285750">
              <a:buFont typeface="Arial" panose="020B0604020202020204" pitchFamily="34" charset="0"/>
              <a:buChar char="•"/>
            </a:pPr>
            <a:r>
              <a:rPr lang="en-GB" dirty="0" err="1">
                <a:solidFill>
                  <a:srgbClr val="222222"/>
                </a:solidFill>
                <a:latin typeface="Cambria" panose="02040503050406030204" pitchFamily="18" charset="0"/>
              </a:rPr>
              <a:t>Nse</a:t>
            </a:r>
            <a:r>
              <a:rPr lang="en-GB" dirty="0">
                <a:solidFill>
                  <a:srgbClr val="222222"/>
                </a:solidFill>
                <a:latin typeface="Cambria" panose="02040503050406030204" pitchFamily="18" charset="0"/>
              </a:rPr>
              <a:t> value:</a:t>
            </a:r>
          </a:p>
          <a:p>
            <a:pPr marL="285750" indent="-285750">
              <a:buFont typeface="Arial" panose="020B0604020202020204" pitchFamily="34" charset="0"/>
              <a:buChar char="•"/>
            </a:pPr>
            <a:r>
              <a:rPr lang="en-GB" dirty="0">
                <a:solidFill>
                  <a:srgbClr val="222222"/>
                </a:solidFill>
                <a:latin typeface="Cambria" panose="02040503050406030204" pitchFamily="18" charset="0"/>
              </a:rPr>
              <a:t>Number of </a:t>
            </a:r>
            <a:r>
              <a:rPr lang="en-GB" dirty="0" err="1">
                <a:solidFill>
                  <a:srgbClr val="222222"/>
                </a:solidFill>
                <a:latin typeface="Cambria" panose="02040503050406030204" pitchFamily="18" charset="0"/>
              </a:rPr>
              <a:t>interations</a:t>
            </a:r>
            <a:r>
              <a:rPr lang="en-GB" dirty="0">
                <a:solidFill>
                  <a:srgbClr val="222222"/>
                </a:solidFill>
                <a:latin typeface="Cambria" panose="02040503050406030204" pitchFamily="18" charset="0"/>
              </a:rPr>
              <a:t>:</a:t>
            </a:r>
          </a:p>
          <a:p>
            <a:pPr marL="285750" indent="-285750">
              <a:buFont typeface="Arial" panose="020B0604020202020204" pitchFamily="34" charset="0"/>
              <a:buChar char="•"/>
            </a:pPr>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Adapted initial bounds: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F2592070-B90E-D9ED-115D-20D557C0A763}"/>
              </a:ext>
            </a:extLst>
          </p:cNvPr>
          <p:cNvSpPr>
            <a:spLocks noGrp="1"/>
          </p:cNvSpPr>
          <p:nvPr>
            <p:ph type="title"/>
          </p:nvPr>
        </p:nvSpPr>
        <p:spPr/>
        <p:txBody>
          <a:bodyPr/>
          <a:lstStyle/>
          <a:p>
            <a:r>
              <a:rPr lang="en-GB" dirty="0"/>
              <a:t>B. – Shutting of processes: Soil 1</a:t>
            </a:r>
          </a:p>
        </p:txBody>
      </p:sp>
      <p:sp>
        <p:nvSpPr>
          <p:cNvPr id="4" name="Footer Placeholder 3">
            <a:extLst>
              <a:ext uri="{FF2B5EF4-FFF2-40B4-BE49-F238E27FC236}">
                <a16:creationId xmlns:a16="http://schemas.microsoft.com/office/drawing/2014/main" id="{2225CCDF-996D-55B6-F547-A0AD0C6AE347}"/>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4980BBAE-535B-8D8F-BA1B-4A8FC4705A60}"/>
              </a:ext>
            </a:extLst>
          </p:cNvPr>
          <p:cNvSpPr>
            <a:spLocks noGrp="1"/>
          </p:cNvSpPr>
          <p:nvPr>
            <p:ph type="sldNum" sz="quarter" idx="4"/>
          </p:nvPr>
        </p:nvSpPr>
        <p:spPr/>
        <p:txBody>
          <a:bodyPr/>
          <a:lstStyle/>
          <a:p>
            <a:fld id="{CE58CB1E-F828-4F11-99E0-327109AF9DA4}" type="slidenum">
              <a:rPr lang="de-DE" smtClean="0"/>
              <a:pPr/>
              <a:t>10</a:t>
            </a:fld>
            <a:endParaRPr lang="de-DE" dirty="0"/>
          </a:p>
        </p:txBody>
      </p:sp>
      <p:pic>
        <p:nvPicPr>
          <p:cNvPr id="8" name="Picture 7" descr="A graph with orange and blue lines&#10;&#10;Description automatically generated">
            <a:extLst>
              <a:ext uri="{FF2B5EF4-FFF2-40B4-BE49-F238E27FC236}">
                <a16:creationId xmlns:a16="http://schemas.microsoft.com/office/drawing/2014/main" id="{297E5AA8-DB9A-06E7-5015-B5EFCB100648}"/>
              </a:ext>
            </a:extLst>
          </p:cNvPr>
          <p:cNvPicPr>
            <a:picLocks noChangeAspect="1"/>
          </p:cNvPicPr>
          <p:nvPr/>
        </p:nvPicPr>
        <p:blipFill>
          <a:blip r:embed="rId3"/>
          <a:stretch>
            <a:fillRect/>
          </a:stretch>
        </p:blipFill>
        <p:spPr>
          <a:xfrm>
            <a:off x="319088" y="1020843"/>
            <a:ext cx="4571481" cy="3428611"/>
          </a:xfrm>
          <a:prstGeom prst="rect">
            <a:avLst/>
          </a:prstGeom>
        </p:spPr>
      </p:pic>
    </p:spTree>
    <p:extLst>
      <p:ext uri="{BB962C8B-B14F-4D97-AF65-F5344CB8AC3E}">
        <p14:creationId xmlns:p14="http://schemas.microsoft.com/office/powerpoint/2010/main" val="222826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44C0D-FD08-0505-5FA7-71F5B62136F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CF88B7-1C1D-7BFB-7C2F-091CB292206D}"/>
              </a:ext>
            </a:extLst>
          </p:cNvPr>
          <p:cNvSpPr>
            <a:spLocks noGrp="1"/>
          </p:cNvSpPr>
          <p:nvPr>
            <p:ph idx="1"/>
          </p:nvPr>
        </p:nvSpPr>
        <p:spPr>
          <a:xfrm>
            <a:off x="4939783" y="1952732"/>
            <a:ext cx="3670301" cy="1692725"/>
          </a:xfrm>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Capturing of the smaller peaks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4D421E13-43A1-2824-2B7A-0FE8F36CC395}"/>
              </a:ext>
            </a:extLst>
          </p:cNvPr>
          <p:cNvSpPr>
            <a:spLocks noGrp="1"/>
          </p:cNvSpPr>
          <p:nvPr>
            <p:ph type="title"/>
          </p:nvPr>
        </p:nvSpPr>
        <p:spPr/>
        <p:txBody>
          <a:bodyPr/>
          <a:lstStyle/>
          <a:p>
            <a:r>
              <a:rPr lang="en-GB" dirty="0"/>
              <a:t>B. – Shutting of processes: Soil 1</a:t>
            </a:r>
          </a:p>
        </p:txBody>
      </p:sp>
      <p:sp>
        <p:nvSpPr>
          <p:cNvPr id="4" name="Footer Placeholder 3">
            <a:extLst>
              <a:ext uri="{FF2B5EF4-FFF2-40B4-BE49-F238E27FC236}">
                <a16:creationId xmlns:a16="http://schemas.microsoft.com/office/drawing/2014/main" id="{0226A4D5-0482-4B3B-2F7A-44938949D24C}"/>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B848F95D-2DF8-38D3-79E7-B28D553ACCDC}"/>
              </a:ext>
            </a:extLst>
          </p:cNvPr>
          <p:cNvSpPr>
            <a:spLocks noGrp="1"/>
          </p:cNvSpPr>
          <p:nvPr>
            <p:ph type="sldNum" sz="quarter" idx="4"/>
          </p:nvPr>
        </p:nvSpPr>
        <p:spPr/>
        <p:txBody>
          <a:bodyPr/>
          <a:lstStyle/>
          <a:p>
            <a:fld id="{CE58CB1E-F828-4F11-99E0-327109AF9DA4}" type="slidenum">
              <a:rPr lang="de-DE" smtClean="0"/>
              <a:pPr/>
              <a:t>11</a:t>
            </a:fld>
            <a:endParaRPr lang="de-DE" dirty="0"/>
          </a:p>
        </p:txBody>
      </p:sp>
      <p:pic>
        <p:nvPicPr>
          <p:cNvPr id="7" name="Picture 6" descr="A graph of a river flow&#10;&#10;Description automatically generated">
            <a:extLst>
              <a:ext uri="{FF2B5EF4-FFF2-40B4-BE49-F238E27FC236}">
                <a16:creationId xmlns:a16="http://schemas.microsoft.com/office/drawing/2014/main" id="{6921ACCA-A289-B6D5-5F9D-27C23359D68F}"/>
              </a:ext>
            </a:extLst>
          </p:cNvPr>
          <p:cNvPicPr>
            <a:picLocks noChangeAspect="1"/>
          </p:cNvPicPr>
          <p:nvPr/>
        </p:nvPicPr>
        <p:blipFill>
          <a:blip r:embed="rId3"/>
          <a:stretch>
            <a:fillRect/>
          </a:stretch>
        </p:blipFill>
        <p:spPr>
          <a:xfrm>
            <a:off x="319088" y="1079761"/>
            <a:ext cx="4474008" cy="3355506"/>
          </a:xfrm>
          <a:prstGeom prst="rect">
            <a:avLst/>
          </a:prstGeom>
        </p:spPr>
      </p:pic>
    </p:spTree>
    <p:extLst>
      <p:ext uri="{BB962C8B-B14F-4D97-AF65-F5344CB8AC3E}">
        <p14:creationId xmlns:p14="http://schemas.microsoft.com/office/powerpoint/2010/main" val="389771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30B83-0075-1180-C3CD-153B2C2CD61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EC9445-9E77-0C92-C361-4634E07AC0D8}"/>
              </a:ext>
            </a:extLst>
          </p:cNvPr>
          <p:cNvSpPr>
            <a:spLocks noGrp="1"/>
          </p:cNvSpPr>
          <p:nvPr>
            <p:ph idx="1"/>
          </p:nvPr>
        </p:nvSpPr>
        <p:spPr>
          <a:xfrm>
            <a:off x="5157788" y="1353830"/>
            <a:ext cx="3670301" cy="3095625"/>
          </a:xfrm>
        </p:spPr>
        <p:txBody>
          <a:bodyPr/>
          <a:lstStyle/>
          <a:p>
            <a:pPr marL="285750" indent="-285750">
              <a:buFont typeface="Arial" panose="020B0604020202020204" pitchFamily="34" charset="0"/>
              <a:buChar char="•"/>
            </a:pPr>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Tolerance 0.01</a:t>
            </a:r>
          </a:p>
          <a:p>
            <a:pPr marL="285750" indent="-285750">
              <a:buFont typeface="Arial" panose="020B0604020202020204" pitchFamily="34" charset="0"/>
              <a:buChar char="•"/>
            </a:pPr>
            <a:r>
              <a:rPr lang="en-GB" dirty="0" err="1">
                <a:solidFill>
                  <a:srgbClr val="222222"/>
                </a:solidFill>
                <a:latin typeface="Cambria" panose="02040503050406030204" pitchFamily="18" charset="0"/>
              </a:rPr>
              <a:t>Nse</a:t>
            </a:r>
            <a:r>
              <a:rPr lang="en-GB" dirty="0">
                <a:solidFill>
                  <a:srgbClr val="222222"/>
                </a:solidFill>
                <a:latin typeface="Cambria" panose="02040503050406030204" pitchFamily="18" charset="0"/>
              </a:rPr>
              <a:t> value:</a:t>
            </a:r>
          </a:p>
          <a:p>
            <a:pPr marL="285750" indent="-285750">
              <a:buFont typeface="Arial" panose="020B0604020202020204" pitchFamily="34" charset="0"/>
              <a:buChar char="•"/>
            </a:pPr>
            <a:r>
              <a:rPr lang="en-GB" dirty="0">
                <a:solidFill>
                  <a:srgbClr val="222222"/>
                </a:solidFill>
                <a:latin typeface="Cambria" panose="02040503050406030204" pitchFamily="18" charset="0"/>
              </a:rPr>
              <a:t>Number of </a:t>
            </a:r>
            <a:r>
              <a:rPr lang="en-GB" dirty="0" err="1">
                <a:solidFill>
                  <a:srgbClr val="222222"/>
                </a:solidFill>
                <a:latin typeface="Cambria" panose="02040503050406030204" pitchFamily="18" charset="0"/>
              </a:rPr>
              <a:t>interations</a:t>
            </a:r>
            <a:r>
              <a:rPr lang="en-GB" dirty="0">
                <a:solidFill>
                  <a:srgbClr val="222222"/>
                </a:solidFill>
                <a:latin typeface="Cambria" panose="02040503050406030204" pitchFamily="18" charset="0"/>
              </a:rPr>
              <a:t>:</a:t>
            </a:r>
          </a:p>
          <a:p>
            <a:pPr marL="285750" indent="-285750">
              <a:buFont typeface="Arial" panose="020B0604020202020204" pitchFamily="34" charset="0"/>
              <a:buChar char="•"/>
            </a:pPr>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Adapted initial bounds: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7606709E-C762-3AAF-067E-3A6A2F6D5C4C}"/>
              </a:ext>
            </a:extLst>
          </p:cNvPr>
          <p:cNvSpPr>
            <a:spLocks noGrp="1"/>
          </p:cNvSpPr>
          <p:nvPr>
            <p:ph type="title"/>
          </p:nvPr>
        </p:nvSpPr>
        <p:spPr/>
        <p:txBody>
          <a:bodyPr/>
          <a:lstStyle/>
          <a:p>
            <a:r>
              <a:rPr lang="en-GB" dirty="0"/>
              <a:t>B. – Shutting of processes: Upper Reservoir</a:t>
            </a:r>
          </a:p>
        </p:txBody>
      </p:sp>
      <p:sp>
        <p:nvSpPr>
          <p:cNvPr id="4" name="Footer Placeholder 3">
            <a:extLst>
              <a:ext uri="{FF2B5EF4-FFF2-40B4-BE49-F238E27FC236}">
                <a16:creationId xmlns:a16="http://schemas.microsoft.com/office/drawing/2014/main" id="{2DD4798B-8CF9-1CD8-3D7E-AEC3C09E4C0D}"/>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89422371-8FF2-0A35-D577-0B289489D71B}"/>
              </a:ext>
            </a:extLst>
          </p:cNvPr>
          <p:cNvSpPr>
            <a:spLocks noGrp="1"/>
          </p:cNvSpPr>
          <p:nvPr>
            <p:ph type="sldNum" sz="quarter" idx="4"/>
          </p:nvPr>
        </p:nvSpPr>
        <p:spPr/>
        <p:txBody>
          <a:bodyPr/>
          <a:lstStyle/>
          <a:p>
            <a:fld id="{CE58CB1E-F828-4F11-99E0-327109AF9DA4}" type="slidenum">
              <a:rPr lang="de-DE" smtClean="0"/>
              <a:pPr/>
              <a:t>12</a:t>
            </a:fld>
            <a:endParaRPr lang="de-DE" dirty="0"/>
          </a:p>
        </p:txBody>
      </p:sp>
      <p:pic>
        <p:nvPicPr>
          <p:cNvPr id="7" name="Picture 6" descr="A graph of a graph&#10;&#10;Description automatically generated with medium confidence">
            <a:extLst>
              <a:ext uri="{FF2B5EF4-FFF2-40B4-BE49-F238E27FC236}">
                <a16:creationId xmlns:a16="http://schemas.microsoft.com/office/drawing/2014/main" id="{50498FCF-B623-E17C-81B6-93FCDE4D8E46}"/>
              </a:ext>
            </a:extLst>
          </p:cNvPr>
          <p:cNvPicPr>
            <a:picLocks noChangeAspect="1"/>
          </p:cNvPicPr>
          <p:nvPr/>
        </p:nvPicPr>
        <p:blipFill>
          <a:blip r:embed="rId3"/>
          <a:stretch>
            <a:fillRect/>
          </a:stretch>
        </p:blipFill>
        <p:spPr>
          <a:xfrm>
            <a:off x="311162" y="1230593"/>
            <a:ext cx="4291814" cy="3218861"/>
          </a:xfrm>
          <a:prstGeom prst="rect">
            <a:avLst/>
          </a:prstGeom>
        </p:spPr>
      </p:pic>
    </p:spTree>
    <p:extLst>
      <p:ext uri="{BB962C8B-B14F-4D97-AF65-F5344CB8AC3E}">
        <p14:creationId xmlns:p14="http://schemas.microsoft.com/office/powerpoint/2010/main" val="140535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FE59C-11EC-4D2F-F7FB-2AAB7BA3929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D8F159-6D0D-4745-94AB-D671C0CA0B40}"/>
              </a:ext>
            </a:extLst>
          </p:cNvPr>
          <p:cNvSpPr>
            <a:spLocks noGrp="1"/>
          </p:cNvSpPr>
          <p:nvPr>
            <p:ph idx="1"/>
          </p:nvPr>
        </p:nvSpPr>
        <p:spPr>
          <a:xfrm>
            <a:off x="4939783" y="1952732"/>
            <a:ext cx="3670301" cy="1692725"/>
          </a:xfrm>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Capturing of the smaller peaks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B99842F8-0B78-7300-2A2F-7472CD0AFFF0}"/>
              </a:ext>
            </a:extLst>
          </p:cNvPr>
          <p:cNvSpPr>
            <a:spLocks noGrp="1"/>
          </p:cNvSpPr>
          <p:nvPr>
            <p:ph type="title"/>
          </p:nvPr>
        </p:nvSpPr>
        <p:spPr/>
        <p:txBody>
          <a:bodyPr/>
          <a:lstStyle/>
          <a:p>
            <a:r>
              <a:rPr lang="en-GB" dirty="0"/>
              <a:t>B. – Shutting of processes: Upper Reservoir</a:t>
            </a:r>
          </a:p>
        </p:txBody>
      </p:sp>
      <p:sp>
        <p:nvSpPr>
          <p:cNvPr id="4" name="Footer Placeholder 3">
            <a:extLst>
              <a:ext uri="{FF2B5EF4-FFF2-40B4-BE49-F238E27FC236}">
                <a16:creationId xmlns:a16="http://schemas.microsoft.com/office/drawing/2014/main" id="{67EB8EB6-021D-F69E-BE34-1176ECDF9BB9}"/>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4524A619-5C23-983E-9426-B786BC25C355}"/>
              </a:ext>
            </a:extLst>
          </p:cNvPr>
          <p:cNvSpPr>
            <a:spLocks noGrp="1"/>
          </p:cNvSpPr>
          <p:nvPr>
            <p:ph type="sldNum" sz="quarter" idx="4"/>
          </p:nvPr>
        </p:nvSpPr>
        <p:spPr/>
        <p:txBody>
          <a:bodyPr/>
          <a:lstStyle/>
          <a:p>
            <a:fld id="{CE58CB1E-F828-4F11-99E0-327109AF9DA4}" type="slidenum">
              <a:rPr lang="de-DE" smtClean="0"/>
              <a:pPr/>
              <a:t>13</a:t>
            </a:fld>
            <a:endParaRPr lang="de-DE" dirty="0"/>
          </a:p>
        </p:txBody>
      </p:sp>
      <p:pic>
        <p:nvPicPr>
          <p:cNvPr id="8" name="Picture 7" descr="A graph of a river flow&#10;&#10;Description automatically generated">
            <a:extLst>
              <a:ext uri="{FF2B5EF4-FFF2-40B4-BE49-F238E27FC236}">
                <a16:creationId xmlns:a16="http://schemas.microsoft.com/office/drawing/2014/main" id="{78C65F0C-1318-3D7E-7E27-A9A79B84776B}"/>
              </a:ext>
            </a:extLst>
          </p:cNvPr>
          <p:cNvPicPr>
            <a:picLocks noChangeAspect="1"/>
          </p:cNvPicPr>
          <p:nvPr/>
        </p:nvPicPr>
        <p:blipFill>
          <a:blip r:embed="rId3"/>
          <a:stretch>
            <a:fillRect/>
          </a:stretch>
        </p:blipFill>
        <p:spPr>
          <a:xfrm>
            <a:off x="311161" y="1210081"/>
            <a:ext cx="4237367" cy="3178025"/>
          </a:xfrm>
          <a:prstGeom prst="rect">
            <a:avLst/>
          </a:prstGeom>
        </p:spPr>
      </p:pic>
    </p:spTree>
    <p:extLst>
      <p:ext uri="{BB962C8B-B14F-4D97-AF65-F5344CB8AC3E}">
        <p14:creationId xmlns:p14="http://schemas.microsoft.com/office/powerpoint/2010/main" val="366080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B42D5-014C-622D-C159-A367A58F7B1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4BC469-BCFA-4817-1355-C79ACDB93D71}"/>
              </a:ext>
            </a:extLst>
          </p:cNvPr>
          <p:cNvSpPr>
            <a:spLocks noGrp="1"/>
          </p:cNvSpPr>
          <p:nvPr>
            <p:ph idx="1"/>
          </p:nvPr>
        </p:nvSpPr>
        <p:spPr>
          <a:xfrm>
            <a:off x="5157788" y="1353830"/>
            <a:ext cx="3670301" cy="3095625"/>
          </a:xfrm>
        </p:spPr>
        <p:txBody>
          <a:bodyPr/>
          <a:lstStyle/>
          <a:p>
            <a:pPr marL="285750" indent="-285750">
              <a:buFont typeface="Arial" panose="020B0604020202020204" pitchFamily="34" charset="0"/>
              <a:buChar char="•"/>
            </a:pPr>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Tolerance 0.01</a:t>
            </a:r>
          </a:p>
          <a:p>
            <a:pPr marL="285750" indent="-285750">
              <a:buFont typeface="Arial" panose="020B0604020202020204" pitchFamily="34" charset="0"/>
              <a:buChar char="•"/>
            </a:pPr>
            <a:r>
              <a:rPr lang="en-GB" dirty="0" err="1">
                <a:solidFill>
                  <a:srgbClr val="222222"/>
                </a:solidFill>
                <a:latin typeface="Cambria" panose="02040503050406030204" pitchFamily="18" charset="0"/>
              </a:rPr>
              <a:t>Nse</a:t>
            </a:r>
            <a:r>
              <a:rPr lang="en-GB" dirty="0">
                <a:solidFill>
                  <a:srgbClr val="222222"/>
                </a:solidFill>
                <a:latin typeface="Cambria" panose="02040503050406030204" pitchFamily="18" charset="0"/>
              </a:rPr>
              <a:t> value:</a:t>
            </a:r>
          </a:p>
          <a:p>
            <a:pPr marL="285750" indent="-285750">
              <a:buFont typeface="Arial" panose="020B0604020202020204" pitchFamily="34" charset="0"/>
              <a:buChar char="•"/>
            </a:pPr>
            <a:r>
              <a:rPr lang="en-GB" dirty="0">
                <a:solidFill>
                  <a:srgbClr val="222222"/>
                </a:solidFill>
                <a:latin typeface="Cambria" panose="02040503050406030204" pitchFamily="18" charset="0"/>
              </a:rPr>
              <a:t>Number of </a:t>
            </a:r>
            <a:r>
              <a:rPr lang="en-GB" dirty="0" err="1">
                <a:solidFill>
                  <a:srgbClr val="222222"/>
                </a:solidFill>
                <a:latin typeface="Cambria" panose="02040503050406030204" pitchFamily="18" charset="0"/>
              </a:rPr>
              <a:t>interations</a:t>
            </a:r>
            <a:r>
              <a:rPr lang="en-GB" dirty="0">
                <a:solidFill>
                  <a:srgbClr val="222222"/>
                </a:solidFill>
                <a:latin typeface="Cambria" panose="02040503050406030204" pitchFamily="18" charset="0"/>
              </a:rPr>
              <a:t>:</a:t>
            </a:r>
          </a:p>
          <a:p>
            <a:pPr marL="285750" indent="-285750">
              <a:buFont typeface="Arial" panose="020B0604020202020204" pitchFamily="34" charset="0"/>
              <a:buChar char="•"/>
            </a:pPr>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Adapted initial bounds: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A697FE3A-CCAB-B801-34C0-6BAE7F1CEB5E}"/>
              </a:ext>
            </a:extLst>
          </p:cNvPr>
          <p:cNvSpPr>
            <a:spLocks noGrp="1"/>
          </p:cNvSpPr>
          <p:nvPr>
            <p:ph type="title"/>
          </p:nvPr>
        </p:nvSpPr>
        <p:spPr/>
        <p:txBody>
          <a:bodyPr/>
          <a:lstStyle/>
          <a:p>
            <a:r>
              <a:rPr lang="en-GB" dirty="0"/>
              <a:t>B. – Shutting of processes: Lower Reservoir</a:t>
            </a:r>
          </a:p>
        </p:txBody>
      </p:sp>
      <p:sp>
        <p:nvSpPr>
          <p:cNvPr id="4" name="Footer Placeholder 3">
            <a:extLst>
              <a:ext uri="{FF2B5EF4-FFF2-40B4-BE49-F238E27FC236}">
                <a16:creationId xmlns:a16="http://schemas.microsoft.com/office/drawing/2014/main" id="{B322E5AF-8C38-48C3-500C-7559A6BD9396}"/>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69515863-C99C-83B2-817F-009C6643002D}"/>
              </a:ext>
            </a:extLst>
          </p:cNvPr>
          <p:cNvSpPr>
            <a:spLocks noGrp="1"/>
          </p:cNvSpPr>
          <p:nvPr>
            <p:ph type="sldNum" sz="quarter" idx="4"/>
          </p:nvPr>
        </p:nvSpPr>
        <p:spPr/>
        <p:txBody>
          <a:bodyPr/>
          <a:lstStyle/>
          <a:p>
            <a:fld id="{CE58CB1E-F828-4F11-99E0-327109AF9DA4}" type="slidenum">
              <a:rPr lang="de-DE" smtClean="0"/>
              <a:pPr/>
              <a:t>14</a:t>
            </a:fld>
            <a:endParaRPr lang="de-DE" dirty="0"/>
          </a:p>
        </p:txBody>
      </p:sp>
      <p:pic>
        <p:nvPicPr>
          <p:cNvPr id="6" name="Picture 5" descr="A graph with numbers and lines&#10;&#10;Description automatically generated">
            <a:extLst>
              <a:ext uri="{FF2B5EF4-FFF2-40B4-BE49-F238E27FC236}">
                <a16:creationId xmlns:a16="http://schemas.microsoft.com/office/drawing/2014/main" id="{399E53C5-A41F-C2B1-8481-826AAF49D5F2}"/>
              </a:ext>
            </a:extLst>
          </p:cNvPr>
          <p:cNvPicPr>
            <a:picLocks noChangeAspect="1"/>
          </p:cNvPicPr>
          <p:nvPr/>
        </p:nvPicPr>
        <p:blipFill>
          <a:blip r:embed="rId3"/>
          <a:stretch>
            <a:fillRect/>
          </a:stretch>
        </p:blipFill>
        <p:spPr>
          <a:xfrm>
            <a:off x="456439" y="1042586"/>
            <a:ext cx="4431755" cy="3323817"/>
          </a:xfrm>
          <a:prstGeom prst="rect">
            <a:avLst/>
          </a:prstGeom>
        </p:spPr>
      </p:pic>
    </p:spTree>
    <p:extLst>
      <p:ext uri="{BB962C8B-B14F-4D97-AF65-F5344CB8AC3E}">
        <p14:creationId xmlns:p14="http://schemas.microsoft.com/office/powerpoint/2010/main" val="288517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9F1DB-F4FB-80FD-F233-DC75F2A0B56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E1A06F-20D6-5EA2-FEA6-47200BB21211}"/>
              </a:ext>
            </a:extLst>
          </p:cNvPr>
          <p:cNvSpPr>
            <a:spLocks noGrp="1"/>
          </p:cNvSpPr>
          <p:nvPr>
            <p:ph idx="1"/>
          </p:nvPr>
        </p:nvSpPr>
        <p:spPr>
          <a:xfrm>
            <a:off x="4939783" y="1952732"/>
            <a:ext cx="3670301" cy="1692725"/>
          </a:xfrm>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Capturing of the smaller peaks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FACDCC32-D425-B0ED-FD78-A30E03D4B0BD}"/>
              </a:ext>
            </a:extLst>
          </p:cNvPr>
          <p:cNvSpPr>
            <a:spLocks noGrp="1"/>
          </p:cNvSpPr>
          <p:nvPr>
            <p:ph type="title"/>
          </p:nvPr>
        </p:nvSpPr>
        <p:spPr/>
        <p:txBody>
          <a:bodyPr/>
          <a:lstStyle/>
          <a:p>
            <a:r>
              <a:rPr lang="en-GB" dirty="0"/>
              <a:t>B. – Shutting of processes: Lower Reservoir</a:t>
            </a:r>
          </a:p>
        </p:txBody>
      </p:sp>
      <p:sp>
        <p:nvSpPr>
          <p:cNvPr id="4" name="Footer Placeholder 3">
            <a:extLst>
              <a:ext uri="{FF2B5EF4-FFF2-40B4-BE49-F238E27FC236}">
                <a16:creationId xmlns:a16="http://schemas.microsoft.com/office/drawing/2014/main" id="{98F2D6CE-880A-E54C-1231-204BB2D11438}"/>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FAE39129-871F-F254-34AE-7BF8BDACB10C}"/>
              </a:ext>
            </a:extLst>
          </p:cNvPr>
          <p:cNvSpPr>
            <a:spLocks noGrp="1"/>
          </p:cNvSpPr>
          <p:nvPr>
            <p:ph type="sldNum" sz="quarter" idx="4"/>
          </p:nvPr>
        </p:nvSpPr>
        <p:spPr/>
        <p:txBody>
          <a:bodyPr/>
          <a:lstStyle/>
          <a:p>
            <a:fld id="{CE58CB1E-F828-4F11-99E0-327109AF9DA4}" type="slidenum">
              <a:rPr lang="de-DE" smtClean="0"/>
              <a:pPr/>
              <a:t>15</a:t>
            </a:fld>
            <a:endParaRPr lang="de-DE" dirty="0"/>
          </a:p>
        </p:txBody>
      </p:sp>
      <p:pic>
        <p:nvPicPr>
          <p:cNvPr id="11" name="Picture 10" descr="A graph of a river flow&#10;&#10;Description automatically generated">
            <a:extLst>
              <a:ext uri="{FF2B5EF4-FFF2-40B4-BE49-F238E27FC236}">
                <a16:creationId xmlns:a16="http://schemas.microsoft.com/office/drawing/2014/main" id="{FD6D5B27-C5E9-4ADE-143A-3EDD9FBFDBD8}"/>
              </a:ext>
            </a:extLst>
          </p:cNvPr>
          <p:cNvPicPr>
            <a:picLocks noChangeAspect="1"/>
          </p:cNvPicPr>
          <p:nvPr/>
        </p:nvPicPr>
        <p:blipFill>
          <a:blip r:embed="rId3"/>
          <a:stretch>
            <a:fillRect/>
          </a:stretch>
        </p:blipFill>
        <p:spPr>
          <a:xfrm>
            <a:off x="397184" y="945820"/>
            <a:ext cx="4542599" cy="3406949"/>
          </a:xfrm>
          <a:prstGeom prst="rect">
            <a:avLst/>
          </a:prstGeom>
        </p:spPr>
      </p:pic>
    </p:spTree>
    <p:extLst>
      <p:ext uri="{BB962C8B-B14F-4D97-AF65-F5344CB8AC3E}">
        <p14:creationId xmlns:p14="http://schemas.microsoft.com/office/powerpoint/2010/main" val="259650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8304C-61C7-27E8-F1B9-7E5AC87B911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27035F-11BD-E09C-D6E8-3904FD31EB32}"/>
              </a:ext>
            </a:extLst>
          </p:cNvPr>
          <p:cNvSpPr>
            <a:spLocks noGrp="1"/>
          </p:cNvSpPr>
          <p:nvPr>
            <p:ph idx="1"/>
          </p:nvPr>
        </p:nvSpPr>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What is the least amount of processes required ?</a:t>
            </a:r>
          </a:p>
        </p:txBody>
      </p:sp>
      <p:sp>
        <p:nvSpPr>
          <p:cNvPr id="3" name="Title 2">
            <a:extLst>
              <a:ext uri="{FF2B5EF4-FFF2-40B4-BE49-F238E27FC236}">
                <a16:creationId xmlns:a16="http://schemas.microsoft.com/office/drawing/2014/main" id="{D31F0EDE-C95D-0A74-D8EA-D0FD615CC48B}"/>
              </a:ext>
            </a:extLst>
          </p:cNvPr>
          <p:cNvSpPr>
            <a:spLocks noGrp="1"/>
          </p:cNvSpPr>
          <p:nvPr>
            <p:ph type="title"/>
          </p:nvPr>
        </p:nvSpPr>
        <p:spPr/>
        <p:txBody>
          <a:bodyPr/>
          <a:lstStyle/>
          <a:p>
            <a:r>
              <a:rPr lang="en-GB" dirty="0"/>
              <a:t>Conclusion</a:t>
            </a:r>
          </a:p>
        </p:txBody>
      </p:sp>
      <p:sp>
        <p:nvSpPr>
          <p:cNvPr id="4" name="Footer Placeholder 3">
            <a:extLst>
              <a:ext uri="{FF2B5EF4-FFF2-40B4-BE49-F238E27FC236}">
                <a16:creationId xmlns:a16="http://schemas.microsoft.com/office/drawing/2014/main" id="{9EB0DE7A-D6C5-A156-7044-90A9DBFC439C}"/>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92E97A42-F6A5-DB8D-FE34-904448A5C774}"/>
              </a:ext>
            </a:extLst>
          </p:cNvPr>
          <p:cNvSpPr>
            <a:spLocks noGrp="1"/>
          </p:cNvSpPr>
          <p:nvPr>
            <p:ph type="sldNum" sz="quarter" idx="4"/>
          </p:nvPr>
        </p:nvSpPr>
        <p:spPr/>
        <p:txBody>
          <a:bodyPr/>
          <a:lstStyle/>
          <a:p>
            <a:fld id="{CE58CB1E-F828-4F11-99E0-327109AF9DA4}" type="slidenum">
              <a:rPr lang="de-DE" smtClean="0"/>
              <a:pPr/>
              <a:t>16</a:t>
            </a:fld>
            <a:endParaRPr lang="de-DE" dirty="0"/>
          </a:p>
        </p:txBody>
      </p:sp>
    </p:spTree>
    <p:extLst>
      <p:ext uri="{BB962C8B-B14F-4D97-AF65-F5344CB8AC3E}">
        <p14:creationId xmlns:p14="http://schemas.microsoft.com/office/powerpoint/2010/main" val="123238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27B67B-A254-A1CE-24AE-CC829879DFE6}"/>
              </a:ext>
            </a:extLst>
          </p:cNvPr>
          <p:cNvSpPr>
            <a:spLocks noGrp="1"/>
          </p:cNvSpPr>
          <p:nvPr>
            <p:ph idx="10"/>
          </p:nvPr>
        </p:nvSpPr>
        <p:spPr>
          <a:xfrm>
            <a:off x="311162" y="2093953"/>
            <a:ext cx="8508999" cy="955594"/>
          </a:xfrm>
        </p:spPr>
        <p:txBody>
          <a:bodyPr/>
          <a:lstStyle/>
          <a:p>
            <a:pPr algn="ctr"/>
            <a:r>
              <a:rPr lang="en-GB" sz="2400" dirty="0"/>
              <a:t>Thank you very much!</a:t>
            </a:r>
          </a:p>
          <a:p>
            <a:pPr algn="ctr"/>
            <a:r>
              <a:rPr lang="en-GB" sz="2400" dirty="0"/>
              <a:t>Any further questions?</a:t>
            </a:r>
          </a:p>
        </p:txBody>
      </p:sp>
      <p:sp>
        <p:nvSpPr>
          <p:cNvPr id="4" name="Slide Number Placeholder 3">
            <a:extLst>
              <a:ext uri="{FF2B5EF4-FFF2-40B4-BE49-F238E27FC236}">
                <a16:creationId xmlns:a16="http://schemas.microsoft.com/office/drawing/2014/main" id="{C8CD316B-AF3E-87E7-6AA1-181D08D5E680}"/>
              </a:ext>
            </a:extLst>
          </p:cNvPr>
          <p:cNvSpPr>
            <a:spLocks noGrp="1"/>
          </p:cNvSpPr>
          <p:nvPr>
            <p:ph type="sldNum" sz="quarter" idx="12"/>
          </p:nvPr>
        </p:nvSpPr>
        <p:spPr/>
        <p:txBody>
          <a:bodyPr/>
          <a:lstStyle/>
          <a:p>
            <a:fld id="{CE58CB1E-F828-4F11-99E0-327109AF9DA4}" type="slidenum">
              <a:rPr lang="de-DE" smtClean="0"/>
              <a:pPr/>
              <a:t>17</a:t>
            </a:fld>
            <a:endParaRPr lang="de-DE" dirty="0"/>
          </a:p>
        </p:txBody>
      </p:sp>
      <p:pic>
        <p:nvPicPr>
          <p:cNvPr id="3" name="Graphic 2" descr="Questions with solid fill">
            <a:extLst>
              <a:ext uri="{FF2B5EF4-FFF2-40B4-BE49-F238E27FC236}">
                <a16:creationId xmlns:a16="http://schemas.microsoft.com/office/drawing/2014/main" id="{2CB13E7A-168A-DB2D-6F99-3AA1143A19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756" y="3189647"/>
            <a:ext cx="2154666" cy="2154666"/>
          </a:xfrm>
          <a:prstGeom prst="rect">
            <a:avLst/>
          </a:prstGeom>
        </p:spPr>
      </p:pic>
    </p:spTree>
    <p:extLst>
      <p:ext uri="{BB962C8B-B14F-4D97-AF65-F5344CB8AC3E}">
        <p14:creationId xmlns:p14="http://schemas.microsoft.com/office/powerpoint/2010/main" val="371145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5F6217-4A8E-4BE5-AF1A-C168AF6255C5}"/>
              </a:ext>
            </a:extLst>
          </p:cNvPr>
          <p:cNvSpPr>
            <a:spLocks noGrp="1"/>
          </p:cNvSpPr>
          <p:nvPr>
            <p:ph idx="1"/>
          </p:nvPr>
        </p:nvSpPr>
        <p:spPr/>
        <p:txBody>
          <a:bodyPr/>
          <a:lstStyle/>
          <a:p>
            <a:pPr marL="342900" indent="-342900">
              <a:lnSpc>
                <a:spcPct val="150000"/>
              </a:lnSpc>
              <a:buClr>
                <a:srgbClr val="005293"/>
              </a:buClr>
              <a:buFont typeface="+mj-lt"/>
              <a:buAutoNum type="alphaUcPeriod"/>
            </a:pPr>
            <a:r>
              <a:rPr lang="en-GB" sz="1800" dirty="0"/>
              <a:t>Global optimization of all parameters</a:t>
            </a:r>
          </a:p>
          <a:p>
            <a:pPr marL="342900" indent="-342900">
              <a:lnSpc>
                <a:spcPct val="150000"/>
              </a:lnSpc>
              <a:buClr>
                <a:srgbClr val="005293"/>
              </a:buClr>
              <a:buFont typeface="+mj-lt"/>
              <a:buAutoNum type="alphaUcPeriod"/>
            </a:pPr>
            <a:r>
              <a:rPr lang="en-GB" sz="1800" dirty="0"/>
              <a:t>Shutting off processes</a:t>
            </a:r>
          </a:p>
          <a:p>
            <a:pPr marL="703263" lvl="2" indent="-342900">
              <a:lnSpc>
                <a:spcPct val="150000"/>
              </a:lnSpc>
              <a:buClr>
                <a:srgbClr val="005293"/>
              </a:buClr>
              <a:buFont typeface="+mj-lt"/>
              <a:buAutoNum type="arabicParenR"/>
            </a:pPr>
            <a:r>
              <a:rPr lang="en-GB" sz="1800" dirty="0"/>
              <a:t>Shutting off Snow</a:t>
            </a:r>
          </a:p>
          <a:p>
            <a:pPr marL="703263" lvl="2" indent="-342900">
              <a:lnSpc>
                <a:spcPct val="150000"/>
              </a:lnSpc>
              <a:buClr>
                <a:srgbClr val="005293"/>
              </a:buClr>
              <a:buFont typeface="+mj-lt"/>
              <a:buAutoNum type="arabicParenR"/>
            </a:pPr>
            <a:r>
              <a:rPr lang="en-GB" sz="1800" dirty="0"/>
              <a:t>Shutting of Soil 0</a:t>
            </a:r>
          </a:p>
          <a:p>
            <a:pPr marL="703263" lvl="2" indent="-342900">
              <a:lnSpc>
                <a:spcPct val="150000"/>
              </a:lnSpc>
              <a:buClr>
                <a:srgbClr val="005293"/>
              </a:buClr>
              <a:buFont typeface="+mj-lt"/>
              <a:buAutoNum type="arabicParenR"/>
            </a:pPr>
            <a:r>
              <a:rPr lang="en-GB" sz="1800" dirty="0"/>
              <a:t>Shutting of Soil 1</a:t>
            </a:r>
          </a:p>
          <a:p>
            <a:pPr marL="703263" lvl="2" indent="-342900">
              <a:lnSpc>
                <a:spcPct val="150000"/>
              </a:lnSpc>
              <a:buClr>
                <a:srgbClr val="005293"/>
              </a:buClr>
              <a:buFont typeface="+mj-lt"/>
              <a:buAutoNum type="arabicParenR"/>
            </a:pPr>
            <a:r>
              <a:rPr lang="en-GB" sz="1800" dirty="0"/>
              <a:t>Shutting of Upper Reservoir</a:t>
            </a:r>
          </a:p>
          <a:p>
            <a:pPr marL="703263" lvl="2" indent="-342900">
              <a:lnSpc>
                <a:spcPct val="150000"/>
              </a:lnSpc>
              <a:buClr>
                <a:srgbClr val="005293"/>
              </a:buClr>
              <a:buFont typeface="+mj-lt"/>
              <a:buAutoNum type="arabicParenR"/>
            </a:pPr>
            <a:r>
              <a:rPr lang="en-GB" sz="1800" dirty="0"/>
              <a:t>Shutting off Lower Reservoir</a:t>
            </a:r>
          </a:p>
          <a:p>
            <a:pPr marL="342900" indent="-342900">
              <a:lnSpc>
                <a:spcPct val="150000"/>
              </a:lnSpc>
              <a:buClr>
                <a:srgbClr val="005293"/>
              </a:buClr>
              <a:buFont typeface="+mj-lt"/>
              <a:buAutoNum type="alphaUcPeriod"/>
            </a:pPr>
            <a:r>
              <a:rPr lang="en-GB" sz="1800" dirty="0" err="1"/>
              <a:t>Conslusion</a:t>
            </a:r>
            <a:endParaRPr lang="en-GB" sz="1800" dirty="0"/>
          </a:p>
        </p:txBody>
      </p:sp>
      <p:sp>
        <p:nvSpPr>
          <p:cNvPr id="5" name="Title 4">
            <a:extLst>
              <a:ext uri="{FF2B5EF4-FFF2-40B4-BE49-F238E27FC236}">
                <a16:creationId xmlns:a16="http://schemas.microsoft.com/office/drawing/2014/main" id="{475BC40F-5F6A-400A-11B0-E3F27EC075C0}"/>
              </a:ext>
            </a:extLst>
          </p:cNvPr>
          <p:cNvSpPr>
            <a:spLocks noGrp="1"/>
          </p:cNvSpPr>
          <p:nvPr>
            <p:ph type="title"/>
          </p:nvPr>
        </p:nvSpPr>
        <p:spPr/>
        <p:txBody>
          <a:bodyPr/>
          <a:lstStyle/>
          <a:p>
            <a:r>
              <a:rPr lang="en-GB" dirty="0">
                <a:solidFill>
                  <a:srgbClr val="005293"/>
                </a:solidFill>
              </a:rPr>
              <a:t>Agenda </a:t>
            </a:r>
          </a:p>
        </p:txBody>
      </p:sp>
      <p:sp>
        <p:nvSpPr>
          <p:cNvPr id="6" name="Footer Placeholder 5">
            <a:extLst>
              <a:ext uri="{FF2B5EF4-FFF2-40B4-BE49-F238E27FC236}">
                <a16:creationId xmlns:a16="http://schemas.microsoft.com/office/drawing/2014/main" id="{8F5CDF36-B405-101F-AF3B-95797F3F7C5C}"/>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7" name="Slide Number Placeholder 6">
            <a:extLst>
              <a:ext uri="{FF2B5EF4-FFF2-40B4-BE49-F238E27FC236}">
                <a16:creationId xmlns:a16="http://schemas.microsoft.com/office/drawing/2014/main" id="{A00E7294-EC5F-26B9-FA2B-86A488B32C28}"/>
              </a:ext>
            </a:extLst>
          </p:cNvPr>
          <p:cNvSpPr>
            <a:spLocks noGrp="1"/>
          </p:cNvSpPr>
          <p:nvPr>
            <p:ph type="sldNum" sz="quarter" idx="4"/>
          </p:nvPr>
        </p:nvSpPr>
        <p:spPr/>
        <p:txBody>
          <a:bodyPr/>
          <a:lstStyle/>
          <a:p>
            <a:fld id="{CE58CB1E-F828-4F11-99E0-327109AF9DA4}" type="slidenum">
              <a:rPr lang="de-DE" smtClean="0"/>
              <a:pPr/>
              <a:t>2</a:t>
            </a:fld>
            <a:endParaRPr lang="de-DE" dirty="0"/>
          </a:p>
        </p:txBody>
      </p:sp>
    </p:spTree>
    <p:extLst>
      <p:ext uri="{BB962C8B-B14F-4D97-AF65-F5344CB8AC3E}">
        <p14:creationId xmlns:p14="http://schemas.microsoft.com/office/powerpoint/2010/main" val="297751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ED9007-79EC-02CE-8F61-C6166E68BC43}"/>
              </a:ext>
            </a:extLst>
          </p:cNvPr>
          <p:cNvSpPr>
            <a:spLocks noGrp="1"/>
          </p:cNvSpPr>
          <p:nvPr>
            <p:ph idx="1"/>
          </p:nvPr>
        </p:nvSpPr>
        <p:spPr>
          <a:xfrm>
            <a:off x="4857750" y="1834842"/>
            <a:ext cx="3932239" cy="1398895"/>
          </a:xfrm>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Use Differential Evolution </a:t>
            </a:r>
            <a:r>
              <a:rPr lang="en-GB" dirty="0" err="1">
                <a:solidFill>
                  <a:srgbClr val="222222"/>
                </a:solidFill>
                <a:latin typeface="Cambria" panose="02040503050406030204" pitchFamily="18" charset="0"/>
              </a:rPr>
              <a:t>Algortihm</a:t>
            </a:r>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Parameter bounds as given on Moodle</a:t>
            </a:r>
          </a:p>
          <a:p>
            <a:pPr marL="285750" indent="-285750">
              <a:buFont typeface="Arial" panose="020B0604020202020204" pitchFamily="34" charset="0"/>
              <a:buChar char="•"/>
            </a:pPr>
            <a:r>
              <a:rPr lang="en-GB" dirty="0">
                <a:solidFill>
                  <a:srgbClr val="222222"/>
                </a:solidFill>
                <a:latin typeface="Cambria" panose="02040503050406030204" pitchFamily="18" charset="0"/>
              </a:rPr>
              <a:t>Unlimited number of iterations allowed</a:t>
            </a:r>
          </a:p>
          <a:p>
            <a:pPr marL="285750" indent="-285750">
              <a:buFont typeface="Arial" panose="020B0604020202020204" pitchFamily="34" charset="0"/>
              <a:buChar char="•"/>
            </a:pPr>
            <a:r>
              <a:rPr lang="en-GB" dirty="0">
                <a:solidFill>
                  <a:srgbClr val="222222"/>
                </a:solidFill>
                <a:latin typeface="Cambria" panose="02040503050406030204" pitchFamily="18" charset="0"/>
              </a:rPr>
              <a:t>Stopping criterion: tolerance of 0.01</a:t>
            </a:r>
          </a:p>
          <a:p>
            <a:pPr marL="285750" indent="-285750">
              <a:buFont typeface="Arial" panose="020B0604020202020204" pitchFamily="34" charset="0"/>
              <a:buChar char="•"/>
            </a:pPr>
            <a:r>
              <a:rPr lang="en-GB" dirty="0">
                <a:solidFill>
                  <a:srgbClr val="222222"/>
                </a:solidFill>
                <a:latin typeface="Cambria" panose="02040503050406030204" pitchFamily="18" charset="0"/>
              </a:rPr>
              <a:t>Performance metrics used: </a:t>
            </a:r>
            <a:r>
              <a:rPr lang="en-GB" dirty="0" err="1">
                <a:solidFill>
                  <a:srgbClr val="222222"/>
                </a:solidFill>
                <a:latin typeface="Cambria" panose="02040503050406030204" pitchFamily="18" charset="0"/>
              </a:rPr>
              <a:t>nse</a:t>
            </a:r>
            <a:endParaRPr lang="en-GB" dirty="0"/>
          </a:p>
          <a:p>
            <a:endParaRPr lang="en-GB" dirty="0"/>
          </a:p>
        </p:txBody>
      </p:sp>
      <p:sp>
        <p:nvSpPr>
          <p:cNvPr id="3" name="Title 2">
            <a:extLst>
              <a:ext uri="{FF2B5EF4-FFF2-40B4-BE49-F238E27FC236}">
                <a16:creationId xmlns:a16="http://schemas.microsoft.com/office/drawing/2014/main" id="{B04F26D3-88D3-A9B2-009D-9348607287A4}"/>
              </a:ext>
            </a:extLst>
          </p:cNvPr>
          <p:cNvSpPr>
            <a:spLocks noGrp="1"/>
          </p:cNvSpPr>
          <p:nvPr>
            <p:ph type="title"/>
          </p:nvPr>
        </p:nvSpPr>
        <p:spPr/>
        <p:txBody>
          <a:bodyPr/>
          <a:lstStyle/>
          <a:p>
            <a:r>
              <a:rPr lang="en-GB" dirty="0"/>
              <a:t>A. – Optimization of all parameters</a:t>
            </a:r>
          </a:p>
        </p:txBody>
      </p:sp>
      <p:sp>
        <p:nvSpPr>
          <p:cNvPr id="4" name="Footer Placeholder 3">
            <a:extLst>
              <a:ext uri="{FF2B5EF4-FFF2-40B4-BE49-F238E27FC236}">
                <a16:creationId xmlns:a16="http://schemas.microsoft.com/office/drawing/2014/main" id="{48439574-0F0D-EC37-1537-4427124552FF}"/>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E577DE6B-BC8E-798E-FFC5-C7F83F7B6135}"/>
              </a:ext>
            </a:extLst>
          </p:cNvPr>
          <p:cNvSpPr>
            <a:spLocks noGrp="1"/>
          </p:cNvSpPr>
          <p:nvPr>
            <p:ph type="sldNum" sz="quarter" idx="4"/>
          </p:nvPr>
        </p:nvSpPr>
        <p:spPr/>
        <p:txBody>
          <a:bodyPr/>
          <a:lstStyle/>
          <a:p>
            <a:fld id="{CE58CB1E-F828-4F11-99E0-327109AF9DA4}" type="slidenum">
              <a:rPr lang="de-DE" smtClean="0"/>
              <a:pPr/>
              <a:t>3</a:t>
            </a:fld>
            <a:endParaRPr lang="de-DE" dirty="0"/>
          </a:p>
        </p:txBody>
      </p:sp>
      <p:pic>
        <p:nvPicPr>
          <p:cNvPr id="7" name="Picture 6" descr="A graph of a river flow&#10;&#10;Description automatically generated">
            <a:extLst>
              <a:ext uri="{FF2B5EF4-FFF2-40B4-BE49-F238E27FC236}">
                <a16:creationId xmlns:a16="http://schemas.microsoft.com/office/drawing/2014/main" id="{8E36CEE2-FFA5-FC8B-0330-278363500AD3}"/>
              </a:ext>
            </a:extLst>
          </p:cNvPr>
          <p:cNvPicPr>
            <a:picLocks noChangeAspect="1"/>
          </p:cNvPicPr>
          <p:nvPr/>
        </p:nvPicPr>
        <p:blipFill>
          <a:blip r:embed="rId2"/>
          <a:stretch>
            <a:fillRect/>
          </a:stretch>
        </p:blipFill>
        <p:spPr>
          <a:xfrm>
            <a:off x="397510" y="1066800"/>
            <a:ext cx="4053842" cy="3040382"/>
          </a:xfrm>
          <a:prstGeom prst="rect">
            <a:avLst/>
          </a:prstGeom>
        </p:spPr>
      </p:pic>
    </p:spTree>
    <p:extLst>
      <p:ext uri="{BB962C8B-B14F-4D97-AF65-F5344CB8AC3E}">
        <p14:creationId xmlns:p14="http://schemas.microsoft.com/office/powerpoint/2010/main" val="2033600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97BCA-84C6-D821-9EE5-01691FFD0E9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324B56-D12F-F59C-F804-1F14D619935D}"/>
              </a:ext>
            </a:extLst>
          </p:cNvPr>
          <p:cNvSpPr>
            <a:spLocks noGrp="1"/>
          </p:cNvSpPr>
          <p:nvPr>
            <p:ph idx="1"/>
          </p:nvPr>
        </p:nvSpPr>
        <p:spPr>
          <a:xfrm>
            <a:off x="5453520" y="2127917"/>
            <a:ext cx="3374569" cy="1217920"/>
          </a:xfrm>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Plot shows 1-nse</a:t>
            </a:r>
          </a:p>
          <a:p>
            <a:pPr marL="285750" indent="-285750">
              <a:buFont typeface="Arial" panose="020B0604020202020204" pitchFamily="34" charset="0"/>
              <a:buChar char="•"/>
            </a:pPr>
            <a:r>
              <a:rPr lang="en-GB" dirty="0">
                <a:solidFill>
                  <a:srgbClr val="222222"/>
                </a:solidFill>
                <a:latin typeface="Cambria" panose="02040503050406030204" pitchFamily="18" charset="0"/>
              </a:rPr>
              <a:t>Final objective value lies at XXXX</a:t>
            </a:r>
          </a:p>
          <a:p>
            <a:pPr marL="285750" indent="-285750">
              <a:buFont typeface="Arial" panose="020B0604020202020204" pitchFamily="34" charset="0"/>
              <a:buChar char="•"/>
            </a:pPr>
            <a:r>
              <a:rPr lang="en-GB" dirty="0">
                <a:solidFill>
                  <a:srgbClr val="222222"/>
                </a:solidFill>
                <a:latin typeface="Cambria" panose="02040503050406030204" pitchFamily="18" charset="0"/>
              </a:rPr>
              <a:t>Differential Evolution Algorithm performed XXXX iterations</a:t>
            </a:r>
            <a:endParaRPr lang="en-GB" dirty="0"/>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D85B3948-1B17-6D3A-E2CF-C9F8F3BAD76C}"/>
              </a:ext>
            </a:extLst>
          </p:cNvPr>
          <p:cNvSpPr>
            <a:spLocks noGrp="1"/>
          </p:cNvSpPr>
          <p:nvPr>
            <p:ph type="title"/>
          </p:nvPr>
        </p:nvSpPr>
        <p:spPr/>
        <p:txBody>
          <a:bodyPr/>
          <a:lstStyle/>
          <a:p>
            <a:r>
              <a:rPr lang="en-GB" dirty="0"/>
              <a:t>A. – Optimization of all parameters</a:t>
            </a:r>
          </a:p>
        </p:txBody>
      </p:sp>
      <p:sp>
        <p:nvSpPr>
          <p:cNvPr id="4" name="Footer Placeholder 3">
            <a:extLst>
              <a:ext uri="{FF2B5EF4-FFF2-40B4-BE49-F238E27FC236}">
                <a16:creationId xmlns:a16="http://schemas.microsoft.com/office/drawing/2014/main" id="{BB71C185-6408-D79A-A399-D0AFE943DCC3}"/>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7D86C234-2B3A-5389-6772-60268A146D62}"/>
              </a:ext>
            </a:extLst>
          </p:cNvPr>
          <p:cNvSpPr>
            <a:spLocks noGrp="1"/>
          </p:cNvSpPr>
          <p:nvPr>
            <p:ph type="sldNum" sz="quarter" idx="4"/>
          </p:nvPr>
        </p:nvSpPr>
        <p:spPr/>
        <p:txBody>
          <a:bodyPr/>
          <a:lstStyle/>
          <a:p>
            <a:fld id="{CE58CB1E-F828-4F11-99E0-327109AF9DA4}" type="slidenum">
              <a:rPr lang="de-DE" smtClean="0"/>
              <a:pPr/>
              <a:t>4</a:t>
            </a:fld>
            <a:endParaRPr lang="de-DE" dirty="0"/>
          </a:p>
        </p:txBody>
      </p:sp>
      <p:pic>
        <p:nvPicPr>
          <p:cNvPr id="7" name="Picture 6" descr="A graph with blue lines&#10;&#10;Description automatically generated">
            <a:extLst>
              <a:ext uri="{FF2B5EF4-FFF2-40B4-BE49-F238E27FC236}">
                <a16:creationId xmlns:a16="http://schemas.microsoft.com/office/drawing/2014/main" id="{777EBD3C-933D-EF10-C549-174FD287B23D}"/>
              </a:ext>
            </a:extLst>
          </p:cNvPr>
          <p:cNvPicPr>
            <a:picLocks noChangeAspect="1"/>
          </p:cNvPicPr>
          <p:nvPr/>
        </p:nvPicPr>
        <p:blipFill>
          <a:blip r:embed="rId2"/>
          <a:stretch>
            <a:fillRect/>
          </a:stretch>
        </p:blipFill>
        <p:spPr>
          <a:xfrm>
            <a:off x="0" y="1416103"/>
            <a:ext cx="5453520" cy="2641548"/>
          </a:xfrm>
          <a:prstGeom prst="rect">
            <a:avLst/>
          </a:prstGeom>
        </p:spPr>
      </p:pic>
    </p:spTree>
    <p:extLst>
      <p:ext uri="{BB962C8B-B14F-4D97-AF65-F5344CB8AC3E}">
        <p14:creationId xmlns:p14="http://schemas.microsoft.com/office/powerpoint/2010/main" val="809106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5EB0A8-9815-8CC4-8C74-9A6CF66AE331}"/>
              </a:ext>
            </a:extLst>
          </p:cNvPr>
          <p:cNvSpPr>
            <a:spLocks noGrp="1"/>
          </p:cNvSpPr>
          <p:nvPr>
            <p:ph idx="1"/>
          </p:nvPr>
        </p:nvSpPr>
        <p:spPr/>
        <p:txBody>
          <a:bodyPr/>
          <a:lstStyle/>
          <a:p>
            <a:pPr marL="285750" indent="-285750">
              <a:buFont typeface="Arial" panose="020B0604020202020204" pitchFamily="34" charset="0"/>
              <a:buChar char="•"/>
            </a:pPr>
            <a:r>
              <a:rPr lang="en-GB" dirty="0"/>
              <a:t>[scatter plots of the single parameters]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7C0D8C35-0A52-69EC-62EB-A269636F5CF2}"/>
              </a:ext>
            </a:extLst>
          </p:cNvPr>
          <p:cNvSpPr>
            <a:spLocks noGrp="1"/>
          </p:cNvSpPr>
          <p:nvPr>
            <p:ph type="title"/>
          </p:nvPr>
        </p:nvSpPr>
        <p:spPr/>
        <p:txBody>
          <a:bodyPr/>
          <a:lstStyle/>
          <a:p>
            <a:r>
              <a:rPr lang="en-GB" dirty="0"/>
              <a:t>A. – Optimization of all parameters</a:t>
            </a:r>
          </a:p>
        </p:txBody>
      </p:sp>
      <p:sp>
        <p:nvSpPr>
          <p:cNvPr id="4" name="Footer Placeholder 3">
            <a:extLst>
              <a:ext uri="{FF2B5EF4-FFF2-40B4-BE49-F238E27FC236}">
                <a16:creationId xmlns:a16="http://schemas.microsoft.com/office/drawing/2014/main" id="{70C4AFAE-4777-F4B0-3318-6D7A127C751F}"/>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A5BFBF07-25C5-9045-2F56-9588890E1AA2}"/>
              </a:ext>
            </a:extLst>
          </p:cNvPr>
          <p:cNvSpPr>
            <a:spLocks noGrp="1"/>
          </p:cNvSpPr>
          <p:nvPr>
            <p:ph type="sldNum" sz="quarter" idx="4"/>
          </p:nvPr>
        </p:nvSpPr>
        <p:spPr/>
        <p:txBody>
          <a:bodyPr/>
          <a:lstStyle/>
          <a:p>
            <a:fld id="{CE58CB1E-F828-4F11-99E0-327109AF9DA4}" type="slidenum">
              <a:rPr lang="de-DE" smtClean="0"/>
              <a:pPr/>
              <a:t>5</a:t>
            </a:fld>
            <a:endParaRPr lang="de-DE" dirty="0"/>
          </a:p>
        </p:txBody>
      </p:sp>
    </p:spTree>
    <p:extLst>
      <p:ext uri="{BB962C8B-B14F-4D97-AF65-F5344CB8AC3E}">
        <p14:creationId xmlns:p14="http://schemas.microsoft.com/office/powerpoint/2010/main" val="82546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687F5-DB98-7AC9-C376-6F7489A38C7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E065CB-999F-7A6E-4E3E-095F61E0E03A}"/>
              </a:ext>
            </a:extLst>
          </p:cNvPr>
          <p:cNvSpPr>
            <a:spLocks noGrp="1"/>
          </p:cNvSpPr>
          <p:nvPr>
            <p:ph idx="1"/>
          </p:nvPr>
        </p:nvSpPr>
        <p:spPr>
          <a:xfrm>
            <a:off x="5157788" y="1353830"/>
            <a:ext cx="3670301" cy="3095625"/>
          </a:xfrm>
        </p:spPr>
        <p:txBody>
          <a:bodyPr/>
          <a:lstStyle/>
          <a:p>
            <a:pPr marL="285750" indent="-285750">
              <a:buFont typeface="Arial" panose="020B0604020202020204" pitchFamily="34" charset="0"/>
              <a:buChar char="•"/>
            </a:pPr>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Tolerance 0.01</a:t>
            </a:r>
          </a:p>
          <a:p>
            <a:pPr marL="285750" indent="-285750">
              <a:buFont typeface="Arial" panose="020B0604020202020204" pitchFamily="34" charset="0"/>
              <a:buChar char="•"/>
            </a:pPr>
            <a:r>
              <a:rPr lang="en-GB" dirty="0" err="1">
                <a:solidFill>
                  <a:srgbClr val="222222"/>
                </a:solidFill>
                <a:latin typeface="Cambria" panose="02040503050406030204" pitchFamily="18" charset="0"/>
              </a:rPr>
              <a:t>Nse</a:t>
            </a:r>
            <a:r>
              <a:rPr lang="en-GB" dirty="0">
                <a:solidFill>
                  <a:srgbClr val="222222"/>
                </a:solidFill>
                <a:latin typeface="Cambria" panose="02040503050406030204" pitchFamily="18" charset="0"/>
              </a:rPr>
              <a:t> value: 0.585</a:t>
            </a:r>
          </a:p>
          <a:p>
            <a:pPr marL="285750" indent="-285750">
              <a:buFont typeface="Arial" panose="020B0604020202020204" pitchFamily="34" charset="0"/>
              <a:buChar char="•"/>
            </a:pPr>
            <a:r>
              <a:rPr lang="en-GB" dirty="0">
                <a:solidFill>
                  <a:srgbClr val="222222"/>
                </a:solidFill>
                <a:latin typeface="Cambria" panose="02040503050406030204" pitchFamily="18" charset="0"/>
              </a:rPr>
              <a:t>Number of </a:t>
            </a:r>
            <a:r>
              <a:rPr lang="en-GB" dirty="0" err="1">
                <a:solidFill>
                  <a:srgbClr val="222222"/>
                </a:solidFill>
                <a:latin typeface="Cambria" panose="02040503050406030204" pitchFamily="18" charset="0"/>
              </a:rPr>
              <a:t>interations</a:t>
            </a:r>
            <a:r>
              <a:rPr lang="en-GB" dirty="0">
                <a:solidFill>
                  <a:srgbClr val="222222"/>
                </a:solidFill>
                <a:latin typeface="Cambria" panose="02040503050406030204" pitchFamily="18" charset="0"/>
              </a:rPr>
              <a:t>: 90</a:t>
            </a:r>
          </a:p>
          <a:p>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Adapted initial bounds: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2B9723B0-E71A-D4AD-73BA-7DB78053041F}"/>
              </a:ext>
            </a:extLst>
          </p:cNvPr>
          <p:cNvSpPr>
            <a:spLocks noGrp="1"/>
          </p:cNvSpPr>
          <p:nvPr>
            <p:ph type="title"/>
          </p:nvPr>
        </p:nvSpPr>
        <p:spPr/>
        <p:txBody>
          <a:bodyPr/>
          <a:lstStyle/>
          <a:p>
            <a:r>
              <a:rPr lang="en-GB" dirty="0"/>
              <a:t>B. – Shutting of processes: Snow</a:t>
            </a:r>
          </a:p>
        </p:txBody>
      </p:sp>
      <p:sp>
        <p:nvSpPr>
          <p:cNvPr id="4" name="Footer Placeholder 3">
            <a:extLst>
              <a:ext uri="{FF2B5EF4-FFF2-40B4-BE49-F238E27FC236}">
                <a16:creationId xmlns:a16="http://schemas.microsoft.com/office/drawing/2014/main" id="{DD93579C-8EFE-400F-F044-57E4A9017926}"/>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056F9E21-DE27-751E-191C-F2FD0ED8B9E0}"/>
              </a:ext>
            </a:extLst>
          </p:cNvPr>
          <p:cNvSpPr>
            <a:spLocks noGrp="1"/>
          </p:cNvSpPr>
          <p:nvPr>
            <p:ph type="sldNum" sz="quarter" idx="4"/>
          </p:nvPr>
        </p:nvSpPr>
        <p:spPr/>
        <p:txBody>
          <a:bodyPr/>
          <a:lstStyle/>
          <a:p>
            <a:fld id="{CE58CB1E-F828-4F11-99E0-327109AF9DA4}" type="slidenum">
              <a:rPr lang="de-DE" smtClean="0"/>
              <a:pPr/>
              <a:t>6</a:t>
            </a:fld>
            <a:endParaRPr lang="de-DE" dirty="0"/>
          </a:p>
        </p:txBody>
      </p:sp>
      <p:pic>
        <p:nvPicPr>
          <p:cNvPr id="7" name="Picture 6">
            <a:extLst>
              <a:ext uri="{FF2B5EF4-FFF2-40B4-BE49-F238E27FC236}">
                <a16:creationId xmlns:a16="http://schemas.microsoft.com/office/drawing/2014/main" id="{25EE6720-2A60-5CA1-C670-D71FDD431CBD}"/>
              </a:ext>
            </a:extLst>
          </p:cNvPr>
          <p:cNvPicPr>
            <a:picLocks noChangeAspect="1"/>
          </p:cNvPicPr>
          <p:nvPr/>
        </p:nvPicPr>
        <p:blipFill>
          <a:blip r:embed="rId3"/>
          <a:srcRect b="79084"/>
          <a:stretch/>
        </p:blipFill>
        <p:spPr>
          <a:xfrm>
            <a:off x="4916602" y="3130480"/>
            <a:ext cx="3910406" cy="696132"/>
          </a:xfrm>
          <a:prstGeom prst="rect">
            <a:avLst/>
          </a:prstGeom>
        </p:spPr>
      </p:pic>
      <p:pic>
        <p:nvPicPr>
          <p:cNvPr id="10" name="Picture 9" descr="A graph with blue lines&#10;&#10;Description automatically generated">
            <a:extLst>
              <a:ext uri="{FF2B5EF4-FFF2-40B4-BE49-F238E27FC236}">
                <a16:creationId xmlns:a16="http://schemas.microsoft.com/office/drawing/2014/main" id="{6B124986-AF0C-98DC-2C45-064C84523BD4}"/>
              </a:ext>
            </a:extLst>
          </p:cNvPr>
          <p:cNvPicPr>
            <a:picLocks noChangeAspect="1"/>
          </p:cNvPicPr>
          <p:nvPr/>
        </p:nvPicPr>
        <p:blipFill>
          <a:blip r:embed="rId4"/>
          <a:stretch>
            <a:fillRect/>
          </a:stretch>
        </p:blipFill>
        <p:spPr>
          <a:xfrm>
            <a:off x="311161" y="1108514"/>
            <a:ext cx="4182834" cy="3137126"/>
          </a:xfrm>
          <a:prstGeom prst="rect">
            <a:avLst/>
          </a:prstGeom>
        </p:spPr>
      </p:pic>
    </p:spTree>
    <p:extLst>
      <p:ext uri="{BB962C8B-B14F-4D97-AF65-F5344CB8AC3E}">
        <p14:creationId xmlns:p14="http://schemas.microsoft.com/office/powerpoint/2010/main" val="295148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531E2-2638-32FA-C5EB-E3F678E1C84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F25CF9-E973-3753-FDBB-2FCC48476BF8}"/>
              </a:ext>
            </a:extLst>
          </p:cNvPr>
          <p:cNvSpPr>
            <a:spLocks noGrp="1"/>
          </p:cNvSpPr>
          <p:nvPr>
            <p:ph idx="1"/>
          </p:nvPr>
        </p:nvSpPr>
        <p:spPr>
          <a:xfrm>
            <a:off x="4939783" y="1952732"/>
            <a:ext cx="3670301" cy="1692725"/>
          </a:xfrm>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Decently captures general dynamics</a:t>
            </a:r>
          </a:p>
          <a:p>
            <a:pPr marL="285750" indent="-285750">
              <a:buFont typeface="Arial" panose="020B0604020202020204" pitchFamily="34" charset="0"/>
              <a:buChar char="•"/>
            </a:pPr>
            <a:r>
              <a:rPr lang="en-GB" dirty="0">
                <a:solidFill>
                  <a:srgbClr val="222222"/>
                </a:solidFill>
                <a:latin typeface="Cambria" panose="02040503050406030204" pitchFamily="18" charset="0"/>
              </a:rPr>
              <a:t>Misses high peak of discharge</a:t>
            </a:r>
          </a:p>
          <a:p>
            <a:pPr marL="285750" indent="-285750">
              <a:buFont typeface="Arial" panose="020B0604020202020204" pitchFamily="34" charset="0"/>
              <a:buChar char="•"/>
            </a:pPr>
            <a:r>
              <a:rPr lang="en-GB" dirty="0">
                <a:solidFill>
                  <a:srgbClr val="222222"/>
                </a:solidFill>
                <a:latin typeface="Cambria" panose="02040503050406030204" pitchFamily="18" charset="0"/>
              </a:rPr>
              <a:t>Significantly over-estimates discharge right before high peak</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05F69F4D-C56C-F2C7-B3E6-7D94BD79CAE1}"/>
              </a:ext>
            </a:extLst>
          </p:cNvPr>
          <p:cNvSpPr>
            <a:spLocks noGrp="1"/>
          </p:cNvSpPr>
          <p:nvPr>
            <p:ph type="title"/>
          </p:nvPr>
        </p:nvSpPr>
        <p:spPr/>
        <p:txBody>
          <a:bodyPr/>
          <a:lstStyle/>
          <a:p>
            <a:r>
              <a:rPr lang="en-GB" dirty="0"/>
              <a:t>B. – Shutting of processes: Snow</a:t>
            </a:r>
          </a:p>
        </p:txBody>
      </p:sp>
      <p:sp>
        <p:nvSpPr>
          <p:cNvPr id="4" name="Footer Placeholder 3">
            <a:extLst>
              <a:ext uri="{FF2B5EF4-FFF2-40B4-BE49-F238E27FC236}">
                <a16:creationId xmlns:a16="http://schemas.microsoft.com/office/drawing/2014/main" id="{1BDDF046-97EB-4136-BCF5-98958B132DC8}"/>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A1B1D8F9-EF5F-E25E-CC02-E031EE1268F6}"/>
              </a:ext>
            </a:extLst>
          </p:cNvPr>
          <p:cNvSpPr>
            <a:spLocks noGrp="1"/>
          </p:cNvSpPr>
          <p:nvPr>
            <p:ph type="sldNum" sz="quarter" idx="4"/>
          </p:nvPr>
        </p:nvSpPr>
        <p:spPr/>
        <p:txBody>
          <a:bodyPr/>
          <a:lstStyle/>
          <a:p>
            <a:fld id="{CE58CB1E-F828-4F11-99E0-327109AF9DA4}" type="slidenum">
              <a:rPr lang="de-DE" smtClean="0"/>
              <a:pPr/>
              <a:t>7</a:t>
            </a:fld>
            <a:endParaRPr lang="de-DE" dirty="0"/>
          </a:p>
        </p:txBody>
      </p:sp>
      <p:pic>
        <p:nvPicPr>
          <p:cNvPr id="8" name="Picture 7" descr="A graph with blue and orange lines&#10;&#10;Description automatically generated">
            <a:extLst>
              <a:ext uri="{FF2B5EF4-FFF2-40B4-BE49-F238E27FC236}">
                <a16:creationId xmlns:a16="http://schemas.microsoft.com/office/drawing/2014/main" id="{4496E106-9EC3-8B35-1F05-A3BA0D573BA6}"/>
              </a:ext>
            </a:extLst>
          </p:cNvPr>
          <p:cNvPicPr>
            <a:picLocks noChangeAspect="1"/>
          </p:cNvPicPr>
          <p:nvPr/>
        </p:nvPicPr>
        <p:blipFill>
          <a:blip r:embed="rId3"/>
          <a:stretch>
            <a:fillRect/>
          </a:stretch>
        </p:blipFill>
        <p:spPr>
          <a:xfrm>
            <a:off x="391094" y="1148985"/>
            <a:ext cx="3972891" cy="2979668"/>
          </a:xfrm>
          <a:prstGeom prst="rect">
            <a:avLst/>
          </a:prstGeom>
        </p:spPr>
      </p:pic>
    </p:spTree>
    <p:extLst>
      <p:ext uri="{BB962C8B-B14F-4D97-AF65-F5344CB8AC3E}">
        <p14:creationId xmlns:p14="http://schemas.microsoft.com/office/powerpoint/2010/main" val="144798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333C4-1F90-60F0-B4B6-CB774EB997A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2ABA7F-A5F0-13BB-B4CA-23808A1FFB85}"/>
              </a:ext>
            </a:extLst>
          </p:cNvPr>
          <p:cNvSpPr>
            <a:spLocks noGrp="1"/>
          </p:cNvSpPr>
          <p:nvPr>
            <p:ph idx="1"/>
          </p:nvPr>
        </p:nvSpPr>
        <p:spPr>
          <a:xfrm>
            <a:off x="5157788" y="1353830"/>
            <a:ext cx="3670301" cy="3095625"/>
          </a:xfrm>
        </p:spPr>
        <p:txBody>
          <a:bodyPr/>
          <a:lstStyle/>
          <a:p>
            <a:pPr marL="285750" indent="-285750">
              <a:buFont typeface="Arial" panose="020B0604020202020204" pitchFamily="34" charset="0"/>
              <a:buChar char="•"/>
            </a:pPr>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Tolerance 0.01</a:t>
            </a:r>
          </a:p>
          <a:p>
            <a:pPr marL="285750" indent="-285750">
              <a:buFont typeface="Arial" panose="020B0604020202020204" pitchFamily="34" charset="0"/>
              <a:buChar char="•"/>
            </a:pPr>
            <a:r>
              <a:rPr lang="en-GB" dirty="0" err="1">
                <a:solidFill>
                  <a:srgbClr val="222222"/>
                </a:solidFill>
                <a:latin typeface="Cambria" panose="02040503050406030204" pitchFamily="18" charset="0"/>
              </a:rPr>
              <a:t>Nse</a:t>
            </a:r>
            <a:r>
              <a:rPr lang="en-GB" dirty="0">
                <a:solidFill>
                  <a:srgbClr val="222222"/>
                </a:solidFill>
                <a:latin typeface="Cambria" panose="02040503050406030204" pitchFamily="18" charset="0"/>
              </a:rPr>
              <a:t> value:</a:t>
            </a:r>
          </a:p>
          <a:p>
            <a:pPr marL="285750" indent="-285750">
              <a:buFont typeface="Arial" panose="020B0604020202020204" pitchFamily="34" charset="0"/>
              <a:buChar char="•"/>
            </a:pPr>
            <a:r>
              <a:rPr lang="en-GB" dirty="0">
                <a:solidFill>
                  <a:srgbClr val="222222"/>
                </a:solidFill>
                <a:latin typeface="Cambria" panose="02040503050406030204" pitchFamily="18" charset="0"/>
              </a:rPr>
              <a:t>Number of </a:t>
            </a:r>
            <a:r>
              <a:rPr lang="en-GB" dirty="0" err="1">
                <a:solidFill>
                  <a:srgbClr val="222222"/>
                </a:solidFill>
                <a:latin typeface="Cambria" panose="02040503050406030204" pitchFamily="18" charset="0"/>
              </a:rPr>
              <a:t>interations</a:t>
            </a:r>
            <a:r>
              <a:rPr lang="en-GB" dirty="0">
                <a:solidFill>
                  <a:srgbClr val="222222"/>
                </a:solidFill>
                <a:latin typeface="Cambria" panose="02040503050406030204" pitchFamily="18" charset="0"/>
              </a:rPr>
              <a:t>:</a:t>
            </a:r>
          </a:p>
          <a:p>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Adapted initial bounds: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34698D10-8839-DCAC-DE0D-2A0006B0720F}"/>
              </a:ext>
            </a:extLst>
          </p:cNvPr>
          <p:cNvSpPr>
            <a:spLocks noGrp="1"/>
          </p:cNvSpPr>
          <p:nvPr>
            <p:ph type="title"/>
          </p:nvPr>
        </p:nvSpPr>
        <p:spPr/>
        <p:txBody>
          <a:bodyPr/>
          <a:lstStyle/>
          <a:p>
            <a:r>
              <a:rPr lang="en-GB" dirty="0"/>
              <a:t>B. – Shutting of processes: Soil 0</a:t>
            </a:r>
          </a:p>
        </p:txBody>
      </p:sp>
      <p:sp>
        <p:nvSpPr>
          <p:cNvPr id="4" name="Footer Placeholder 3">
            <a:extLst>
              <a:ext uri="{FF2B5EF4-FFF2-40B4-BE49-F238E27FC236}">
                <a16:creationId xmlns:a16="http://schemas.microsoft.com/office/drawing/2014/main" id="{A05E4340-06CE-F38E-0C9C-F262C5889EA5}"/>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D9FE157A-F71B-38E2-8DB4-D6091BB0BD41}"/>
              </a:ext>
            </a:extLst>
          </p:cNvPr>
          <p:cNvSpPr>
            <a:spLocks noGrp="1"/>
          </p:cNvSpPr>
          <p:nvPr>
            <p:ph type="sldNum" sz="quarter" idx="4"/>
          </p:nvPr>
        </p:nvSpPr>
        <p:spPr/>
        <p:txBody>
          <a:bodyPr/>
          <a:lstStyle/>
          <a:p>
            <a:fld id="{CE58CB1E-F828-4F11-99E0-327109AF9DA4}" type="slidenum">
              <a:rPr lang="de-DE" smtClean="0"/>
              <a:pPr/>
              <a:t>8</a:t>
            </a:fld>
            <a:endParaRPr lang="de-DE" dirty="0"/>
          </a:p>
        </p:txBody>
      </p:sp>
      <p:pic>
        <p:nvPicPr>
          <p:cNvPr id="9" name="Picture 8" descr="A graph with orange lines&#10;&#10;Description automatically generated">
            <a:extLst>
              <a:ext uri="{FF2B5EF4-FFF2-40B4-BE49-F238E27FC236}">
                <a16:creationId xmlns:a16="http://schemas.microsoft.com/office/drawing/2014/main" id="{6CFA8393-C3D6-FBB1-7E8A-8E6817160D52}"/>
              </a:ext>
            </a:extLst>
          </p:cNvPr>
          <p:cNvPicPr>
            <a:picLocks noChangeAspect="1"/>
          </p:cNvPicPr>
          <p:nvPr/>
        </p:nvPicPr>
        <p:blipFill>
          <a:blip r:embed="rId3"/>
          <a:stretch>
            <a:fillRect/>
          </a:stretch>
        </p:blipFill>
        <p:spPr>
          <a:xfrm>
            <a:off x="319088" y="928202"/>
            <a:ext cx="4252912" cy="3398843"/>
          </a:xfrm>
          <a:prstGeom prst="rect">
            <a:avLst/>
          </a:prstGeom>
        </p:spPr>
      </p:pic>
    </p:spTree>
    <p:extLst>
      <p:ext uri="{BB962C8B-B14F-4D97-AF65-F5344CB8AC3E}">
        <p14:creationId xmlns:p14="http://schemas.microsoft.com/office/powerpoint/2010/main" val="360685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46C36-77FA-D619-AE3B-5F25394360F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DE9562-6D78-363C-9D02-4DB07286B355}"/>
              </a:ext>
            </a:extLst>
          </p:cNvPr>
          <p:cNvSpPr>
            <a:spLocks noGrp="1"/>
          </p:cNvSpPr>
          <p:nvPr>
            <p:ph idx="1"/>
          </p:nvPr>
        </p:nvSpPr>
        <p:spPr>
          <a:xfrm>
            <a:off x="4939783" y="1952732"/>
            <a:ext cx="3670301" cy="1692725"/>
          </a:xfrm>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8E720990-D2BA-0172-B23F-D797C03C916A}"/>
              </a:ext>
            </a:extLst>
          </p:cNvPr>
          <p:cNvSpPr>
            <a:spLocks noGrp="1"/>
          </p:cNvSpPr>
          <p:nvPr>
            <p:ph type="title"/>
          </p:nvPr>
        </p:nvSpPr>
        <p:spPr/>
        <p:txBody>
          <a:bodyPr/>
          <a:lstStyle/>
          <a:p>
            <a:r>
              <a:rPr lang="en-GB" dirty="0"/>
              <a:t>B. – Shutting of processes: Soil 0</a:t>
            </a:r>
          </a:p>
        </p:txBody>
      </p:sp>
      <p:sp>
        <p:nvSpPr>
          <p:cNvPr id="4" name="Footer Placeholder 3">
            <a:extLst>
              <a:ext uri="{FF2B5EF4-FFF2-40B4-BE49-F238E27FC236}">
                <a16:creationId xmlns:a16="http://schemas.microsoft.com/office/drawing/2014/main" id="{29BF0915-3F37-2C44-E0F0-2688465383A9}"/>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19A32354-5ABB-1585-6017-5AFF264A8C9F}"/>
              </a:ext>
            </a:extLst>
          </p:cNvPr>
          <p:cNvSpPr>
            <a:spLocks noGrp="1"/>
          </p:cNvSpPr>
          <p:nvPr>
            <p:ph type="sldNum" sz="quarter" idx="4"/>
          </p:nvPr>
        </p:nvSpPr>
        <p:spPr/>
        <p:txBody>
          <a:bodyPr/>
          <a:lstStyle/>
          <a:p>
            <a:fld id="{CE58CB1E-F828-4F11-99E0-327109AF9DA4}" type="slidenum">
              <a:rPr lang="de-DE" smtClean="0"/>
              <a:pPr/>
              <a:t>9</a:t>
            </a:fld>
            <a:endParaRPr lang="de-DE" dirty="0"/>
          </a:p>
        </p:txBody>
      </p:sp>
      <p:pic>
        <p:nvPicPr>
          <p:cNvPr id="9" name="Picture 8" descr="A graph of different colored lines&#10;&#10;Description automatically generated">
            <a:extLst>
              <a:ext uri="{FF2B5EF4-FFF2-40B4-BE49-F238E27FC236}">
                <a16:creationId xmlns:a16="http://schemas.microsoft.com/office/drawing/2014/main" id="{A37B44E5-6ECB-AE4E-23D8-60E38CAEB120}"/>
              </a:ext>
            </a:extLst>
          </p:cNvPr>
          <p:cNvPicPr>
            <a:picLocks noChangeAspect="1"/>
          </p:cNvPicPr>
          <p:nvPr/>
        </p:nvPicPr>
        <p:blipFill>
          <a:blip r:embed="rId3"/>
          <a:stretch>
            <a:fillRect/>
          </a:stretch>
        </p:blipFill>
        <p:spPr>
          <a:xfrm>
            <a:off x="481458" y="986504"/>
            <a:ext cx="4227321" cy="3170491"/>
          </a:xfrm>
          <a:prstGeom prst="rect">
            <a:avLst/>
          </a:prstGeom>
        </p:spPr>
      </p:pic>
    </p:spTree>
    <p:extLst>
      <p:ext uri="{BB962C8B-B14F-4D97-AF65-F5344CB8AC3E}">
        <p14:creationId xmlns:p14="http://schemas.microsoft.com/office/powerpoint/2010/main" val="66007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1E03A00F-5A34-475F-BA84-E2EBED434790}"/>
    </a:ext>
  </a:extLst>
</a:theme>
</file>

<file path=ppt/theme/theme2.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94C99F27-547F-408F-8FEB-51CB360826DB}"/>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Titel 1</Template>
  <TotalTime>29</TotalTime>
  <Words>1713</Words>
  <Application>Microsoft Macintosh PowerPoint</Application>
  <PresentationFormat>On-screen Show (16:9)</PresentationFormat>
  <Paragraphs>173</Paragraphs>
  <Slides>17</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-webkit-standard</vt:lpstr>
      <vt:lpstr>Arial</vt:lpstr>
      <vt:lpstr>Calibri</vt:lpstr>
      <vt:lpstr>Cambria</vt:lpstr>
      <vt:lpstr>Courier New</vt:lpstr>
      <vt:lpstr>Symbol</vt:lpstr>
      <vt:lpstr>Wingdings</vt:lpstr>
      <vt:lpstr>Titel 1</vt:lpstr>
      <vt:lpstr>Inhalt</vt:lpstr>
      <vt:lpstr>Mathematical Methods of  Uncertainty Quantification in Hydrology</vt:lpstr>
      <vt:lpstr>Agenda </vt:lpstr>
      <vt:lpstr>A. – Optimization of all parameters</vt:lpstr>
      <vt:lpstr>A. – Optimization of all parameters</vt:lpstr>
      <vt:lpstr>A. – Optimization of all parameters</vt:lpstr>
      <vt:lpstr>B. – Shutting of processes: Snow</vt:lpstr>
      <vt:lpstr>B. – Shutting of processes: Snow</vt:lpstr>
      <vt:lpstr>B. – Shutting of processes: Soil 0</vt:lpstr>
      <vt:lpstr>B. – Shutting of processes: Soil 0</vt:lpstr>
      <vt:lpstr>B. – Shutting of processes: Soil 1</vt:lpstr>
      <vt:lpstr>B. – Shutting of processes: Soil 1</vt:lpstr>
      <vt:lpstr>B. – Shutting of processes: Upper Reservoir</vt:lpstr>
      <vt:lpstr>B. – Shutting of processes: Upper Reservoir</vt:lpstr>
      <vt:lpstr>B. – Shutting of processes: Lower Reservoir</vt:lpstr>
      <vt:lpstr>B. – Shutting of processes: Lower Reservoir</vt:lpstr>
      <vt:lpstr>Conclusion</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Agnes Dechêne</dc:creator>
  <cp:lastModifiedBy>Agnes Dechêne</cp:lastModifiedBy>
  <cp:revision>42</cp:revision>
  <cp:lastPrinted>2015-07-30T14:04:45Z</cp:lastPrinted>
  <dcterms:created xsi:type="dcterms:W3CDTF">2024-08-20T15:58:35Z</dcterms:created>
  <dcterms:modified xsi:type="dcterms:W3CDTF">2024-11-07T17:41:21Z</dcterms:modified>
</cp:coreProperties>
</file>