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Lst>
  <p:notesMasterIdLst>
    <p:notesMasterId r:id="rId13"/>
  </p:notesMasterIdLst>
  <p:handoutMasterIdLst>
    <p:handoutMasterId r:id="rId14"/>
  </p:handoutMasterIdLst>
  <p:sldIdLst>
    <p:sldId id="256" r:id="rId5"/>
    <p:sldId id="257" r:id="rId6"/>
    <p:sldId id="259" r:id="rId7"/>
    <p:sldId id="260" r:id="rId8"/>
    <p:sldId id="261" r:id="rId9"/>
    <p:sldId id="262" r:id="rId10"/>
    <p:sldId id="263" r:id="rId11"/>
    <p:sldId id="264"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2"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g" initials="G" lastIdx="13" clrIdx="0"/>
  <p:cmAuthor id="1" name="Tatiana" initials="T"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C55"/>
    <a:srgbClr val="669A91"/>
    <a:srgbClr val="9171A7"/>
    <a:srgbClr val="CCCC00"/>
    <a:srgbClr val="B07750"/>
    <a:srgbClr val="AC545C"/>
    <a:srgbClr val="33CCCC"/>
    <a:srgbClr val="9966FF"/>
    <a:srgbClr val="616875"/>
    <a:srgbClr val="CFD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89" autoAdjust="0"/>
  </p:normalViewPr>
  <p:slideViewPr>
    <p:cSldViewPr snapToGrid="0">
      <p:cViewPr varScale="1">
        <p:scale>
          <a:sx n="71" d="100"/>
          <a:sy n="71" d="100"/>
        </p:scale>
        <p:origin x="1771" y="5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8900"/>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00" d="100"/>
          <a:sy n="100" d="100"/>
        </p:scale>
        <p:origin x="-1956" y="124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9" tIns="46579" rIns="93159" bIns="46579" rtlCol="0"/>
          <a:lstStyle>
            <a:lvl1pPr algn="r">
              <a:defRPr sz="1200"/>
            </a:lvl1pPr>
          </a:lstStyle>
          <a:p>
            <a:fld id="{CA869C63-99CE-7C40-A7E9-3930C61B23AB}" type="datetimeFigureOut">
              <a:t>1/22/2024</a:t>
            </a:fld>
            <a:endParaRPr lang="en-US" dirty="0"/>
          </a:p>
        </p:txBody>
      </p:sp>
      <p:sp>
        <p:nvSpPr>
          <p:cNvPr id="4" name="Footer Placeholder 3"/>
          <p:cNvSpPr>
            <a:spLocks noGrp="1"/>
          </p:cNvSpPr>
          <p:nvPr>
            <p:ph type="ftr" sz="quarter" idx="2"/>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5"/>
            <a:ext cx="3037840" cy="464820"/>
          </a:xfrm>
          <a:prstGeom prst="rect">
            <a:avLst/>
          </a:prstGeom>
        </p:spPr>
        <p:txBody>
          <a:bodyPr vert="horz" lIns="93159" tIns="46579" rIns="93159" bIns="46579" rtlCol="0" anchor="b"/>
          <a:lstStyle>
            <a:lvl1pPr algn="r">
              <a:defRPr sz="1200"/>
            </a:lvl1pPr>
          </a:lstStyle>
          <a:p>
            <a:fld id="{155B6EDB-6C4A-2346-91D8-76F2620B19F2}" type="slidenum">
              <a:t>‹#›</a:t>
            </a:fld>
            <a:endParaRPr lang="en-US" dirty="0"/>
          </a:p>
        </p:txBody>
      </p:sp>
    </p:spTree>
    <p:extLst>
      <p:ext uri="{BB962C8B-B14F-4D97-AF65-F5344CB8AC3E}">
        <p14:creationId xmlns:p14="http://schemas.microsoft.com/office/powerpoint/2010/main" val="3686524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3E59D94-626A-4CE8-9932-5221A04BF234}" type="datetimeFigureOut">
              <a:rPr lang="en-US" smtClean="0"/>
              <a:t>1/22/2024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5"/>
            <a:ext cx="3037840" cy="464820"/>
          </a:xfrm>
          <a:prstGeom prst="rect">
            <a:avLst/>
          </a:prstGeom>
        </p:spPr>
        <p:txBody>
          <a:bodyPr vert="horz" lIns="93159" tIns="46579" rIns="93159" bIns="46579" rtlCol="0" anchor="b"/>
          <a:lstStyle>
            <a:lvl1pPr algn="r">
              <a:defRPr sz="1200"/>
            </a:lvl1pPr>
          </a:lstStyle>
          <a:p>
            <a:fld id="{043CB7BC-4AFB-4847-AC93-5F4E37C870A2}" type="slidenum">
              <a:rPr lang="en-US" smtClean="0"/>
              <a:t>‹#›</a:t>
            </a:fld>
            <a:endParaRPr lang="en-US" dirty="0"/>
          </a:p>
        </p:txBody>
      </p:sp>
    </p:spTree>
    <p:extLst>
      <p:ext uri="{BB962C8B-B14F-4D97-AF65-F5344CB8AC3E}">
        <p14:creationId xmlns:p14="http://schemas.microsoft.com/office/powerpoint/2010/main" val="18079140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Analyst - 1835</a:t>
            </a:r>
          </a:p>
        </p:txBody>
      </p:sp>
      <p:sp>
        <p:nvSpPr>
          <p:cNvPr id="3" name="Subtitle 2"/>
          <p:cNvSpPr>
            <a:spLocks noGrp="1"/>
          </p:cNvSpPr>
          <p:nvPr>
            <p:ph type="subTitle" idx="1"/>
          </p:nvPr>
        </p:nvSpPr>
        <p:spPr/>
        <p:txBody>
          <a:bodyPr/>
          <a:lstStyle/>
          <a:p>
            <a:r>
              <a:rPr lang="en-US" dirty="0"/>
              <a:t>William Terry</a:t>
            </a:r>
          </a:p>
        </p:txBody>
      </p:sp>
    </p:spTree>
    <p:extLst>
      <p:ext uri="{BB962C8B-B14F-4D97-AF65-F5344CB8AC3E}">
        <p14:creationId xmlns:p14="http://schemas.microsoft.com/office/powerpoint/2010/main" val="239379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a:t>
            </a:r>
          </a:p>
        </p:txBody>
      </p:sp>
      <p:sp>
        <p:nvSpPr>
          <p:cNvPr id="3" name="Content Placeholder 2"/>
          <p:cNvSpPr>
            <a:spLocks noGrp="1"/>
          </p:cNvSpPr>
          <p:nvPr>
            <p:ph idx="1"/>
          </p:nvPr>
        </p:nvSpPr>
        <p:spPr/>
        <p:txBody>
          <a:bodyPr/>
          <a:lstStyle/>
          <a:p>
            <a:r>
              <a:rPr lang="en-US" dirty="0"/>
              <a:t>William Terry</a:t>
            </a:r>
          </a:p>
          <a:p>
            <a:pPr lvl="1"/>
            <a:r>
              <a:rPr lang="en-US" dirty="0"/>
              <a:t>M.S. Statistics</a:t>
            </a:r>
          </a:p>
          <a:p>
            <a:pPr lvl="2"/>
            <a:r>
              <a:rPr lang="en-US" dirty="0"/>
              <a:t>University of Memphis</a:t>
            </a:r>
          </a:p>
          <a:p>
            <a:pPr lvl="1"/>
            <a:r>
              <a:rPr lang="en-US" dirty="0"/>
              <a:t>Trainer in Data Engineering at </a:t>
            </a:r>
            <a:r>
              <a:rPr lang="en-US" dirty="0" err="1"/>
              <a:t>Revature</a:t>
            </a:r>
            <a:r>
              <a:rPr lang="en-US" dirty="0"/>
              <a:t> for 3 years</a:t>
            </a:r>
          </a:p>
          <a:p>
            <a:pPr lvl="1"/>
            <a:r>
              <a:rPr lang="en-US" dirty="0"/>
              <a:t>William.Terry@revature.com</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397599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62E6-F5F6-09DF-BDCC-A559D480751B}"/>
              </a:ext>
            </a:extLst>
          </p:cNvPr>
          <p:cNvSpPr>
            <a:spLocks noGrp="1"/>
          </p:cNvSpPr>
          <p:nvPr>
            <p:ph type="title"/>
          </p:nvPr>
        </p:nvSpPr>
        <p:spPr/>
        <p:txBody>
          <a:bodyPr/>
          <a:lstStyle/>
          <a:p>
            <a:r>
              <a:rPr lang="en-US" dirty="0"/>
              <a:t>Curriculum Overview</a:t>
            </a:r>
          </a:p>
        </p:txBody>
      </p:sp>
      <p:sp>
        <p:nvSpPr>
          <p:cNvPr id="3" name="Content Placeholder 2">
            <a:extLst>
              <a:ext uri="{FF2B5EF4-FFF2-40B4-BE49-F238E27FC236}">
                <a16:creationId xmlns:a16="http://schemas.microsoft.com/office/drawing/2014/main" id="{8488FE82-9D27-BD55-EF93-682A4C378D54}"/>
              </a:ext>
            </a:extLst>
          </p:cNvPr>
          <p:cNvSpPr>
            <a:spLocks noGrp="1"/>
          </p:cNvSpPr>
          <p:nvPr>
            <p:ph idx="1"/>
          </p:nvPr>
        </p:nvSpPr>
        <p:spPr/>
        <p:txBody>
          <a:bodyPr/>
          <a:lstStyle/>
          <a:p>
            <a:r>
              <a:rPr lang="en-US" dirty="0"/>
              <a:t>Excel</a:t>
            </a:r>
          </a:p>
          <a:p>
            <a:r>
              <a:rPr lang="en-US" dirty="0"/>
              <a:t>SQL</a:t>
            </a:r>
          </a:p>
          <a:p>
            <a:r>
              <a:rPr lang="en-US" dirty="0"/>
              <a:t>Data Warehousing</a:t>
            </a:r>
          </a:p>
          <a:p>
            <a:r>
              <a:rPr lang="en-US" dirty="0"/>
              <a:t>Big Query</a:t>
            </a:r>
          </a:p>
          <a:p>
            <a:r>
              <a:rPr lang="en-US" dirty="0"/>
              <a:t>Looker</a:t>
            </a:r>
          </a:p>
        </p:txBody>
      </p:sp>
      <p:sp>
        <p:nvSpPr>
          <p:cNvPr id="4" name="Slide Number Placeholder 3">
            <a:extLst>
              <a:ext uri="{FF2B5EF4-FFF2-40B4-BE49-F238E27FC236}">
                <a16:creationId xmlns:a16="http://schemas.microsoft.com/office/drawing/2014/main" id="{3338809F-926A-8082-38D9-2D314CD4C479}"/>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27775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03B7-DA60-1BF8-F490-33E2425A8BF5}"/>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D67FED4-C084-8A37-AA65-06CD225E3D05}"/>
              </a:ext>
            </a:extLst>
          </p:cNvPr>
          <p:cNvSpPr>
            <a:spLocks noGrp="1"/>
          </p:cNvSpPr>
          <p:nvPr>
            <p:ph idx="1"/>
          </p:nvPr>
        </p:nvSpPr>
        <p:spPr/>
        <p:txBody>
          <a:bodyPr/>
          <a:lstStyle/>
          <a:p>
            <a:r>
              <a:rPr lang="en-US" sz="1800" dirty="0">
                <a:solidFill>
                  <a:srgbClr val="374151"/>
                </a:solidFill>
                <a:effectLst/>
                <a:latin typeface="Segoe UI" panose="020B0502040204020203" pitchFamily="34" charset="0"/>
                <a:ea typeface="Calibri" panose="020F0502020204030204" pitchFamily="34" charset="0"/>
              </a:rPr>
              <a:t>Data analysis is the process of inspecting, cleaning, transforming, and modeling data in order to derive useful information from it. This information can then be used to make informed decisions, identify patterns and trends, and solve problems.</a:t>
            </a:r>
            <a:endParaRPr lang="en-US" sz="1800" dirty="0">
              <a:effectLst/>
              <a:latin typeface="Calibri" panose="020F0502020204030204" pitchFamily="34" charset="0"/>
              <a:ea typeface="Calibri" panose="020F0502020204030204" pitchFamily="34" charset="0"/>
            </a:endParaRPr>
          </a:p>
          <a:p>
            <a:r>
              <a:rPr lang="en-US" sz="1800" dirty="0">
                <a:solidFill>
                  <a:srgbClr val="374151"/>
                </a:solidFill>
                <a:effectLst/>
                <a:latin typeface="Segoe UI" panose="020B0502040204020203" pitchFamily="34" charset="0"/>
                <a:ea typeface="Calibri" panose="020F0502020204030204" pitchFamily="34" charset="0"/>
              </a:rPr>
              <a:t>The process of data analysis typically involves several steps, including:</a:t>
            </a:r>
          </a:p>
          <a:p>
            <a:pPr lvl="1"/>
            <a:r>
              <a:rPr lang="en-US" sz="1800" dirty="0">
                <a:solidFill>
                  <a:srgbClr val="374151"/>
                </a:solidFill>
                <a:latin typeface="Segoe UI" panose="020B0502040204020203" pitchFamily="34" charset="0"/>
              </a:rPr>
              <a:t>Data Collection</a:t>
            </a:r>
          </a:p>
          <a:p>
            <a:pPr lvl="1"/>
            <a:r>
              <a:rPr lang="en-US" sz="1800" dirty="0">
                <a:solidFill>
                  <a:srgbClr val="374151"/>
                </a:solidFill>
                <a:latin typeface="Segoe UI" panose="020B0502040204020203" pitchFamily="34" charset="0"/>
              </a:rPr>
              <a:t>Data Cleaning</a:t>
            </a:r>
          </a:p>
          <a:p>
            <a:pPr lvl="1"/>
            <a:r>
              <a:rPr lang="en-US" sz="1800" dirty="0">
                <a:solidFill>
                  <a:srgbClr val="374151"/>
                </a:solidFill>
                <a:latin typeface="Segoe UI" panose="020B0502040204020203" pitchFamily="34" charset="0"/>
              </a:rPr>
              <a:t>Data Exploration</a:t>
            </a:r>
          </a:p>
          <a:p>
            <a:pPr lvl="1"/>
            <a:r>
              <a:rPr lang="en-US" sz="1800" dirty="0">
                <a:solidFill>
                  <a:srgbClr val="374151"/>
                </a:solidFill>
                <a:latin typeface="Segoe UI" panose="020B0502040204020203" pitchFamily="34" charset="0"/>
              </a:rPr>
              <a:t>Data Modeling</a:t>
            </a:r>
          </a:p>
          <a:p>
            <a:pPr lvl="1"/>
            <a:r>
              <a:rPr lang="en-US" sz="1800" dirty="0">
                <a:solidFill>
                  <a:srgbClr val="374151"/>
                </a:solidFill>
                <a:latin typeface="Segoe UI" panose="020B0502040204020203" pitchFamily="34" charset="0"/>
              </a:rPr>
              <a:t>Data Communication</a:t>
            </a:r>
          </a:p>
          <a:p>
            <a:pPr lvl="1"/>
            <a:endParaRPr lang="en-US" dirty="0"/>
          </a:p>
        </p:txBody>
      </p:sp>
      <p:sp>
        <p:nvSpPr>
          <p:cNvPr id="4" name="Slide Number Placeholder 3">
            <a:extLst>
              <a:ext uri="{FF2B5EF4-FFF2-40B4-BE49-F238E27FC236}">
                <a16:creationId xmlns:a16="http://schemas.microsoft.com/office/drawing/2014/main" id="{EAF67FD4-2711-5726-98AE-366A5F70C5C4}"/>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316236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2F79-68FE-B402-962C-5751B160E802}"/>
              </a:ext>
            </a:extLst>
          </p:cNvPr>
          <p:cNvSpPr>
            <a:spLocks noGrp="1"/>
          </p:cNvSpPr>
          <p:nvPr>
            <p:ph type="title"/>
          </p:nvPr>
        </p:nvSpPr>
        <p:spPr/>
        <p:txBody>
          <a:bodyPr/>
          <a:lstStyle/>
          <a:p>
            <a:r>
              <a:rPr lang="en-US" dirty="0" err="1"/>
              <a:t>Brightspeed</a:t>
            </a:r>
            <a:endParaRPr lang="en-US" dirty="0"/>
          </a:p>
        </p:txBody>
      </p:sp>
      <p:sp>
        <p:nvSpPr>
          <p:cNvPr id="3" name="Content Placeholder 2">
            <a:extLst>
              <a:ext uri="{FF2B5EF4-FFF2-40B4-BE49-F238E27FC236}">
                <a16:creationId xmlns:a16="http://schemas.microsoft.com/office/drawing/2014/main" id="{C7B2B426-F415-3AD5-BC1C-DC0A764D679E}"/>
              </a:ext>
            </a:extLst>
          </p:cNvPr>
          <p:cNvSpPr>
            <a:spLocks noGrp="1"/>
          </p:cNvSpPr>
          <p:nvPr>
            <p:ph idx="1"/>
          </p:nvPr>
        </p:nvSpPr>
        <p:spPr/>
        <p:txBody>
          <a:bodyPr>
            <a:normAutofit/>
          </a:bodyPr>
          <a:lstStyle/>
          <a:p>
            <a:endParaRPr lang="en-US" dirty="0">
              <a:solidFill>
                <a:srgbClr val="4D5156"/>
              </a:solidFill>
              <a:latin typeface="Roboto" panose="02000000000000000000" pitchFamily="2" charset="0"/>
            </a:endParaRPr>
          </a:p>
          <a:p>
            <a:r>
              <a:rPr lang="en-CA" dirty="0">
                <a:solidFill>
                  <a:srgbClr val="4D5156"/>
                </a:solidFill>
                <a:latin typeface="Roboto" panose="02000000000000000000" pitchFamily="2" charset="0"/>
              </a:rPr>
              <a:t>Looking for junior Data analysts that can use Looker BI for creating visualizations and are able to engage in storytelling using the data ingested from various sources and stored into a target data warehouse. </a:t>
            </a:r>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pPr marR="0" lvl="0">
              <a:spcAft>
                <a:spcPts val="0"/>
              </a:spcAft>
            </a:pPr>
            <a:r>
              <a:rPr lang="en-US" dirty="0">
                <a:solidFill>
                  <a:srgbClr val="4D5156"/>
                </a:solidFill>
                <a:latin typeface="Roboto" panose="02000000000000000000" pitchFamily="2" charset="0"/>
              </a:rPr>
              <a:t>Proficient in </a:t>
            </a:r>
            <a:r>
              <a:rPr lang="en-CA" dirty="0" err="1">
                <a:solidFill>
                  <a:srgbClr val="4D5156"/>
                </a:solidFill>
                <a:latin typeface="Roboto" panose="02000000000000000000" pitchFamily="2" charset="0"/>
              </a:rPr>
              <a:t>BigQuery</a:t>
            </a:r>
            <a:r>
              <a:rPr lang="en-CA" dirty="0">
                <a:solidFill>
                  <a:srgbClr val="4D5156"/>
                </a:solidFill>
                <a:latin typeface="Roboto" panose="02000000000000000000" pitchFamily="2" charset="0"/>
              </a:rPr>
              <a:t>, SQL, Excel, </a:t>
            </a:r>
            <a:r>
              <a:rPr lang="en-CA" dirty="0" err="1">
                <a:solidFill>
                  <a:srgbClr val="4D5156"/>
                </a:solidFill>
                <a:latin typeface="Roboto" panose="02000000000000000000" pitchFamily="2" charset="0"/>
              </a:rPr>
              <a:t>LookML</a:t>
            </a:r>
            <a:r>
              <a:rPr lang="en-CA" dirty="0">
                <a:solidFill>
                  <a:srgbClr val="4D5156"/>
                </a:solidFill>
                <a:latin typeface="Roboto" panose="02000000000000000000" pitchFamily="2" charset="0"/>
              </a:rPr>
              <a:t>, Looker Dashboards, and Looker Admin</a:t>
            </a:r>
            <a:endParaRPr lang="en-US" dirty="0">
              <a:solidFill>
                <a:srgbClr val="4D5156"/>
              </a:solidFill>
              <a:latin typeface="Roboto" panose="02000000000000000000" pitchFamily="2" charset="0"/>
            </a:endParaRPr>
          </a:p>
          <a:p>
            <a:endParaRPr lang="en-US" dirty="0"/>
          </a:p>
        </p:txBody>
      </p:sp>
      <p:sp>
        <p:nvSpPr>
          <p:cNvPr id="4" name="Slide Number Placeholder 3">
            <a:extLst>
              <a:ext uri="{FF2B5EF4-FFF2-40B4-BE49-F238E27FC236}">
                <a16:creationId xmlns:a16="http://schemas.microsoft.com/office/drawing/2014/main" id="{ED414BFB-25E3-5419-80CB-959906DD3D16}"/>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325339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6387-19F5-3BCD-A4C6-E29F39CE255F}"/>
              </a:ext>
            </a:extLst>
          </p:cNvPr>
          <p:cNvSpPr>
            <a:spLocks noGrp="1"/>
          </p:cNvSpPr>
          <p:nvPr>
            <p:ph type="title"/>
          </p:nvPr>
        </p:nvSpPr>
        <p:spPr/>
        <p:txBody>
          <a:bodyPr/>
          <a:lstStyle/>
          <a:p>
            <a:r>
              <a:rPr lang="en-US" dirty="0"/>
              <a:t>Commercial Terminology</a:t>
            </a:r>
          </a:p>
        </p:txBody>
      </p:sp>
      <p:sp>
        <p:nvSpPr>
          <p:cNvPr id="3" name="Content Placeholder 2">
            <a:extLst>
              <a:ext uri="{FF2B5EF4-FFF2-40B4-BE49-F238E27FC236}">
                <a16:creationId xmlns:a16="http://schemas.microsoft.com/office/drawing/2014/main" id="{151C34D7-3144-2305-C0F5-97125496D8EE}"/>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Sales: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amount of revenue generated from selling goods or services.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Market share: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percentage of total sales in a particular industry or market that a company has.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Customer acquisition cost (CAC):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cost of acquiring a new customer.</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Customer lifetime value (CLV):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total amount of revenue a customer is expected to generate for a company over their lifetime.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Marketing mix: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combination of marketing tactics (such as price, product, promotion, and place) used to promote a product or service.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Brand equity: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value a brand adds to a product beyond the physical characteristics of the product itself.</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Gross margin: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difference between revenue and cost of goods sold (COGS) expressed as a percentage.</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6940C297-D410-F88B-91FB-82DECA23CF6B}"/>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6020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5F27-57BC-17D2-AFB5-32F47B0B45A4}"/>
              </a:ext>
            </a:extLst>
          </p:cNvPr>
          <p:cNvSpPr>
            <a:spLocks noGrp="1"/>
          </p:cNvSpPr>
          <p:nvPr>
            <p:ph type="title"/>
          </p:nvPr>
        </p:nvSpPr>
        <p:spPr/>
        <p:txBody>
          <a:bodyPr/>
          <a:lstStyle/>
          <a:p>
            <a:r>
              <a:rPr lang="en-US" dirty="0"/>
              <a:t>Supply Chain Terminology</a:t>
            </a:r>
          </a:p>
        </p:txBody>
      </p:sp>
      <p:sp>
        <p:nvSpPr>
          <p:cNvPr id="3" name="Content Placeholder 2">
            <a:extLst>
              <a:ext uri="{FF2B5EF4-FFF2-40B4-BE49-F238E27FC236}">
                <a16:creationId xmlns:a16="http://schemas.microsoft.com/office/drawing/2014/main" id="{5A4A914B-42DA-8859-7C6F-4315087C96EC}"/>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Procurement: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process of acquiring goods or services from external suppliers.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Inventory: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goods or materials a company has on hand and available for sale or use.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Just-in-time (JIT):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manufacturing strategy where inventory is delivered just in time for use in production.</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Supply chain management: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process of managing the flow of goods or services from the point of origin to the point of consumption.</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Logistics: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management of the flow of goods, services, and information between the point of origin and the point of consumption.</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3529BB27-AF6C-7D81-90C9-029247E7D022}"/>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402957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1669-36EE-1989-1488-6687723C271E}"/>
              </a:ext>
            </a:extLst>
          </p:cNvPr>
          <p:cNvSpPr>
            <a:spLocks noGrp="1"/>
          </p:cNvSpPr>
          <p:nvPr>
            <p:ph type="title"/>
          </p:nvPr>
        </p:nvSpPr>
        <p:spPr/>
        <p:txBody>
          <a:bodyPr/>
          <a:lstStyle/>
          <a:p>
            <a:r>
              <a:rPr lang="en-US" dirty="0"/>
              <a:t>Finance Terminology</a:t>
            </a:r>
          </a:p>
        </p:txBody>
      </p:sp>
      <p:sp>
        <p:nvSpPr>
          <p:cNvPr id="3" name="Content Placeholder 2">
            <a:extLst>
              <a:ext uri="{FF2B5EF4-FFF2-40B4-BE49-F238E27FC236}">
                <a16:creationId xmlns:a16="http://schemas.microsoft.com/office/drawing/2014/main" id="{96BE4E31-DFEE-78FE-F90D-ED724FCF65A9}"/>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Profit and loss (P&amp;L):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financial statement that shows a company's revenues, expenses, and profits over a specific period of time.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Revenue: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total income generated from sales of goods or services.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Cost of goods sold (COGS):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cost of producing or acquiring goods that are sold.</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Gross profit: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difference between revenue and COGS.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Earnings before interest, taxes, depreciation, and amortization (EBITDA):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measure of a company's operating profitability before non-operating expenses are taken into account.</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Return on investment (ROI):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measure of the profitability of an investment, expressed as a percentage.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Cash flow: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amount of cash that flows in and out of a business over a specific period of time.</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FB49DC29-6C03-EEC0-3685-E2EF705D08C8}"/>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2200292623"/>
      </p:ext>
    </p:extLst>
  </p:cSld>
  <p:clrMapOvr>
    <a:masterClrMapping/>
  </p:clrMapOvr>
</p:sld>
</file>

<file path=ppt/theme/theme1.xml><?xml version="1.0" encoding="utf-8"?>
<a:theme xmlns:a="http://schemas.openxmlformats.org/drawingml/2006/main" name="2_Custom Design">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1d1d668-1a17-41cc-8e51-02c957e8f86c">
      <UserInfo>
        <DisplayName/>
        <AccountId xsi:nil="true"/>
        <AccountType/>
      </UserInfo>
    </SharedWithUsers>
    <Details xmlns="16399201-8c70-4094-bedf-0e0052933be2" xsi:nil="true"/>
    <Modern_x0020_Experience xmlns="16399201-8c70-4094-bedf-0e0052933be2">false</Modern_x0020_Experience>
    <lcf76f155ced4ddcb4097134ff3c332f xmlns="16399201-8c70-4094-bedf-0e0052933be2">
      <Terms xmlns="http://schemas.microsoft.com/office/infopath/2007/PartnerControls"/>
    </lcf76f155ced4ddcb4097134ff3c332f>
    <Flag xmlns="16399201-8c70-4094-bedf-0e0052933be2">false</Flag>
    <BatchID xmlns="16399201-8c70-4094-bedf-0e0052933be2" xsi:nil="true"/>
    <TaxCatchAll xmlns="c1d1d668-1a17-41cc-8e51-02c957e8f86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20" ma:contentTypeDescription="Create a new document." ma:contentTypeScope="" ma:versionID="2ddd0f6064d5c3b331064b74420eac96">
  <xsd:schema xmlns:xsd="http://www.w3.org/2001/XMLSchema" xmlns:xs="http://www.w3.org/2001/XMLSchema" xmlns:p="http://schemas.microsoft.com/office/2006/metadata/properties" xmlns:ns2="16399201-8c70-4094-bedf-0e0052933be2" xmlns:ns3="c1d1d668-1a17-41cc-8e51-02c957e8f86c" targetNamespace="http://schemas.microsoft.com/office/2006/metadata/properties" ma:root="true" ma:fieldsID="f0eb4d5831cc2bea9a76421d52418a3b" ns2:_="" ns3:_="">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21D5E6-1606-46E5-A30C-B9A35AAAD8DB}">
  <ds:schemaRefs>
    <ds:schemaRef ds:uri="http://schemas.microsoft.com/sharepoint/v3/contenttype/forms"/>
  </ds:schemaRefs>
</ds:datastoreItem>
</file>

<file path=customXml/itemProps2.xml><?xml version="1.0" encoding="utf-8"?>
<ds:datastoreItem xmlns:ds="http://schemas.openxmlformats.org/officeDocument/2006/customXml" ds:itemID="{DCF85951-265A-4263-AF98-E0CFC4A30A38}">
  <ds:schemaRefs>
    <ds:schemaRef ds:uri="http://schemas.microsoft.com/office/2006/metadata/properties"/>
    <ds:schemaRef ds:uri="c1d1d668-1a17-41cc-8e51-02c957e8f86c"/>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16399201-8c70-4094-bedf-0e0052933be2"/>
    <ds:schemaRef ds:uri="http://purl.org/dc/dcmitype/"/>
    <ds:schemaRef ds:uri="http://purl.org/dc/terms/"/>
  </ds:schemaRefs>
</ds:datastoreItem>
</file>

<file path=customXml/itemProps3.xml><?xml version="1.0" encoding="utf-8"?>
<ds:datastoreItem xmlns:ds="http://schemas.openxmlformats.org/officeDocument/2006/customXml" ds:itemID="{C4BE7960-9D75-4610-9395-BE3C73C3C5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399201-8c70-4094-bedf-0e0052933be2"/>
    <ds:schemaRef ds:uri="c1d1d668-1a17-41cc-8e51-02c957e8f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 Template  101416</Template>
  <TotalTime>69</TotalTime>
  <Words>553</Words>
  <Application>Microsoft Office PowerPoint</Application>
  <PresentationFormat>On-screen Show (4:3)</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Roboto</vt:lpstr>
      <vt:lpstr>Segoe UI</vt:lpstr>
      <vt:lpstr>Symbol</vt:lpstr>
      <vt:lpstr>2_Custom Design</vt:lpstr>
      <vt:lpstr>Data Analyst - 1835</vt:lpstr>
      <vt:lpstr>Trainer</vt:lpstr>
      <vt:lpstr>Curriculum Overview</vt:lpstr>
      <vt:lpstr>Data Analysis</vt:lpstr>
      <vt:lpstr>Brightspeed</vt:lpstr>
      <vt:lpstr>Commercial Terminology</vt:lpstr>
      <vt:lpstr>Supply Chain Terminology</vt:lpstr>
      <vt:lpstr>Finance Terminology</vt:lpstr>
    </vt:vector>
  </TitlesOfParts>
  <Company>Persistence Holdings,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Revature_PowerPoint_Template.pptx</dc:title>
  <dc:creator>William Terry</dc:creator>
  <cp:lastModifiedBy>William Terry</cp:lastModifiedBy>
  <cp:revision>10</cp:revision>
  <cp:lastPrinted>2016-06-20T20:58:50Z</cp:lastPrinted>
  <dcterms:created xsi:type="dcterms:W3CDTF">2016-11-09T18:19:08Z</dcterms:created>
  <dcterms:modified xsi:type="dcterms:W3CDTF">2024-01-22T14:35:31Z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y fmtid="{D5CDD505-2E9C-101B-9397-08002B2CF9AE}" pid="3" name="Order">
    <vt:r8>9400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