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" r:id="rId2"/>
    <p:sldId id="376" r:id="rId3"/>
    <p:sldId id="377" r:id="rId4"/>
    <p:sldId id="378" r:id="rId5"/>
    <p:sldId id="414" r:id="rId6"/>
    <p:sldId id="415" r:id="rId7"/>
    <p:sldId id="416" r:id="rId8"/>
    <p:sldId id="30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se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DC04B53F-97D4-4C96-8630-1F9CE939F5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52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>
            <a:extLst>
              <a:ext uri="{FF2B5EF4-FFF2-40B4-BE49-F238E27FC236}">
                <a16:creationId xmlns:a16="http://schemas.microsoft.com/office/drawing/2014/main" id="{B48159F6-F13C-4064-8CA4-6567E9F360C3}"/>
              </a:ext>
            </a:extLst>
          </p:cNvPr>
          <p:cNvSpPr txBox="1">
            <a:spLocks/>
          </p:cNvSpPr>
          <p:nvPr/>
        </p:nvSpPr>
        <p:spPr>
          <a:xfrm>
            <a:off x="472939" y="192746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de-AT" sz="2800">
              <a:solidFill>
                <a:schemeClr val="tx1"/>
              </a:solidFill>
            </a:endParaRPr>
          </a:p>
        </p:txBody>
      </p:sp>
      <p:sp>
        <p:nvSpPr>
          <p:cNvPr id="12" name="Freeform 6" title="Crop Mark">
            <a:extLst>
              <a:ext uri="{FF2B5EF4-FFF2-40B4-BE49-F238E27FC236}">
                <a16:creationId xmlns:a16="http://schemas.microsoft.com/office/drawing/2014/main" id="{92E52915-1418-45C3-9813-90B1CC742FA9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3" name="Freeform 6" title="Crop Mark">
            <a:extLst>
              <a:ext uri="{FF2B5EF4-FFF2-40B4-BE49-F238E27FC236}">
                <a16:creationId xmlns:a16="http://schemas.microsoft.com/office/drawing/2014/main" id="{5851F420-6255-4284-9297-E9296DF0D53D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D6FD8CB-1DDA-4FF9-8139-884E541962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20FD4E7F-C04F-4CE7-8F73-C8B399D1ABFE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29167F8F-5ED1-41AF-8DC5-84D6104AE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2037" y="1455738"/>
            <a:ext cx="10067925" cy="1318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spAutoFit/>
          </a:bodyPr>
          <a:lstStyle>
            <a:lvl1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de-AT" sz="14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594" lvl="0" indent="-228594">
              <a:buFont typeface="Font Awesome 5 Free Solid" panose="02000503000000000000" pitchFamily="50" charset="2"/>
              <a:buChar char="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Font Awesome 5 Free Solid" panose="02000503000000000000" pitchFamily="50" charset="2"/>
              <a:buChar char=""/>
            </a:pPr>
            <a:r>
              <a:rPr lang="de-DE" dirty="0"/>
              <a:t>Zweite Ebene</a:t>
            </a:r>
          </a:p>
          <a:p>
            <a:pPr marL="1142971" lvl="2" indent="-228594">
              <a:buFont typeface="Font Awesome 5 Free Solid" panose="02000503000000000000" pitchFamily="50" charset="2"/>
              <a:buChar char=""/>
            </a:pPr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A216F87-D0DE-4C1F-948F-59BDD00A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57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>
            <a:extLst>
              <a:ext uri="{FF2B5EF4-FFF2-40B4-BE49-F238E27FC236}">
                <a16:creationId xmlns:a16="http://schemas.microsoft.com/office/drawing/2014/main" id="{B48159F6-F13C-4064-8CA4-6567E9F360C3}"/>
              </a:ext>
            </a:extLst>
          </p:cNvPr>
          <p:cNvSpPr txBox="1">
            <a:spLocks/>
          </p:cNvSpPr>
          <p:nvPr/>
        </p:nvSpPr>
        <p:spPr>
          <a:xfrm>
            <a:off x="472939" y="192746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de-AT" sz="2800">
              <a:solidFill>
                <a:schemeClr val="tx1"/>
              </a:solidFill>
            </a:endParaRPr>
          </a:p>
        </p:txBody>
      </p:sp>
      <p:sp>
        <p:nvSpPr>
          <p:cNvPr id="12" name="Freeform 6" title="Crop Mark">
            <a:extLst>
              <a:ext uri="{FF2B5EF4-FFF2-40B4-BE49-F238E27FC236}">
                <a16:creationId xmlns:a16="http://schemas.microsoft.com/office/drawing/2014/main" id="{92E52915-1418-45C3-9813-90B1CC742FA9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3" name="Freeform 6" title="Crop Mark">
            <a:extLst>
              <a:ext uri="{FF2B5EF4-FFF2-40B4-BE49-F238E27FC236}">
                <a16:creationId xmlns:a16="http://schemas.microsoft.com/office/drawing/2014/main" id="{5851F420-6255-4284-9297-E9296DF0D53D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D6FD8CB-1DDA-4FF9-8139-884E541962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20FD4E7F-C04F-4CE7-8F73-C8B399D1ABFE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29167F8F-5ED1-41AF-8DC5-84D6104AE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114" y="1455738"/>
            <a:ext cx="5623061" cy="1318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de-AT" sz="14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594" lvl="0" indent="-228594">
              <a:buFont typeface="Font Awesome 5 Free Solid" panose="02000503000000000000" pitchFamily="50" charset="2"/>
              <a:buChar char="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Font Awesome 5 Free Solid" panose="02000503000000000000" pitchFamily="50" charset="2"/>
              <a:buChar char=""/>
            </a:pPr>
            <a:r>
              <a:rPr lang="de-DE" dirty="0"/>
              <a:t>Zweite Ebene</a:t>
            </a:r>
          </a:p>
          <a:p>
            <a:pPr marL="1142971" lvl="2" indent="-228594">
              <a:buFont typeface="Font Awesome 5 Free Solid" panose="02000503000000000000" pitchFamily="50" charset="2"/>
              <a:buChar char=""/>
            </a:pPr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A216F87-D0DE-4C1F-948F-59BDD00A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3661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6AAD07-FDB8-4928-AA37-76A951F5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EEBF57-7EC2-457E-85E5-89858D60A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FAB23D-E84E-4CE2-8E1F-0A1249EE9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ADEC-BD10-4223-B30F-4913A52ADC97}" type="datetimeFigureOut">
              <a:rPr lang="de-AT" smtClean="0"/>
              <a:t>30.11.2020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D648C1-2635-4D96-9D11-617FC5101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7FFACD-DACF-4694-9FF0-3C8633B7A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76F5-6228-46DF-AD3B-E5A09515D91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984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PHP &amp; </a:t>
            </a:r>
            <a:r>
              <a:rPr lang="de-AT" dirty="0" err="1"/>
              <a:t>MySQLi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0156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1F3FF4F-555C-47EB-ABFD-F353D319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Verbindung aufnehmen,</a:t>
            </a:r>
            <a:br>
              <a:rPr lang="de-AT" dirty="0"/>
            </a:br>
            <a:r>
              <a:rPr lang="de-AT" dirty="0"/>
              <a:t>Datensätze anzeigen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0954CD-A7B6-49C4-8793-1B8235114A6E}"/>
              </a:ext>
            </a:extLst>
          </p:cNvPr>
          <p:cNvSpPr/>
          <p:nvPr/>
        </p:nvSpPr>
        <p:spPr>
          <a:xfrm>
            <a:off x="6446849" y="2090172"/>
            <a:ext cx="562306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&lt;!</a:t>
            </a:r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DOCTYPE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meta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charset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=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"utf-8"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&gt;&lt;/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body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&lt;?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php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Verbindung aufnehmen und Datenbank auswählen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A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localhost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,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"root"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,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pw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,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firma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);</a:t>
            </a:r>
          </a:p>
          <a:p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Prüfen ob Verbindung erfolgreich aufgebaut*/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 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connect_errno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echo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 to connect to MySQL: 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</a:b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SQL-Abfrage ausführen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sql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=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 "</a:t>
            </a:r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SELECT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*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FROM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personen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“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de-AT" sz="1200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A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b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</a:b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Anzahl Datensätze ermitteln und ausgeben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"Returned rows:"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num_rows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E342094A-48C3-41AD-A65E-36DF146C6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39" y="1150358"/>
            <a:ext cx="5623061" cy="2416046"/>
          </a:xfrm>
        </p:spPr>
        <p:txBody>
          <a:bodyPr/>
          <a:lstStyle/>
          <a:p>
            <a:r>
              <a:rPr lang="de-DE" dirty="0"/>
              <a:t>Es wird ein neues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mysqli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 </a:t>
            </a:r>
            <a:r>
              <a:rPr lang="de-DE" dirty="0"/>
              <a:t>Objekt erzeugt und die Verbindung zum MySQL-Datenbankserver angegeben. In den Klammern stehen vier Parameter: Hostname, Benutzername, Kennwort, Datenbankname.</a:t>
            </a:r>
          </a:p>
          <a:p>
            <a:r>
              <a:rPr lang="de-DE" dirty="0"/>
              <a:t>Die Funktion 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query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($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sql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) </a:t>
            </a:r>
            <a:r>
              <a:rPr lang="de-DE" dirty="0"/>
              <a:t>führt eine Abfrage mit der SQL-Anweisung SELECT aus. Die Abfrage soll alle Datensätze der betroffenen Tabelle liefern. </a:t>
            </a:r>
          </a:p>
          <a:p>
            <a:r>
              <a:rPr lang="de-DE" dirty="0"/>
              <a:t>Das Ergebnis von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query</a:t>
            </a:r>
            <a:r>
              <a:rPr lang="de-DE" dirty="0"/>
              <a:t> ist ein 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mysqli_result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 </a:t>
            </a:r>
            <a:r>
              <a:rPr lang="de-AT" dirty="0"/>
              <a:t>Objekt.</a:t>
            </a:r>
          </a:p>
          <a:p>
            <a:r>
              <a:rPr lang="de-AT" dirty="0"/>
              <a:t>Um die Anzahl der der Datensätze zu ermitteln können die 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num_rows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 </a:t>
            </a:r>
            <a:r>
              <a:rPr lang="de-AT" dirty="0"/>
              <a:t>von diesem 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mysqli_result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 </a:t>
            </a:r>
            <a:r>
              <a:rPr lang="de-AT" dirty="0"/>
              <a:t>Objekt abgefragt werden. </a:t>
            </a:r>
          </a:p>
        </p:txBody>
      </p:sp>
    </p:spTree>
    <p:extLst>
      <p:ext uri="{BB962C8B-B14F-4D97-AF65-F5344CB8AC3E}">
        <p14:creationId xmlns:p14="http://schemas.microsoft.com/office/powerpoint/2010/main" val="124269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2FA6291-1B4F-4369-86E4-50AE23FE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Verbindung aufnehmen,</a:t>
            </a:r>
            <a:br>
              <a:rPr lang="de-AT" dirty="0"/>
            </a:br>
            <a:r>
              <a:rPr lang="de-AT" dirty="0"/>
              <a:t>Datensätze anzeigen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3081B89-3082-4BE3-A041-52E77D0667A5}"/>
              </a:ext>
            </a:extLst>
          </p:cNvPr>
          <p:cNvSpPr/>
          <p:nvPr/>
        </p:nvSpPr>
        <p:spPr>
          <a:xfrm>
            <a:off x="6994358" y="1611953"/>
            <a:ext cx="4724400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   </a:t>
            </a:r>
            <a:b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</a:b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Datensätze aus Ergebnis ermitteln,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in Array speichern und ausgeben   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AT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dsatz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A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fetch_assoc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{ ... }</a:t>
            </a:r>
          </a:p>
          <a:p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D86CF504-FAE7-42FD-8D57-5A1A9A6AB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242" y="1150359"/>
            <a:ext cx="6256421" cy="3451201"/>
          </a:xfrm>
        </p:spPr>
        <p:txBody>
          <a:bodyPr/>
          <a:lstStyle/>
          <a:p>
            <a:r>
              <a:rPr lang="de-DE" dirty="0"/>
              <a:t>Funktion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fetch_assoc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()</a:t>
            </a:r>
            <a:r>
              <a:rPr lang="de-DE" dirty="0"/>
              <a:t> wird verwendet, um einen Datensatz des Ergebnisses zu ermitteln und ihn in einem assoziativen Feld (hier 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$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dsatz</a:t>
            </a:r>
            <a:r>
              <a:rPr lang="de-DE" dirty="0"/>
              <a:t>) zu speichern. Dabei stellt der Datenbankfeldname den Schlüssel des Felds dar. Die Funktion führt dazu, dass ein sogenannter Datensatzzeiger auf den nächsten Datensatz des Ergebnisses gesetzt wird. </a:t>
            </a:r>
          </a:p>
          <a:p>
            <a:r>
              <a:rPr lang="de-DE" dirty="0"/>
              <a:t>Die Zuweisung des Datenbankfelds an das assoziative Feld 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$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dsatz</a:t>
            </a:r>
            <a:r>
              <a:rPr lang="de-DE" dirty="0"/>
              <a:t> wird gleichzeitig dazu verwendet, eine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while</a:t>
            </a:r>
            <a:r>
              <a:rPr lang="de-DE" dirty="0"/>
              <a:t>-Schleife zu steuern. Die Schleife dient dazu, alle Datensätze des Ergebnisses auszugeben. </a:t>
            </a:r>
            <a:br>
              <a:rPr lang="de-DE" dirty="0"/>
            </a:br>
            <a:r>
              <a:rPr lang="de-DE" dirty="0"/>
              <a:t>Achtung: Es ist kein Vergleich, sondern eine Zuweisung. Es werden zwei Anweisungen in einem ausgeführt: die Zuweisung des Felds und die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while</a:t>
            </a:r>
            <a:r>
              <a:rPr lang="de-DE" dirty="0"/>
              <a:t>-Anweisung </a:t>
            </a:r>
          </a:p>
          <a:p>
            <a:r>
              <a:rPr lang="de-DE" dirty="0"/>
              <a:t>Der Datensatzzeiger wird durch den wiederholten Funktionsaufruf irgendwann am Ende des Abfrageergebnisses anlangen. Die Funktion liefert in diesem Fall keinen weiteren Datensatz mehr. Damit wird die Zuweisung 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$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dsatz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 = $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result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-&gt;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fetch_assoc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() </a:t>
            </a:r>
            <a:r>
              <a:rPr lang="de-DE" dirty="0"/>
              <a:t>ein unwahrer Ausdruck und die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while</a:t>
            </a:r>
            <a:r>
              <a:rPr lang="de-DE" dirty="0"/>
              <a:t>-Schleife wird beendet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66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772B7D-FD70-446D-BED3-3C0F2ECE84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9547" y="2238931"/>
            <a:ext cx="5654843" cy="1190069"/>
          </a:xfrm>
        </p:spPr>
        <p:txBody>
          <a:bodyPr/>
          <a:lstStyle/>
          <a:p>
            <a:r>
              <a:rPr lang="de-DE" dirty="0"/>
              <a:t>Innerhalb der Schleife wird jeweils der Inhalt eines Elements des Felds 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$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dsatz</a:t>
            </a:r>
            <a:r>
              <a:rPr lang="de-DE" dirty="0"/>
              <a:t> ermittelt und ausgegeben. Die Namen der Schlüssel müssen den Namen der Datenbankfelder entsprechen </a:t>
            </a:r>
          </a:p>
          <a:p>
            <a:r>
              <a:rPr lang="de-DE" dirty="0"/>
              <a:t>Die Verbindung zur Datenbank wird durch den Aufruf der Funktion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mysqli_close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()</a:t>
            </a:r>
            <a:r>
              <a:rPr lang="de-DE" dirty="0"/>
              <a:t> wieder geschlossen</a:t>
            </a:r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5ECF0A-1CED-4FAA-AAD8-5BFCA634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Verbindung aufnehmen,</a:t>
            </a:r>
            <a:br>
              <a:rPr lang="de-AT" dirty="0"/>
            </a:br>
            <a:r>
              <a:rPr lang="de-AT" dirty="0"/>
              <a:t>Datensätze anzeigen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462F0BD-660F-4E18-827F-39D0E99D2852}"/>
              </a:ext>
            </a:extLst>
          </p:cNvPr>
          <p:cNvSpPr/>
          <p:nvPr/>
        </p:nvSpPr>
        <p:spPr>
          <a:xfrm>
            <a:off x="6970295" y="1455738"/>
            <a:ext cx="472440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Datensätze aus Ergebnis ermitteln,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in Array speichern und ausgeben   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dsatz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A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fetch_assoc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{</a:t>
            </a: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   </a:t>
            </a:r>
            <a:r>
              <a:rPr lang="de-AT" sz="1200" dirty="0">
                <a:solidFill>
                  <a:srgbClr val="DCDCAA"/>
                </a:solidFill>
                <a:latin typeface="Source Code Pro" panose="020B0509030403020204" pitchFamily="49" charset="0"/>
              </a:rPr>
              <a:t>echo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dsatz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[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name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] .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", "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      . 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dsatz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[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vorname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] .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", "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      . 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dsatz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[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personalnummer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] .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", "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      . 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dsatz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[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gehalt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] .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", "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      . 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dsatz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[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geburtstag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] .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"&lt;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br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&gt;"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}</a:t>
            </a: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Verbindung schließen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 err="1">
                <a:solidFill>
                  <a:srgbClr val="DCDCAA"/>
                </a:solidFill>
                <a:latin typeface="Source Code Pro" panose="020B0509030403020204" pitchFamily="49" charset="0"/>
              </a:rPr>
              <a:t>mysqli_close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con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);</a:t>
            </a:r>
          </a:p>
          <a:p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?&gt;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&lt;/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body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&gt;&lt;/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1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1F3FF4F-555C-47EB-ABFD-F353D319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Verbindung aufnehmen,</a:t>
            </a:r>
            <a:br>
              <a:rPr lang="de-AT" dirty="0"/>
            </a:br>
            <a:r>
              <a:rPr lang="de-AT" dirty="0"/>
              <a:t>Datensätze Hineinspeichern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0954CD-A7B6-49C4-8793-1B8235114A6E}"/>
              </a:ext>
            </a:extLst>
          </p:cNvPr>
          <p:cNvSpPr/>
          <p:nvPr/>
        </p:nvSpPr>
        <p:spPr>
          <a:xfrm>
            <a:off x="5237826" y="739370"/>
            <a:ext cx="6672286" cy="54377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&lt;!</a:t>
            </a:r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DOCTYPE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meta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charset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=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"utf-8"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&gt;&lt;/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body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&lt;?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php</a:t>
            </a:r>
            <a:endParaRPr lang="de-AT" sz="1200" dirty="0">
              <a:solidFill>
                <a:srgbClr val="569CD6"/>
              </a:solidFill>
              <a:latin typeface="Source Code Pro" panose="020B0509030403020204" pitchFamily="49" charset="0"/>
            </a:endParaRPr>
          </a:p>
          <a:p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Verbindung aufnehmen und Datenbank auswählen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"Connection failed : %s</a:t>
            </a:r>
            <a:r>
              <a:rPr lang="en-US" sz="1200" dirty="0">
                <a:solidFill>
                  <a:srgbClr val="D7BA7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$insert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user (username) 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('".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$_POST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'username'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."');"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       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$insert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"Query </a:t>
            </a:r>
            <a:r>
              <a:rPr lang="en-US" sz="12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fehlgeschlagen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$insert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 </a:t>
            </a:r>
            <a:r>
              <a:rPr lang="en-US" sz="12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hinzugefügt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AT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de-AT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de-AT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AT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de-AT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AT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de-AT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E342094A-48C3-41AD-A65E-36DF146C6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39" y="1958226"/>
            <a:ext cx="4321003" cy="2675604"/>
          </a:xfrm>
        </p:spPr>
        <p:txBody>
          <a:bodyPr/>
          <a:lstStyle/>
          <a:p>
            <a:r>
              <a:rPr lang="de-DE" dirty="0"/>
              <a:t>Es wird ein neues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mysqli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 </a:t>
            </a:r>
            <a:r>
              <a:rPr lang="de-DE" dirty="0"/>
              <a:t>Objekt erzeugt und die Verbindung zum MySQL-Datenbankserver angegeben. In den Klammern stehen vier Parameter: Hostname, Benutzername, Kennwort, Datenbankname.</a:t>
            </a:r>
          </a:p>
          <a:p>
            <a:r>
              <a:rPr lang="de-DE" dirty="0"/>
              <a:t>Die Funktion 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query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($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insert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) </a:t>
            </a:r>
            <a:r>
              <a:rPr lang="de-DE" dirty="0"/>
              <a:t>führt eine Abfrage mit der SQL-Anweisung INSERT aus. Die Abfrage soll alle Datensätze der betroffenen Tabelle liefern. </a:t>
            </a:r>
          </a:p>
          <a:p>
            <a:r>
              <a:rPr lang="de-DE" dirty="0"/>
              <a:t>In diesem Fall gibt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query</a:t>
            </a:r>
            <a:r>
              <a:rPr lang="de-DE" dirty="0"/>
              <a:t> nichts zurück, entweder der </a:t>
            </a:r>
            <a:r>
              <a:rPr lang="de-DE" dirty="0" err="1"/>
              <a:t>insert</a:t>
            </a:r>
            <a:r>
              <a:rPr lang="de-DE" dirty="0"/>
              <a:t> funktioniert – oder nicht. Entsprechend müssen wir </a:t>
            </a:r>
            <a:r>
              <a:rPr lang="de-DE" dirty="0" err="1"/>
              <a:t>output</a:t>
            </a:r>
            <a:r>
              <a:rPr lang="de-DE" dirty="0"/>
              <a:t> liefern</a:t>
            </a:r>
          </a:p>
        </p:txBody>
      </p:sp>
    </p:spTree>
    <p:extLst>
      <p:ext uri="{BB962C8B-B14F-4D97-AF65-F5344CB8AC3E}">
        <p14:creationId xmlns:p14="http://schemas.microsoft.com/office/powerpoint/2010/main" val="255060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1F3FF4F-555C-47EB-ABFD-F353D319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Verbindung aufnehmen,</a:t>
            </a:r>
            <a:br>
              <a:rPr lang="de-AT" dirty="0"/>
            </a:br>
            <a:r>
              <a:rPr lang="de-AT" dirty="0"/>
              <a:t>Datensätze Updaten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0954CD-A7B6-49C4-8793-1B8235114A6E}"/>
              </a:ext>
            </a:extLst>
          </p:cNvPr>
          <p:cNvSpPr/>
          <p:nvPr/>
        </p:nvSpPr>
        <p:spPr>
          <a:xfrm>
            <a:off x="5237826" y="739370"/>
            <a:ext cx="6672286" cy="56271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&lt;!</a:t>
            </a:r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DOCTYPE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meta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charset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=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"utf-8"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&gt;&lt;/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body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&lt;?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php</a:t>
            </a:r>
            <a:endParaRPr lang="de-AT" sz="1200" dirty="0">
              <a:solidFill>
                <a:srgbClr val="569CD6"/>
              </a:solidFill>
              <a:latin typeface="Source Code Pro" panose="020B0509030403020204" pitchFamily="49" charset="0"/>
            </a:endParaRPr>
          </a:p>
          <a:p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"Connection failed : %s</a:t>
            </a:r>
            <a:r>
              <a:rPr lang="en-US" sz="1200" dirty="0">
                <a:solidFill>
                  <a:srgbClr val="D7BA7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$update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user 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color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'" .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$_POST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['color'] . "'"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WHERE username='"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$_POST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'username'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.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"'"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$update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"Query </a:t>
            </a:r>
            <a:r>
              <a:rPr lang="en-US" sz="12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fehlgeschlagen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$update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 </a:t>
            </a:r>
            <a:r>
              <a:rPr lang="en-US" sz="12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upgedated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AT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de-AT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de-AT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AT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de-AT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AT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de-AT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AT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E342094A-48C3-41AD-A65E-36DF146C6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39" y="1958226"/>
            <a:ext cx="4321003" cy="2869503"/>
          </a:xfrm>
        </p:spPr>
        <p:txBody>
          <a:bodyPr/>
          <a:lstStyle/>
          <a:p>
            <a:r>
              <a:rPr lang="de-DE" dirty="0"/>
              <a:t>Es wird ein neues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mysqli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 </a:t>
            </a:r>
            <a:r>
              <a:rPr lang="de-DE" dirty="0"/>
              <a:t>Objekt erzeugt und die Verbindung zum MySQL-Datenbankserver angegeben. In den Klammern stehen vier Parameter: Hostname, Benutzername, Kennwort, Datenbankname.</a:t>
            </a:r>
          </a:p>
          <a:p>
            <a:r>
              <a:rPr lang="de-DE" dirty="0"/>
              <a:t>Die Funktion 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query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($update) </a:t>
            </a:r>
            <a:r>
              <a:rPr lang="de-DE" dirty="0"/>
              <a:t>führt eine Abfrage mit der SQL-Anweisung UPDATE aus. Die Abfrage soll alle Datensätze der betroffenen Tabelle updaten. </a:t>
            </a:r>
          </a:p>
          <a:p>
            <a:r>
              <a:rPr lang="de-DE" dirty="0"/>
              <a:t>In diesem Fall gibt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query</a:t>
            </a:r>
            <a:r>
              <a:rPr lang="de-DE" dirty="0"/>
              <a:t> nichts zurück, entweder funktioniert die Abfrage – oder nicht. Entsprechend müssen wir dem User Feedback liefern</a:t>
            </a:r>
          </a:p>
        </p:txBody>
      </p:sp>
    </p:spTree>
    <p:extLst>
      <p:ext uri="{BB962C8B-B14F-4D97-AF65-F5344CB8AC3E}">
        <p14:creationId xmlns:p14="http://schemas.microsoft.com/office/powerpoint/2010/main" val="333319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1F3FF4F-555C-47EB-ABFD-F353D319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Verbindung aufnehmen,</a:t>
            </a:r>
            <a:br>
              <a:rPr lang="de-AT" dirty="0"/>
            </a:br>
            <a:r>
              <a:rPr lang="de-AT" dirty="0"/>
              <a:t>Datensätze Löschen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0954CD-A7B6-49C4-8793-1B8235114A6E}"/>
              </a:ext>
            </a:extLst>
          </p:cNvPr>
          <p:cNvSpPr/>
          <p:nvPr/>
        </p:nvSpPr>
        <p:spPr>
          <a:xfrm>
            <a:off x="5237826" y="739370"/>
            <a:ext cx="6672286" cy="53450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&lt;!</a:t>
            </a:r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DOCTYPE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meta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charset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=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"utf-8"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&gt;&lt;/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body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&lt;?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php</a:t>
            </a:r>
            <a:endParaRPr lang="de-AT" sz="1200" dirty="0">
              <a:solidFill>
                <a:srgbClr val="569CD6"/>
              </a:solidFill>
              <a:latin typeface="Source Code Pro" panose="020B0509030403020204" pitchFamily="49" charset="0"/>
            </a:endParaRPr>
          </a:p>
          <a:p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"Connection failed : %s</a:t>
            </a:r>
            <a:r>
              <a:rPr lang="en-US" sz="1200" dirty="0">
                <a:solidFill>
                  <a:srgbClr val="D7BA7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$delete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user 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username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'".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$_POST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['username']."'"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 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 delete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"Query </a:t>
            </a:r>
            <a:r>
              <a:rPr lang="en-US" sz="12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fehlgeschlagen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 delete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 </a:t>
            </a:r>
            <a:r>
              <a:rPr lang="en-US" sz="12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gelöscht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AT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de-AT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de-AT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AT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de-AT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AT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de-AT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AT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E342094A-48C3-41AD-A65E-36DF146C6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39" y="1958226"/>
            <a:ext cx="4321003" cy="2675604"/>
          </a:xfrm>
        </p:spPr>
        <p:txBody>
          <a:bodyPr/>
          <a:lstStyle/>
          <a:p>
            <a:r>
              <a:rPr lang="de-DE" dirty="0"/>
              <a:t>Es wird ein neues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mysqli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 </a:t>
            </a:r>
            <a:r>
              <a:rPr lang="de-DE" dirty="0"/>
              <a:t>Objekt erzeugt und die Verbindung zum MySQL-Datenbankserver angegeben. In den Klammern stehen vier Parameter: Hostname, Benutzername, Kennwort, Datenbankname.</a:t>
            </a:r>
          </a:p>
          <a:p>
            <a:r>
              <a:rPr lang="de-DE" dirty="0"/>
              <a:t>Die Funktion 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query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($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delete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) </a:t>
            </a:r>
            <a:r>
              <a:rPr lang="de-DE" dirty="0"/>
              <a:t>führt eine Abfrage mit der SQL-Anweisung DELETE aus. Die Abfrage soll den User löschen. </a:t>
            </a:r>
          </a:p>
          <a:p>
            <a:r>
              <a:rPr lang="de-DE" dirty="0"/>
              <a:t>In diesem Fall gibt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query</a:t>
            </a:r>
            <a:r>
              <a:rPr lang="de-DE" dirty="0"/>
              <a:t> nichts zurück, entweder funktioniert die Abfrage – oder nicht. Entsprechend müssen wir dem User Feedback liefern</a:t>
            </a:r>
          </a:p>
        </p:txBody>
      </p:sp>
    </p:spTree>
    <p:extLst>
      <p:ext uri="{BB962C8B-B14F-4D97-AF65-F5344CB8AC3E}">
        <p14:creationId xmlns:p14="http://schemas.microsoft.com/office/powerpoint/2010/main" val="201798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1568</Words>
  <Application>Microsoft Office PowerPoint</Application>
  <PresentationFormat>Breitbild</PresentationFormat>
  <Paragraphs>123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Font Awesome 5 Free Solid</vt:lpstr>
      <vt:lpstr>Source Code Pro</vt:lpstr>
      <vt:lpstr>Office</vt:lpstr>
      <vt:lpstr>PHP &amp; MySQLi</vt:lpstr>
      <vt:lpstr>Verbindung aufnehmen, Datensätze anzeigen</vt:lpstr>
      <vt:lpstr>Verbindung aufnehmen, Datensätze anzeigen</vt:lpstr>
      <vt:lpstr>Verbindung aufnehmen, Datensätze anzeigen</vt:lpstr>
      <vt:lpstr>Verbindung aufnehmen, Datensätze Hineinspeichern</vt:lpstr>
      <vt:lpstr>Verbindung aufnehmen, Datensätze Updaten</vt:lpstr>
      <vt:lpstr>Verbindung aufnehmen, Datensätze Löschen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16: DOM</dc:title>
  <dc:creator>Rebecca Rottensteiner</dc:creator>
  <cp:lastModifiedBy>Lisa Hauer</cp:lastModifiedBy>
  <cp:revision>94</cp:revision>
  <dcterms:created xsi:type="dcterms:W3CDTF">2019-08-06T12:03:51Z</dcterms:created>
  <dcterms:modified xsi:type="dcterms:W3CDTF">2020-11-30T07:29:58Z</dcterms:modified>
</cp:coreProperties>
</file>