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 autoAdjust="0"/>
    <p:restoredTop sz="94660"/>
  </p:normalViewPr>
  <p:slideViewPr>
    <p:cSldViewPr snapToGrid="0">
      <p:cViewPr varScale="1">
        <p:scale>
          <a:sx n="95" d="100"/>
          <a:sy n="95" d="100"/>
        </p:scale>
        <p:origin x="3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744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620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036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565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78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93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073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4332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260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13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25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7/25/2025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315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lisa.danen/viz/DataImmersion3_10finalvisualizations/WhereareRockbusterCustomers2?publish=y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CD3F-0BFD-D980-577D-707A85BA11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Rockbuster Stealth, LLC</a:t>
            </a:r>
            <a:br>
              <a:rPr lang="en-US" dirty="0"/>
            </a:br>
            <a:r>
              <a:rPr lang="en-US" sz="3600" dirty="0"/>
              <a:t>From Storefronts to Streaming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9FAA8-B303-476F-55D7-11E3C060F7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algn="r"/>
            <a:r>
              <a:rPr lang="en-US" dirty="0"/>
              <a:t>July 2025</a:t>
            </a:r>
          </a:p>
          <a:p>
            <a:pPr algn="r"/>
            <a:r>
              <a:rPr lang="en-US" dirty="0"/>
              <a:t>Lisa Danen</a:t>
            </a:r>
          </a:p>
        </p:txBody>
      </p:sp>
    </p:spTree>
    <p:extLst>
      <p:ext uri="{BB962C8B-B14F-4D97-AF65-F5344CB8AC3E}">
        <p14:creationId xmlns:p14="http://schemas.microsoft.com/office/powerpoint/2010/main" val="4142926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8A322-254E-0886-0E9D-4B8B4680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EAAF6-AF28-1832-4DAE-5D403F351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420470"/>
            <a:ext cx="10058400" cy="3448623"/>
          </a:xfrm>
        </p:spPr>
        <p:txBody>
          <a:bodyPr/>
          <a:lstStyle/>
          <a:p>
            <a:r>
              <a:rPr lang="en-US" dirty="0"/>
              <a:t>Link to visualizations in Tableau Public: </a:t>
            </a:r>
            <a:br>
              <a:rPr lang="en-US" dirty="0"/>
            </a:br>
            <a:r>
              <a:rPr lang="en-US" dirty="0">
                <a:hlinkClick r:id="rId2"/>
              </a:rPr>
              <a:t>https://public.tableau.com/app/profile/lisa.danen/viz/DataImmersion3_10finalvisualizations/WhereareRockbusterCustomers2?publish=yes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352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A6524-0ABD-F8A1-1814-0D067F83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&amp; Business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E8207-AEA8-5F0F-37BD-28A7D9535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 Rockbuster Stealth looks ahead to the launch of an online streaming platform, we want to answer key questions and provide insights to support data-driven decision-making. </a:t>
            </a:r>
          </a:p>
          <a:p>
            <a:r>
              <a:rPr lang="en-US" dirty="0"/>
              <a:t>The following slides cover the insights gleaned from analysis of company data about movies, customers, payments and other key details. </a:t>
            </a:r>
          </a:p>
          <a:p>
            <a:r>
              <a:rPr lang="en-US" dirty="0"/>
              <a:t>The following questions will be answered: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What was the average rental duration for all videos?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Which countries are Rockbuster customers based in?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Where are the customers with a high lifetime value based?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Do sales figures vary between geographic regions?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Which movies contributed the most/least to revenue gain?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497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7BD86-9AE4-3520-F525-B0F12D23B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Statistics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FC07D-A726-0497-20D1-1C9A26A5E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EDCF61-49E6-A691-BEE5-9979AD9D686C}"/>
              </a:ext>
            </a:extLst>
          </p:cNvPr>
          <p:cNvSpPr txBox="1"/>
          <p:nvPr/>
        </p:nvSpPr>
        <p:spPr>
          <a:xfrm>
            <a:off x="6126480" y="2372729"/>
            <a:ext cx="1871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solidFill>
                  <a:schemeClr val="accent2"/>
                </a:solidFill>
              </a:rPr>
              <a:t>Rental Rate</a:t>
            </a:r>
          </a:p>
          <a:p>
            <a:r>
              <a:rPr lang="en-US" dirty="0"/>
              <a:t>Minimum: $0.99</a:t>
            </a:r>
            <a:br>
              <a:rPr lang="en-US" dirty="0"/>
            </a:br>
            <a:r>
              <a:rPr lang="en-US" dirty="0"/>
              <a:t>Maximum: $4.99</a:t>
            </a:r>
            <a:br>
              <a:rPr lang="en-US" dirty="0"/>
            </a:br>
            <a:r>
              <a:rPr lang="en-US" dirty="0"/>
              <a:t>Average: $2.98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E5046D-27DC-162B-E2EE-62F9D73A085F}"/>
              </a:ext>
            </a:extLst>
          </p:cNvPr>
          <p:cNvSpPr txBox="1"/>
          <p:nvPr/>
        </p:nvSpPr>
        <p:spPr>
          <a:xfrm>
            <a:off x="9203368" y="2372729"/>
            <a:ext cx="18384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2"/>
                </a:solidFill>
              </a:rPr>
              <a:t>Rental Duration</a:t>
            </a:r>
          </a:p>
          <a:p>
            <a:r>
              <a:rPr lang="en-US" dirty="0"/>
              <a:t>Minimum: 3 days</a:t>
            </a:r>
          </a:p>
          <a:p>
            <a:r>
              <a:rPr lang="en-US" dirty="0"/>
              <a:t>Maximum: 7 days</a:t>
            </a:r>
          </a:p>
          <a:p>
            <a:r>
              <a:rPr lang="en-US" dirty="0"/>
              <a:t>Average: 5 days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68AFCA-C923-D633-87C9-AAF6DAC00688}"/>
              </a:ext>
            </a:extLst>
          </p:cNvPr>
          <p:cNvSpPr txBox="1"/>
          <p:nvPr/>
        </p:nvSpPr>
        <p:spPr>
          <a:xfrm>
            <a:off x="6126480" y="3885106"/>
            <a:ext cx="241303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2"/>
                </a:solidFill>
              </a:rPr>
              <a:t>Movie Length</a:t>
            </a:r>
          </a:p>
          <a:p>
            <a:r>
              <a:rPr lang="en-US" dirty="0"/>
              <a:t>Minimum: 46 minutes</a:t>
            </a:r>
          </a:p>
          <a:p>
            <a:r>
              <a:rPr lang="en-US" dirty="0"/>
              <a:t>Maximum: 185 minutes</a:t>
            </a:r>
          </a:p>
          <a:p>
            <a:r>
              <a:rPr lang="en-US" dirty="0"/>
              <a:t>Average: 115.3 minutes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E4C7D6-BD7C-2577-C53D-76FF954C3D7F}"/>
              </a:ext>
            </a:extLst>
          </p:cNvPr>
          <p:cNvSpPr txBox="1"/>
          <p:nvPr/>
        </p:nvSpPr>
        <p:spPr>
          <a:xfrm>
            <a:off x="9203368" y="3885106"/>
            <a:ext cx="18913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>
                <a:solidFill>
                  <a:schemeClr val="accent2"/>
                </a:solidFill>
              </a:rPr>
              <a:t>Replacement Cost</a:t>
            </a:r>
          </a:p>
          <a:p>
            <a:r>
              <a:rPr lang="en-US" dirty="0"/>
              <a:t>Minimum: $9.99</a:t>
            </a:r>
          </a:p>
          <a:p>
            <a:r>
              <a:rPr lang="en-US" dirty="0"/>
              <a:t>Maximum: $29.99</a:t>
            </a:r>
          </a:p>
          <a:p>
            <a:r>
              <a:rPr lang="en-US" dirty="0"/>
              <a:t>Average: $19.98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1B63BD-DC4C-62B6-9C9E-D4D6057FC87F}"/>
              </a:ext>
            </a:extLst>
          </p:cNvPr>
          <p:cNvSpPr txBox="1"/>
          <p:nvPr/>
        </p:nvSpPr>
        <p:spPr>
          <a:xfrm>
            <a:off x="1397606" y="2372729"/>
            <a:ext cx="341376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Currently, the average movie in the Rockbuster library is 115.3 minutes long, and rents for 5 days, at a rental rate of $2.98. The cost to replace a movie averages $19.98. </a:t>
            </a:r>
          </a:p>
        </p:txBody>
      </p:sp>
    </p:spTree>
    <p:extLst>
      <p:ext uri="{BB962C8B-B14F-4D97-AF65-F5344CB8AC3E}">
        <p14:creationId xmlns:p14="http://schemas.microsoft.com/office/powerpoint/2010/main" val="245602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CA4A1BE9-89BC-1E80-B9F5-28FC9A491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260" y="2892483"/>
            <a:ext cx="4673600" cy="286481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64BE22-0575-2CAD-55E1-ECFFAAC38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Rockbuster Customers?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CD38971D-E0EF-F88E-BDB9-62AACA51E0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b="4209"/>
          <a:stretch>
            <a:fillRect/>
          </a:stretch>
        </p:blipFill>
        <p:spPr>
          <a:xfrm>
            <a:off x="1097280" y="2892484"/>
            <a:ext cx="4110766" cy="2432551"/>
          </a:xfr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7B80AC0-8C8F-752B-D9D6-BF3DFFB333F2}"/>
              </a:ext>
            </a:extLst>
          </p:cNvPr>
          <p:cNvSpPr txBox="1"/>
          <p:nvPr/>
        </p:nvSpPr>
        <p:spPr>
          <a:xfrm>
            <a:off x="3789680" y="1835061"/>
            <a:ext cx="467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Rockbuster Stealth has a truly global presence!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3E9332-835C-F3AB-E073-DC0ED3622947}"/>
              </a:ext>
            </a:extLst>
          </p:cNvPr>
          <p:cNvSpPr txBox="1"/>
          <p:nvPr/>
        </p:nvSpPr>
        <p:spPr>
          <a:xfrm>
            <a:off x="7950146" y="2302095"/>
            <a:ext cx="176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Countries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3A341A-5E4E-38DB-5E34-EBDB684E4425}"/>
              </a:ext>
            </a:extLst>
          </p:cNvPr>
          <p:cNvSpPr txBox="1"/>
          <p:nvPr/>
        </p:nvSpPr>
        <p:spPr>
          <a:xfrm>
            <a:off x="2151530" y="2291358"/>
            <a:ext cx="2765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Customers in 109 Countries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26D8C39-654C-C83A-49AE-46572A4E78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2669" y="2667396"/>
            <a:ext cx="1153011" cy="45017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6396C843-3EE8-BC38-A115-1C89B307874B}"/>
              </a:ext>
            </a:extLst>
          </p:cNvPr>
          <p:cNvSpPr txBox="1"/>
          <p:nvPr/>
        </p:nvSpPr>
        <p:spPr>
          <a:xfrm>
            <a:off x="2464503" y="5757301"/>
            <a:ext cx="8059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shown here, India and China have the highest number of Rockbuster customers.  </a:t>
            </a:r>
          </a:p>
        </p:txBody>
      </p:sp>
    </p:spTree>
    <p:extLst>
      <p:ext uri="{BB962C8B-B14F-4D97-AF65-F5344CB8AC3E}">
        <p14:creationId xmlns:p14="http://schemas.microsoft.com/office/powerpoint/2010/main" val="19825620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A2CD0-832A-C317-C0A7-35B7981E7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are the customers with the highest lifetime value based?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6FF17A6-C8F8-B7BC-AA60-F3906B3DF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4520978"/>
              </p:ext>
            </p:extLst>
          </p:nvPr>
        </p:nvGraphicFramePr>
        <p:xfrm>
          <a:off x="1097280" y="3201727"/>
          <a:ext cx="1005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136661524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3639267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621758696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857914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Lifetime Spend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529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Sara Perry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Atlixco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$128.70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3047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Gabriel Harder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Sivas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Turkey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$108.75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223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Sergio Stanfield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Celaya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Mexico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$102.76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3917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Clinton Buford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Aurora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United 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$98.76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4256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Adam Gooch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Adoni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$97.80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819118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8A7B5494-E8F2-53F6-BA35-DAFF93CCA4D1}"/>
              </a:ext>
            </a:extLst>
          </p:cNvPr>
          <p:cNvSpPr txBox="1"/>
          <p:nvPr/>
        </p:nvSpPr>
        <p:spPr>
          <a:xfrm>
            <a:off x="1486267" y="2146378"/>
            <a:ext cx="92804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of </a:t>
            </a:r>
            <a:r>
              <a:rPr lang="en-US" dirty="0" err="1"/>
              <a:t>Rockbuster’s</a:t>
            </a:r>
            <a:r>
              <a:rPr lang="en-US" dirty="0"/>
              <a:t> top 5 customers are located in North America (2 in Mexico and 1 in the US)</a:t>
            </a:r>
          </a:p>
          <a:p>
            <a:r>
              <a:rPr lang="en-US" dirty="0"/>
              <a:t> and the other 2 are in Asia, again reflecting the global nature of the overall customer base.  </a:t>
            </a:r>
          </a:p>
        </p:txBody>
      </p:sp>
    </p:spTree>
    <p:extLst>
      <p:ext uri="{BB962C8B-B14F-4D97-AF65-F5344CB8AC3E}">
        <p14:creationId xmlns:p14="http://schemas.microsoft.com/office/powerpoint/2010/main" val="3200560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FF4A-32D6-6260-2ED2-D1237B06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sales figures vary between geographic regions?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D208B97-046D-CC94-F4A4-7AF8C098F9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3812" y="1846264"/>
            <a:ext cx="7551868" cy="3938956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A97623D-2645-D329-E128-5AED83BD11EE}"/>
              </a:ext>
            </a:extLst>
          </p:cNvPr>
          <p:cNvSpPr txBox="1"/>
          <p:nvPr/>
        </p:nvSpPr>
        <p:spPr>
          <a:xfrm>
            <a:off x="1036320" y="2413337"/>
            <a:ext cx="240971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map reflects the top 10 markets by revenue. </a:t>
            </a:r>
          </a:p>
          <a:p>
            <a:r>
              <a:rPr lang="en-US" dirty="0"/>
              <a:t>Not surprisingly, they are the same top 10 that we saw with regards to the number of customers. </a:t>
            </a:r>
          </a:p>
        </p:txBody>
      </p:sp>
    </p:spTree>
    <p:extLst>
      <p:ext uri="{BB962C8B-B14F-4D97-AF65-F5344CB8AC3E}">
        <p14:creationId xmlns:p14="http://schemas.microsoft.com/office/powerpoint/2010/main" val="180665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7B8A4-1DBF-5C26-9EBB-DC9B9037E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movies produce the most revenue?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CB1D87-F2B2-D2F4-4A73-1295C50507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342912"/>
            <a:ext cx="6185647" cy="331930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8A4BCD-77C6-1990-AB71-8CB0C122CA7C}"/>
              </a:ext>
            </a:extLst>
          </p:cNvPr>
          <p:cNvSpPr txBox="1"/>
          <p:nvPr/>
        </p:nvSpPr>
        <p:spPr>
          <a:xfrm>
            <a:off x="2917843" y="1855470"/>
            <a:ext cx="2459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Revenue by Genre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003E13-80B3-D2AB-71EC-D980622029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305" y="2502866"/>
            <a:ext cx="1549763" cy="31467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EC46E5-7C54-AA75-2694-AFA878D364BE}"/>
              </a:ext>
            </a:extLst>
          </p:cNvPr>
          <p:cNvSpPr txBox="1"/>
          <p:nvPr/>
        </p:nvSpPr>
        <p:spPr>
          <a:xfrm>
            <a:off x="8377471" y="1855470"/>
            <a:ext cx="24252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Revenue by Rating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14A691F-C171-A910-FAA5-6EE1C0F766B5}"/>
              </a:ext>
            </a:extLst>
          </p:cNvPr>
          <p:cNvSpPr txBox="1"/>
          <p:nvPr/>
        </p:nvSpPr>
        <p:spPr>
          <a:xfrm>
            <a:off x="823103" y="5662216"/>
            <a:ext cx="6649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Sports, Sci-Fi, Animation, Drama and Comedy movies are the biggest</a:t>
            </a:r>
          </a:p>
          <a:p>
            <a:pPr algn="ctr"/>
            <a:r>
              <a:rPr lang="en-US" dirty="0"/>
              <a:t>revenue generators, though many genres are strong contributors.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3926A98-9E0B-C5BB-FB26-F0AB9894CDF6}"/>
              </a:ext>
            </a:extLst>
          </p:cNvPr>
          <p:cNvSpPr txBox="1"/>
          <p:nvPr/>
        </p:nvSpPr>
        <p:spPr>
          <a:xfrm>
            <a:off x="7634414" y="5662216"/>
            <a:ext cx="39113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top revenue-generating rating is PG</a:t>
            </a:r>
          </a:p>
          <a:p>
            <a:pPr algn="ctr"/>
            <a:r>
              <a:rPr lang="en-US" dirty="0"/>
              <a:t>and the lowest is G.</a:t>
            </a:r>
          </a:p>
        </p:txBody>
      </p:sp>
    </p:spTree>
    <p:extLst>
      <p:ext uri="{BB962C8B-B14F-4D97-AF65-F5344CB8AC3E}">
        <p14:creationId xmlns:p14="http://schemas.microsoft.com/office/powerpoint/2010/main" val="397956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C0240-DA49-B7C8-1E28-61B4CCE62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specific movies contributed most and least to revenue?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C26D20-4B51-8817-2598-62D0530DA3B5}"/>
              </a:ext>
            </a:extLst>
          </p:cNvPr>
          <p:cNvSpPr txBox="1"/>
          <p:nvPr/>
        </p:nvSpPr>
        <p:spPr>
          <a:xfrm>
            <a:off x="1773462" y="1940822"/>
            <a:ext cx="2682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10 Movies by Revenue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A53407-C777-4654-494E-2251B0A3DA50}"/>
              </a:ext>
            </a:extLst>
          </p:cNvPr>
          <p:cNvSpPr txBox="1"/>
          <p:nvPr/>
        </p:nvSpPr>
        <p:spPr>
          <a:xfrm>
            <a:off x="5509444" y="1940822"/>
            <a:ext cx="3048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 10 Movies by Revenue</a:t>
            </a:r>
          </a:p>
        </p:txBody>
      </p:sp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C16D2435-CA7E-42DD-2FF5-844B231B1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322" y="2310154"/>
            <a:ext cx="2821606" cy="3602305"/>
          </a:xfr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073281C-C072-B368-00B8-AACFA8C3D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179" y="2522508"/>
            <a:ext cx="2779059" cy="35702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F28CEB4-6CF1-55E7-5454-D6005ED9E2E7}"/>
              </a:ext>
            </a:extLst>
          </p:cNvPr>
          <p:cNvSpPr txBox="1"/>
          <p:nvPr/>
        </p:nvSpPr>
        <p:spPr>
          <a:xfrm>
            <a:off x="8724452" y="3372642"/>
            <a:ext cx="29819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see that some</a:t>
            </a:r>
          </a:p>
          <a:p>
            <a:r>
              <a:rPr lang="en-US" dirty="0"/>
              <a:t>movies bring in very little </a:t>
            </a:r>
          </a:p>
          <a:p>
            <a:r>
              <a:rPr lang="en-US" dirty="0"/>
              <a:t>total revenue, making them</a:t>
            </a:r>
          </a:p>
          <a:p>
            <a:r>
              <a:rPr lang="en-US" dirty="0"/>
              <a:t>logical candidates for removal</a:t>
            </a:r>
          </a:p>
          <a:p>
            <a:r>
              <a:rPr lang="en-US" dirty="0"/>
              <a:t>from the Rockbuster library. </a:t>
            </a:r>
          </a:p>
        </p:txBody>
      </p:sp>
    </p:spTree>
    <p:extLst>
      <p:ext uri="{BB962C8B-B14F-4D97-AF65-F5344CB8AC3E}">
        <p14:creationId xmlns:p14="http://schemas.microsoft.com/office/powerpoint/2010/main" val="375274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59AB-6B75-F40C-4C76-4F467AA6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 &amp;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CC48-06D9-1A62-0D2C-AEF08B220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2145C-CE0B-254D-60CE-D81836B2460F}"/>
              </a:ext>
            </a:extLst>
          </p:cNvPr>
          <p:cNvSpPr txBox="1"/>
          <p:nvPr/>
        </p:nvSpPr>
        <p:spPr>
          <a:xfrm>
            <a:off x="1420008" y="1845734"/>
            <a:ext cx="423851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Insights</a:t>
            </a:r>
          </a:p>
          <a:p>
            <a:pPr algn="ctr"/>
            <a:endParaRPr lang="en-US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India and China have the largest customer base and generate the most revenue, followed by the US, Japan, and Mexico.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There is minimal difference in revenue generation across most genres, reinforcing the value of a diverse content library. Movies rated PG-13 generate the most revenue, which offers an area of focus for growing the content library. 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The average rental duration is 5 days. However, this metric is less relevant in a digital model.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59102-512A-3B3D-E313-97DC8132FE2A}"/>
              </a:ext>
            </a:extLst>
          </p:cNvPr>
          <p:cNvSpPr txBox="1"/>
          <p:nvPr/>
        </p:nvSpPr>
        <p:spPr>
          <a:xfrm>
            <a:off x="6533479" y="1845734"/>
            <a:ext cx="42385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Recommendations</a:t>
            </a:r>
          </a:p>
          <a:p>
            <a:pPr algn="ctr"/>
            <a:endParaRPr lang="en-US" dirty="0"/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Continue to focus marketing in Asia and North America to capitalize on the strong existing customer base in those areas.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Create a loyalty rewards program for customers who reach a threshold of lifetime spend, to maximize retention.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Maintain a diverse library, while removing the lowest-performing movies to reduce licensing fees.</a:t>
            </a:r>
          </a:p>
          <a:p>
            <a:pPr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en-US" dirty="0"/>
              <a:t> Focus on providing streamlined, user-friendly online platform that makes accessing on-demand movies easy. 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28885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1426</TotalTime>
  <Words>684</Words>
  <Application>Microsoft Office PowerPoint</Application>
  <PresentationFormat>Widescreen</PresentationFormat>
  <Paragraphs>96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Retrospect</vt:lpstr>
      <vt:lpstr>Rockbuster Stealth, LLC From Storefronts to Streaming</vt:lpstr>
      <vt:lpstr>Objectives &amp; Business Questions</vt:lpstr>
      <vt:lpstr>Current Statistics</vt:lpstr>
      <vt:lpstr>Where are Rockbuster Customers?</vt:lpstr>
      <vt:lpstr>Where are the customers with the highest lifetime value based?</vt:lpstr>
      <vt:lpstr>Do sales figures vary between geographic regions? </vt:lpstr>
      <vt:lpstr>What movies produce the most revenue? </vt:lpstr>
      <vt:lpstr>Which specific movies contributed most and least to revenue?</vt:lpstr>
      <vt:lpstr>Insights &amp; Recommendations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Lisa Danen</dc:creator>
  <cp:lastModifiedBy>Lisa Danen</cp:lastModifiedBy>
  <cp:revision>8</cp:revision>
  <dcterms:created xsi:type="dcterms:W3CDTF">2025-07-14T16:55:44Z</dcterms:created>
  <dcterms:modified xsi:type="dcterms:W3CDTF">2025-07-25T18:51:43Z</dcterms:modified>
</cp:coreProperties>
</file>