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61" r:id="rId4"/>
    <p:sldId id="266" r:id="rId5"/>
    <p:sldId id="267" r:id="rId6"/>
    <p:sldId id="268"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00FF"/>
    <a:srgbClr val="215DA9"/>
    <a:srgbClr val="FFFF00"/>
    <a:srgbClr val="00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703" autoAdjust="0"/>
  </p:normalViewPr>
  <p:slideViewPr>
    <p:cSldViewPr>
      <p:cViewPr varScale="1">
        <p:scale>
          <a:sx n="101" d="100"/>
          <a:sy n="101" d="100"/>
        </p:scale>
        <p:origin x="112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EF887-D57F-4CC4-A42C-4B94D828315A}" type="datetimeFigureOut">
              <a:rPr lang="en-GB" smtClean="0"/>
              <a:pPr/>
              <a:t>16/03/2017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7B234-DDC3-46BE-A1C3-FCF4716CF48D}" type="slidenum">
              <a:rPr lang="en-GB" smtClean="0"/>
              <a:pPr/>
              <a:t>‹#›</a:t>
            </a:fld>
            <a:endParaRPr lang="en-GB"/>
          </a:p>
        </p:txBody>
      </p:sp>
    </p:spTree>
    <p:extLst>
      <p:ext uri="{BB962C8B-B14F-4D97-AF65-F5344CB8AC3E}">
        <p14:creationId xmlns:p14="http://schemas.microsoft.com/office/powerpoint/2010/main" val="176406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high-</a:t>
            </a:r>
            <a:r>
              <a:rPr lang="en-GB" baseline="0" dirty="0" smtClean="0"/>
              <a:t>permeable fractures embedded in a low-permeable matrix</a:t>
            </a:r>
            <a:endParaRPr lang="en-GB" dirty="0" smtClean="0"/>
          </a:p>
          <a:p>
            <a:r>
              <a:rPr lang="en-GB" dirty="0" smtClean="0"/>
              <a:t>Need for alternative modelling approaches, that reduce complexity</a:t>
            </a:r>
            <a:r>
              <a:rPr lang="en-GB" baseline="0" dirty="0" smtClean="0"/>
              <a:t> of system but are able to reproduce important processes</a:t>
            </a:r>
            <a:endParaRPr lang="en-GB" dirty="0"/>
          </a:p>
        </p:txBody>
      </p:sp>
      <p:sp>
        <p:nvSpPr>
          <p:cNvPr id="4" name="Slide Number Placeholder 3"/>
          <p:cNvSpPr>
            <a:spLocks noGrp="1"/>
          </p:cNvSpPr>
          <p:nvPr>
            <p:ph type="sldNum" sz="quarter" idx="10"/>
          </p:nvPr>
        </p:nvSpPr>
        <p:spPr/>
        <p:txBody>
          <a:bodyPr/>
          <a:lstStyle/>
          <a:p>
            <a:fld id="{1767B234-DDC3-46BE-A1C3-FCF4716CF48D}" type="slidenum">
              <a:rPr lang="en-GB" smtClean="0"/>
              <a:pPr/>
              <a:t>2</a:t>
            </a:fld>
            <a:endParaRPr lang="en-GB"/>
          </a:p>
        </p:txBody>
      </p:sp>
    </p:spTree>
    <p:extLst>
      <p:ext uri="{BB962C8B-B14F-4D97-AF65-F5344CB8AC3E}">
        <p14:creationId xmlns:p14="http://schemas.microsoft.com/office/powerpoint/2010/main" val="87356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high complexity</a:t>
            </a:r>
            <a:r>
              <a:rPr lang="en-GB" baseline="0" dirty="0" smtClean="0"/>
              <a:t> and variety of problems: not feasible to describe system in great detail , and development of a generally applicable model is difficult</a:t>
            </a:r>
          </a:p>
          <a:p>
            <a:r>
              <a:rPr lang="en-GB" dirty="0" smtClean="0"/>
              <a:t>different modeling approaches and numerical methods have been developed</a:t>
            </a:r>
            <a:r>
              <a:rPr lang="en-GB" baseline="0" dirty="0" smtClean="0"/>
              <a:t> for certain types of problems on </a:t>
            </a:r>
            <a:r>
              <a:rPr lang="en-GB" baseline="0" dirty="0" err="1" smtClean="0"/>
              <a:t>dertain</a:t>
            </a:r>
            <a:r>
              <a:rPr lang="en-GB" baseline="0" dirty="0" smtClean="0"/>
              <a:t> scales</a:t>
            </a:r>
          </a:p>
          <a:p>
            <a:endParaRPr lang="en-GB" dirty="0"/>
          </a:p>
        </p:txBody>
      </p:sp>
      <p:sp>
        <p:nvSpPr>
          <p:cNvPr id="4" name="Slide Number Placeholder 3"/>
          <p:cNvSpPr>
            <a:spLocks noGrp="1"/>
          </p:cNvSpPr>
          <p:nvPr>
            <p:ph type="sldNum" sz="quarter" idx="10"/>
          </p:nvPr>
        </p:nvSpPr>
        <p:spPr/>
        <p:txBody>
          <a:bodyPr/>
          <a:lstStyle/>
          <a:p>
            <a:fld id="{1767B234-DDC3-46BE-A1C3-FCF4716CF48D}" type="slidenum">
              <a:rPr lang="en-GB" smtClean="0"/>
              <a:pPr/>
              <a:t>3</a:t>
            </a:fld>
            <a:endParaRPr lang="en-GB"/>
          </a:p>
        </p:txBody>
      </p:sp>
    </p:spTree>
    <p:extLst>
      <p:ext uri="{BB962C8B-B14F-4D97-AF65-F5344CB8AC3E}">
        <p14:creationId xmlns:p14="http://schemas.microsoft.com/office/powerpoint/2010/main" val="117738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67B234-DDC3-46BE-A1C3-FCF4716CF48D}" type="slidenum">
              <a:rPr lang="en-GB" smtClean="0"/>
              <a:pPr/>
              <a:t>4</a:t>
            </a:fld>
            <a:endParaRPr lang="en-GB"/>
          </a:p>
        </p:txBody>
      </p:sp>
    </p:spTree>
    <p:extLst>
      <p:ext uri="{BB962C8B-B14F-4D97-AF65-F5344CB8AC3E}">
        <p14:creationId xmlns:p14="http://schemas.microsoft.com/office/powerpoint/2010/main" val="16278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discrete</a:t>
            </a:r>
            <a:r>
              <a:rPr lang="en-GB" baseline="0" dirty="0" smtClean="0"/>
              <a:t> fracture models (DFM) : fractures are discretely represented in the grid. that way, location and geometry of individual fractures is explicitly accounted for. </a:t>
            </a:r>
          </a:p>
          <a:p>
            <a:r>
              <a:rPr lang="en-GB" baseline="0" dirty="0" smtClean="0"/>
              <a:t>In classic DFM, it is assumed that the fracture length is considerably larger than the fracture width -&gt; fractures are discretized using lower-dimensional elements.</a:t>
            </a:r>
          </a:p>
          <a:p>
            <a:r>
              <a:rPr lang="en-GB" baseline="0" dirty="0" smtClean="0"/>
              <a:t>Conforming matrix and fracture mesh, i.e. fracture cells are restricted to align with interfaces of matrix cells -&gt; complex unstructured gridding techniques required. </a:t>
            </a:r>
          </a:p>
          <a:p>
            <a:r>
              <a:rPr lang="en-GB" baseline="0" dirty="0" smtClean="0"/>
              <a:t>often, many small and ill-shaped elements at intersections -&gt; huge degrees of freedom, and time-step restrictions </a:t>
            </a:r>
          </a:p>
          <a:p>
            <a:r>
              <a:rPr lang="en-GB" baseline="0" dirty="0" smtClean="0"/>
              <a:t>alternative: Embedded discrete fracture models: independent grids for fractures and matrix. that way, expensive generation of conforming mesh is avoided. Transfer between matrix and fracture, which was calculated directly in the DFM, is now approximated by a well-like transfer function. </a:t>
            </a:r>
          </a:p>
          <a:p>
            <a:endParaRPr lang="en-GB" dirty="0"/>
          </a:p>
        </p:txBody>
      </p:sp>
      <p:sp>
        <p:nvSpPr>
          <p:cNvPr id="4" name="Slide Number Placeholder 3"/>
          <p:cNvSpPr>
            <a:spLocks noGrp="1"/>
          </p:cNvSpPr>
          <p:nvPr>
            <p:ph type="sldNum" sz="quarter" idx="10"/>
          </p:nvPr>
        </p:nvSpPr>
        <p:spPr/>
        <p:txBody>
          <a:bodyPr/>
          <a:lstStyle/>
          <a:p>
            <a:fld id="{1767B234-DDC3-46BE-A1C3-FCF4716CF48D}" type="slidenum">
              <a:rPr lang="en-GB" smtClean="0"/>
              <a:pPr/>
              <a:t>5</a:t>
            </a:fld>
            <a:endParaRPr lang="en-GB"/>
          </a:p>
        </p:txBody>
      </p:sp>
    </p:spTree>
    <p:extLst>
      <p:ext uri="{BB962C8B-B14F-4D97-AF65-F5344CB8AC3E}">
        <p14:creationId xmlns:p14="http://schemas.microsoft.com/office/powerpoint/2010/main" val="422580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67B234-DDC3-46BE-A1C3-FCF4716CF48D}" type="slidenum">
              <a:rPr lang="en-GB" smtClean="0"/>
              <a:pPr/>
              <a:t>6</a:t>
            </a:fld>
            <a:endParaRPr lang="en-GB"/>
          </a:p>
        </p:txBody>
      </p:sp>
    </p:spTree>
    <p:extLst>
      <p:ext uri="{BB962C8B-B14F-4D97-AF65-F5344CB8AC3E}">
        <p14:creationId xmlns:p14="http://schemas.microsoft.com/office/powerpoint/2010/main" val="3959376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l">
              <a:defRPr sz="3600" b="1">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102224"/>
            <a:ext cx="7772400" cy="1126976"/>
          </a:xfrm>
        </p:spPr>
        <p:txBody>
          <a:bodyPr>
            <a:normAutofit/>
          </a:bodyPr>
          <a:lstStyle>
            <a:lvl1pPr marL="0" indent="0" algn="l">
              <a:buNone/>
              <a:defRPr sz="24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C:\Sebastian\research\etc\FCMG_Transparent_Logo.jpg"/>
          <p:cNvPicPr>
            <a:picLocks noChangeAspect="1" noChangeArrowheads="1"/>
          </p:cNvPicPr>
          <p:nvPr userDrawn="1"/>
        </p:nvPicPr>
        <p:blipFill>
          <a:blip r:embed="rId2" cstate="print"/>
          <a:srcRect/>
          <a:stretch>
            <a:fillRect/>
          </a:stretch>
        </p:blipFill>
        <p:spPr bwMode="auto">
          <a:xfrm>
            <a:off x="5868144" y="5949280"/>
            <a:ext cx="3031346" cy="769052"/>
          </a:xfrm>
          <a:prstGeom prst="rect">
            <a:avLst/>
          </a:prstGeom>
          <a:noFill/>
        </p:spPr>
      </p:pic>
      <p:sp>
        <p:nvSpPr>
          <p:cNvPr id="8" name="AutoShape 2" descr="https://intranet.hw.ac.uk/ps/mc/Document%20Library/Heriot-Watt%20Brand%20Refinement/HW%20-%20Logo%20(Positive)%20260216.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4" descr="https://intranet.hw.ac.uk/ps/mc/Document%20Library/Heriot-Watt%20Brand%20Refinement/HW%20-%20Logo%20(Positive)%20260216.jpg"/>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4154" y="260648"/>
            <a:ext cx="2235336" cy="1116487"/>
          </a:xfrm>
          <a:prstGeom prst="rect">
            <a:avLst/>
          </a:prstGeom>
        </p:spPr>
      </p:pic>
      <p:sp>
        <p:nvSpPr>
          <p:cNvPr id="4" name="TextBox 3"/>
          <p:cNvSpPr txBox="1"/>
          <p:nvPr userDrawn="1"/>
        </p:nvSpPr>
        <p:spPr>
          <a:xfrm>
            <a:off x="685800" y="5764225"/>
            <a:ext cx="3293337" cy="954107"/>
          </a:xfrm>
          <a:prstGeom prst="rect">
            <a:avLst/>
          </a:prstGeom>
          <a:noFill/>
        </p:spPr>
        <p:txBody>
          <a:bodyPr wrap="none" rtlCol="0">
            <a:spAutoFit/>
          </a:bodyPr>
          <a:lstStyle/>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Carbonate Reservoir Group</a:t>
            </a:r>
          </a:p>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Institute of Petroleum Engineering</a:t>
            </a:r>
          </a:p>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Heriot-Watt University</a:t>
            </a:r>
          </a:p>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http://carbonates.hw.ac.uk</a:t>
            </a:r>
            <a:endParaRPr lang="en-GB"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19256" cy="504056"/>
          </a:xfrm>
        </p:spPr>
        <p:txBody>
          <a:bodyPr>
            <a:noAutofit/>
          </a:bodyPr>
          <a:lstStyle>
            <a:lvl1pPr algn="l">
              <a:defRPr sz="28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24744"/>
            <a:ext cx="8229600" cy="5256584"/>
          </a:xfrm>
        </p:spPr>
        <p:txBody>
          <a:bodyPr>
            <a:normAutofit/>
          </a:bodyPr>
          <a:lstStyle>
            <a:lvl1pPr marL="514350" indent="-288000" algn="l">
              <a:spcBef>
                <a:spcPts val="700"/>
              </a:spcBef>
              <a:buFont typeface="Arial" panose="020B0604020202020204" pitchFamily="34" charset="0"/>
              <a:buChar char="•"/>
              <a:defRPr sz="24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864000" indent="-288000" algn="l">
              <a:spcBef>
                <a:spcPts val="700"/>
              </a:spcBef>
              <a:buSzPct val="90000"/>
              <a:buFont typeface="Arial" panose="020B0604020202020204" pitchFamily="34" charset="0"/>
              <a:buChar char="•"/>
              <a:defRPr sz="20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371600" indent="-288000" algn="l">
              <a:spcBef>
                <a:spcPts val="700"/>
              </a:spcBef>
              <a:buFont typeface="Arial" panose="020B0604020202020204" pitchFamily="34" charset="0"/>
              <a:buChar char="•"/>
              <a:defRPr sz="18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714500" indent="-288000" algn="l">
              <a:spcBef>
                <a:spcPts val="700"/>
              </a:spcBef>
              <a:buFont typeface="Arial" panose="020B0604020202020204" pitchFamily="34" charset="0"/>
              <a:buChar cha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171700" indent="-288000" algn="l">
              <a:spcBef>
                <a:spcPts val="700"/>
              </a:spcBef>
              <a:buFont typeface="Arial" panose="020B0604020202020204" pitchFamily="34" charset="0"/>
              <a:buChar cha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467544" y="764704"/>
            <a:ext cx="8218800"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6"/>
          <p:cNvSpPr>
            <a:spLocks noGrp="1"/>
          </p:cNvSpPr>
          <p:nvPr>
            <p:ph type="sldNum" sz="quarter" idx="4"/>
          </p:nvPr>
        </p:nvSpPr>
        <p:spPr>
          <a:xfrm>
            <a:off x="6553200" y="6453336"/>
            <a:ext cx="2133600" cy="268139"/>
          </a:xfrm>
          <a:prstGeom prst="rect">
            <a:avLst/>
          </a:prstGeom>
        </p:spPr>
        <p:txBody>
          <a:bodyPr/>
          <a:lstStyle>
            <a:lvl1pPr algn="r">
              <a:defRPr sz="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fld id="{0A142C3F-CDAA-4D55-B6B3-D6E578AF2047}"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6"/>
            <a:ext cx="4038600" cy="4943574"/>
          </a:xfrm>
        </p:spPr>
        <p:txBody>
          <a:bodyPr>
            <a:normAutofit/>
          </a:bodyPr>
          <a:lstStyle>
            <a:lvl1pPr>
              <a:defRPr sz="24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sz="18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2776"/>
            <a:ext cx="4038600" cy="4943574"/>
          </a:xfrm>
        </p:spPr>
        <p:txBody>
          <a:bodyPr>
            <a:normAutofit/>
          </a:bodyPr>
          <a:lstStyle>
            <a:lvl1pPr>
              <a:defRPr sz="24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sz="18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sz="16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188640"/>
            <a:ext cx="8219256" cy="864096"/>
          </a:xfrm>
        </p:spPr>
        <p:txBody>
          <a:bodyPr>
            <a:normAutofit/>
          </a:bodyPr>
          <a:lstStyle>
            <a:lvl1pPr algn="l">
              <a:defRPr sz="3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cxnSp>
        <p:nvCxnSpPr>
          <p:cNvPr id="10" name="Straight Connector 9"/>
          <p:cNvCxnSpPr/>
          <p:nvPr userDrawn="1"/>
        </p:nvCxnSpPr>
        <p:spPr>
          <a:xfrm>
            <a:off x="467544" y="1145292"/>
            <a:ext cx="8218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4"/>
          </p:nvPr>
        </p:nvSpPr>
        <p:spPr>
          <a:xfrm>
            <a:off x="6553200" y="6453336"/>
            <a:ext cx="2133600" cy="268139"/>
          </a:xfrm>
          <a:prstGeom prst="rect">
            <a:avLst/>
          </a:prstGeom>
        </p:spPr>
        <p:txBody>
          <a:bodyPr/>
          <a:lstStyle>
            <a:lvl1pPr algn="r">
              <a:defRPr sz="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fld id="{0A142C3F-CDAA-4D55-B6B3-D6E578AF20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457200" y="188640"/>
            <a:ext cx="8219256" cy="864096"/>
          </a:xfrm>
        </p:spPr>
        <p:txBody>
          <a:bodyPr>
            <a:normAutofit/>
          </a:bodyPr>
          <a:lstStyle>
            <a:lvl1pPr algn="l">
              <a:defRPr sz="3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cxnSp>
        <p:nvCxnSpPr>
          <p:cNvPr id="8" name="Straight Connector 7"/>
          <p:cNvCxnSpPr/>
          <p:nvPr userDrawn="1"/>
        </p:nvCxnSpPr>
        <p:spPr>
          <a:xfrm>
            <a:off x="467544" y="1145292"/>
            <a:ext cx="8218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p:cNvSpPr>
            <a:spLocks noGrp="1"/>
          </p:cNvSpPr>
          <p:nvPr>
            <p:ph type="sldNum" sz="quarter" idx="4"/>
          </p:nvPr>
        </p:nvSpPr>
        <p:spPr>
          <a:xfrm>
            <a:off x="6553200" y="6453336"/>
            <a:ext cx="2133600" cy="268139"/>
          </a:xfrm>
          <a:prstGeom prst="rect">
            <a:avLst/>
          </a:prstGeom>
        </p:spPr>
        <p:txBody>
          <a:bodyPr/>
          <a:lstStyle>
            <a:lvl1pPr algn="r">
              <a:defRPr sz="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fld id="{0A142C3F-CDAA-4D55-B6B3-D6E578AF20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a:spLocks noGrp="1"/>
          </p:cNvSpPr>
          <p:nvPr>
            <p:ph type="sldNum" sz="quarter" idx="4"/>
          </p:nvPr>
        </p:nvSpPr>
        <p:spPr>
          <a:xfrm>
            <a:off x="6553200" y="6453336"/>
            <a:ext cx="2133600" cy="268139"/>
          </a:xfrm>
          <a:prstGeom prst="rect">
            <a:avLst/>
          </a:prstGeom>
        </p:spPr>
        <p:txBody>
          <a:bodyPr/>
          <a:lstStyle>
            <a:lvl1pPr algn="r">
              <a:defRPr sz="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fld id="{0A142C3F-CDAA-4D55-B6B3-D6E578AF20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412776"/>
            <a:ext cx="8229600" cy="496855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4"/>
          </p:nvPr>
        </p:nvSpPr>
        <p:spPr>
          <a:xfrm>
            <a:off x="6553200" y="6453336"/>
            <a:ext cx="2133600" cy="268139"/>
          </a:xfrm>
          <a:prstGeom prst="rect">
            <a:avLst/>
          </a:prstGeom>
        </p:spPr>
        <p:txBody>
          <a:bodyPr/>
          <a:lstStyle>
            <a:lvl1pPr algn="r">
              <a:defRPr sz="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fld id="{0A142C3F-CDAA-4D55-B6B3-D6E578AF20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spcBef>
          <a:spcPct val="0"/>
        </a:spcBef>
        <a:buNone/>
        <a:defRPr sz="32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GB" dirty="0" smtClean="0"/>
              <a:t>Dual Porosity Modeling and Multi-scale Finite Volume Methods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61566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Motivation</a:t>
            </a:r>
            <a:endParaRPr lang="en-GB"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1484784"/>
            <a:ext cx="6760284" cy="1944216"/>
          </a:xfrm>
        </p:spPr>
      </p:pic>
      <p:sp>
        <p:nvSpPr>
          <p:cNvPr id="4" name="Slide Number Placeholder 3"/>
          <p:cNvSpPr>
            <a:spLocks noGrp="1"/>
          </p:cNvSpPr>
          <p:nvPr>
            <p:ph type="sldNum" sz="quarter" idx="4"/>
          </p:nvPr>
        </p:nvSpPr>
        <p:spPr/>
        <p:txBody>
          <a:bodyPr/>
          <a:lstStyle/>
          <a:p>
            <a:fld id="{0A142C3F-CDAA-4D55-B6B3-D6E578AF2047}" type="slidenum">
              <a:rPr lang="en-US" smtClean="0"/>
              <a:pPr/>
              <a:t>2</a:t>
            </a:fld>
            <a:endParaRPr lang="en-US"/>
          </a:p>
        </p:txBody>
      </p:sp>
      <p:sp>
        <p:nvSpPr>
          <p:cNvPr id="7" name="Content Placeholder 2"/>
          <p:cNvSpPr txBox="1">
            <a:spLocks/>
          </p:cNvSpPr>
          <p:nvPr/>
        </p:nvSpPr>
        <p:spPr>
          <a:xfrm>
            <a:off x="457200" y="3717032"/>
            <a:ext cx="8229600" cy="1872208"/>
          </a:xfrm>
          <a:prstGeom prst="rect">
            <a:avLst/>
          </a:prstGeom>
        </p:spPr>
        <p:txBody>
          <a:bodyPr vert="horz" lIns="91440" tIns="45720" rIns="91440" bIns="45720" rtlCol="0">
            <a:normAutofit/>
          </a:bodyPr>
          <a:lstStyle>
            <a:lvl1pPr marL="514350" indent="-51435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914400" indent="-4572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371600" indent="-4572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714500" indent="-342900" algn="l"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171700" indent="-342900" algn="l"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t>Challenges:</a:t>
            </a:r>
          </a:p>
          <a:p>
            <a:r>
              <a:rPr lang="en-GB" sz="2000" dirty="0" smtClean="0"/>
              <a:t>heterogeneous parameters on multiple scales</a:t>
            </a:r>
          </a:p>
          <a:p>
            <a:r>
              <a:rPr lang="en-GB" sz="2000" dirty="0" smtClean="0"/>
              <a:t>strongly discontinuous material properties, e.g. K spans multiple length scales and has multiscale structure</a:t>
            </a:r>
            <a:br>
              <a:rPr lang="en-GB" sz="2000" dirty="0" smtClean="0"/>
            </a:br>
            <a:r>
              <a:rPr lang="en-GB" sz="2000" dirty="0"/>
              <a:t>→</a:t>
            </a:r>
            <a:r>
              <a:rPr lang="en-GB" sz="2000" dirty="0" smtClean="0"/>
              <a:t> all scales impact flow behaviour</a:t>
            </a:r>
          </a:p>
          <a:p>
            <a:pPr marL="0" indent="0">
              <a:buNone/>
            </a:pPr>
            <a:endParaRPr lang="en-GB" sz="2000" dirty="0" smtClean="0"/>
          </a:p>
          <a:p>
            <a:endParaRPr lang="en-GB" sz="2000" dirty="0"/>
          </a:p>
        </p:txBody>
      </p:sp>
      <p:sp>
        <p:nvSpPr>
          <p:cNvPr id="11" name="TextBox 10"/>
          <p:cNvSpPr txBox="1"/>
          <p:nvPr/>
        </p:nvSpPr>
        <p:spPr>
          <a:xfrm>
            <a:off x="755576" y="5589240"/>
            <a:ext cx="7704856" cy="400110"/>
          </a:xfrm>
          <a:prstGeom prst="rect">
            <a:avLst/>
          </a:prstGeom>
          <a:noFill/>
          <a:ln w="19050">
            <a:solidFill>
              <a:schemeClr val="accent2"/>
            </a:solidFill>
          </a:ln>
        </p:spPr>
        <p:txBody>
          <a:bodyPr wrap="square" rtlCol="0">
            <a:spAutoFit/>
          </a:bodyPr>
          <a:lstStyle/>
          <a:p>
            <a:r>
              <a:rPr lang="en-GB"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high-resolution of all details computationally not possible</a:t>
            </a:r>
          </a:p>
        </p:txBody>
      </p:sp>
    </p:spTree>
    <p:extLst>
      <p:ext uri="{BB962C8B-B14F-4D97-AF65-F5344CB8AC3E}">
        <p14:creationId xmlns:p14="http://schemas.microsoft.com/office/powerpoint/2010/main" val="314779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Modeling Flow in Fractured Porous Media</a:t>
            </a:r>
            <a:endParaRPr lang="en-GB" dirty="0"/>
          </a:p>
        </p:txBody>
      </p:sp>
      <p:sp>
        <p:nvSpPr>
          <p:cNvPr id="3" name="Content Placeholder 2"/>
          <p:cNvSpPr>
            <a:spLocks noGrp="1"/>
          </p:cNvSpPr>
          <p:nvPr>
            <p:ph idx="1"/>
          </p:nvPr>
        </p:nvSpPr>
        <p:spPr/>
        <p:txBody>
          <a:bodyPr>
            <a:normAutofit/>
          </a:bodyPr>
          <a:lstStyle/>
          <a:p>
            <a:pPr marL="0" indent="0">
              <a:buNone/>
            </a:pPr>
            <a:r>
              <a:rPr lang="en-GB" sz="1900" dirty="0" smtClean="0"/>
              <a:t>   Common </a:t>
            </a:r>
            <a:r>
              <a:rPr lang="en-GB" sz="1900" dirty="0" smtClean="0"/>
              <a:t>modeling approaches</a:t>
            </a:r>
          </a:p>
          <a:p>
            <a:pPr>
              <a:buFont typeface="Wingdings" panose="05000000000000000000" pitchFamily="2" charset="2"/>
              <a:buChar char="Ø"/>
            </a:pPr>
            <a:r>
              <a:rPr lang="en-GB" sz="1900" dirty="0"/>
              <a:t>Continuum </a:t>
            </a:r>
            <a:r>
              <a:rPr lang="en-GB" sz="1900" dirty="0" smtClean="0"/>
              <a:t>approaches</a:t>
            </a:r>
            <a:endParaRPr lang="en-GB" sz="1900" dirty="0" smtClean="0"/>
          </a:p>
          <a:p>
            <a:pPr>
              <a:buFont typeface="Wingdings" panose="05000000000000000000" pitchFamily="2" charset="2"/>
              <a:buChar char="Ø"/>
            </a:pPr>
            <a:r>
              <a:rPr lang="en-GB" sz="1900" dirty="0" smtClean="0"/>
              <a:t>Discrete approaches</a:t>
            </a:r>
          </a:p>
          <a:p>
            <a:pPr>
              <a:buFont typeface="Wingdings" panose="05000000000000000000" pitchFamily="2" charset="2"/>
              <a:buChar char="Ø"/>
            </a:pPr>
            <a:r>
              <a:rPr lang="en-GB" sz="1900" dirty="0" smtClean="0"/>
              <a:t>Multi-scale </a:t>
            </a:r>
            <a:r>
              <a:rPr lang="en-GB" sz="1900" dirty="0" smtClean="0"/>
              <a:t>methods</a:t>
            </a:r>
            <a:endParaRPr lang="en-GB" sz="1900" dirty="0"/>
          </a:p>
        </p:txBody>
      </p:sp>
      <p:sp>
        <p:nvSpPr>
          <p:cNvPr id="4" name="Slide Number Placeholder 3"/>
          <p:cNvSpPr>
            <a:spLocks noGrp="1"/>
          </p:cNvSpPr>
          <p:nvPr>
            <p:ph type="sldNum" sz="quarter" idx="4"/>
          </p:nvPr>
        </p:nvSpPr>
        <p:spPr/>
        <p:txBody>
          <a:bodyPr/>
          <a:lstStyle/>
          <a:p>
            <a:fld id="{0A142C3F-CDAA-4D55-B6B3-D6E578AF2047}" type="slidenum">
              <a:rPr lang="en-US" smtClean="0"/>
              <a:pPr/>
              <a:t>3</a:t>
            </a:fld>
            <a:endParaRPr lang="en-US"/>
          </a:p>
        </p:txBody>
      </p:sp>
    </p:spTree>
    <p:extLst>
      <p:ext uri="{BB962C8B-B14F-4D97-AF65-F5344CB8AC3E}">
        <p14:creationId xmlns:p14="http://schemas.microsoft.com/office/powerpoint/2010/main" val="100928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Modeling Flow in Fractured Porous Media</a:t>
            </a:r>
            <a:endParaRPr lang="en-GB" dirty="0"/>
          </a:p>
        </p:txBody>
      </p:sp>
      <p:sp>
        <p:nvSpPr>
          <p:cNvPr id="3" name="Content Placeholder 2"/>
          <p:cNvSpPr>
            <a:spLocks noGrp="1"/>
          </p:cNvSpPr>
          <p:nvPr>
            <p:ph idx="1"/>
          </p:nvPr>
        </p:nvSpPr>
        <p:spPr>
          <a:xfrm>
            <a:off x="457200" y="1124744"/>
            <a:ext cx="8229600" cy="5472608"/>
          </a:xfrm>
        </p:spPr>
        <p:txBody>
          <a:bodyPr>
            <a:normAutofit/>
          </a:bodyPr>
          <a:lstStyle/>
          <a:p>
            <a:pPr marL="226350" indent="0">
              <a:buNone/>
            </a:pPr>
            <a:r>
              <a:rPr lang="en-GB" sz="1900" dirty="0"/>
              <a:t>Common modeling </a:t>
            </a:r>
            <a:r>
              <a:rPr lang="en-GB" sz="1900" dirty="0" smtClean="0"/>
              <a:t>approaches</a:t>
            </a:r>
          </a:p>
          <a:p>
            <a:pPr>
              <a:buFont typeface="Wingdings" panose="05000000000000000000" pitchFamily="2" charset="2"/>
              <a:buChar char="Ø"/>
            </a:pPr>
            <a:r>
              <a:rPr lang="en-GB" sz="1900" dirty="0" smtClean="0">
                <a:solidFill>
                  <a:schemeClr val="accent2"/>
                </a:solidFill>
              </a:rPr>
              <a:t>Continuum </a:t>
            </a:r>
            <a:r>
              <a:rPr lang="en-GB" sz="1900" dirty="0">
                <a:solidFill>
                  <a:schemeClr val="accent2"/>
                </a:solidFill>
              </a:rPr>
              <a:t>approaches</a:t>
            </a:r>
          </a:p>
          <a:p>
            <a:pPr lvl="1"/>
            <a:r>
              <a:rPr lang="en-GB" sz="1800" dirty="0" smtClean="0"/>
              <a:t>upscaled representation of geometries and parameters</a:t>
            </a:r>
          </a:p>
          <a:p>
            <a:pPr marL="576000" lvl="1" indent="0">
              <a:buNone/>
            </a:pPr>
            <a:endParaRPr lang="en-GB" sz="1800" dirty="0" smtClean="0"/>
          </a:p>
          <a:p>
            <a:pPr marL="576000" lvl="1" indent="0">
              <a:buNone/>
            </a:pPr>
            <a:endParaRPr lang="en-GB" sz="1800" dirty="0"/>
          </a:p>
          <a:p>
            <a:pPr marL="576000" lvl="1" indent="0">
              <a:buNone/>
            </a:pPr>
            <a:endParaRPr lang="en-GB" sz="1800" dirty="0" smtClean="0"/>
          </a:p>
          <a:p>
            <a:pPr marL="576000" lvl="1" indent="0">
              <a:buNone/>
            </a:pPr>
            <a:endParaRPr lang="en-GB" sz="1800" dirty="0"/>
          </a:p>
          <a:p>
            <a:pPr marL="576000" lvl="1" indent="0">
              <a:buNone/>
            </a:pPr>
            <a:endParaRPr lang="en-GB" sz="1800" dirty="0" smtClean="0"/>
          </a:p>
          <a:p>
            <a:pPr marL="576000" lvl="1" indent="0">
              <a:buNone/>
            </a:pPr>
            <a:endParaRPr lang="en-GB" sz="1800" dirty="0"/>
          </a:p>
          <a:p>
            <a:pPr marL="576000" lvl="1" indent="0">
              <a:buNone/>
            </a:pPr>
            <a:r>
              <a:rPr lang="en-GB" sz="1800" dirty="0"/>
              <a:t>→ </a:t>
            </a:r>
            <a:r>
              <a:rPr lang="en-GB" sz="1800" dirty="0" smtClean="0"/>
              <a:t>efficient</a:t>
            </a:r>
            <a:br>
              <a:rPr lang="en-GB" sz="1800" dirty="0" smtClean="0"/>
            </a:br>
            <a:r>
              <a:rPr lang="en-GB" sz="1800" dirty="0"/>
              <a:t>→ </a:t>
            </a:r>
            <a:r>
              <a:rPr lang="en-GB" sz="1800" dirty="0" smtClean="0"/>
              <a:t>determination of effective parameters and exchange</a:t>
            </a:r>
            <a:br>
              <a:rPr lang="en-GB" sz="1800" dirty="0" smtClean="0"/>
            </a:br>
            <a:r>
              <a:rPr lang="en-GB" sz="1800" dirty="0" smtClean="0"/>
              <a:t>    functions not straightforward</a:t>
            </a:r>
            <a:endParaRPr lang="en-GB" sz="1800" dirty="0" smtClean="0"/>
          </a:p>
          <a:p>
            <a:pPr>
              <a:buFont typeface="Wingdings" panose="05000000000000000000" pitchFamily="2" charset="2"/>
              <a:buChar char="Ø"/>
            </a:pPr>
            <a:r>
              <a:rPr lang="en-GB" sz="1900" dirty="0" smtClean="0"/>
              <a:t>Discrete Approaches</a:t>
            </a:r>
          </a:p>
          <a:p>
            <a:pPr>
              <a:buFont typeface="Wingdings" panose="05000000000000000000" pitchFamily="2" charset="2"/>
              <a:buChar char="Ø"/>
            </a:pPr>
            <a:r>
              <a:rPr lang="en-GB" sz="1900" dirty="0" smtClean="0"/>
              <a:t>Multi-scale </a:t>
            </a:r>
            <a:r>
              <a:rPr lang="en-GB" sz="1900" dirty="0"/>
              <a:t>methods</a:t>
            </a:r>
          </a:p>
          <a:p>
            <a:pPr>
              <a:buFont typeface="Wingdings" panose="05000000000000000000" pitchFamily="2" charset="2"/>
              <a:buChar char="Ø"/>
            </a:pPr>
            <a:endParaRPr lang="en-GB" sz="1900" dirty="0" smtClean="0"/>
          </a:p>
          <a:p>
            <a:pPr marL="226350" indent="0">
              <a:buNone/>
            </a:pPr>
            <a:endParaRPr lang="en-GB" sz="2000" dirty="0" smtClean="0"/>
          </a:p>
          <a:p>
            <a:pPr>
              <a:buFont typeface="Wingdings" panose="05000000000000000000" pitchFamily="2" charset="2"/>
              <a:buChar char="Ø"/>
            </a:pPr>
            <a:endParaRPr lang="en-GB" sz="2000" dirty="0" smtClean="0"/>
          </a:p>
        </p:txBody>
      </p:sp>
      <p:sp>
        <p:nvSpPr>
          <p:cNvPr id="4" name="Slide Number Placeholder 3"/>
          <p:cNvSpPr>
            <a:spLocks noGrp="1"/>
          </p:cNvSpPr>
          <p:nvPr>
            <p:ph type="sldNum" sz="quarter" idx="4"/>
          </p:nvPr>
        </p:nvSpPr>
        <p:spPr/>
        <p:txBody>
          <a:bodyPr/>
          <a:lstStyle/>
          <a:p>
            <a:fld id="{0A142C3F-CDAA-4D55-B6B3-D6E578AF2047}" type="slidenum">
              <a:rPr lang="en-US" smtClean="0"/>
              <a:pPr/>
              <a:t>4</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619671" y="2437513"/>
            <a:ext cx="4355975" cy="1787245"/>
          </a:xfrm>
          <a:prstGeom prst="rect">
            <a:avLst/>
          </a:prstGeom>
        </p:spPr>
      </p:pic>
    </p:spTree>
    <p:extLst>
      <p:ext uri="{BB962C8B-B14F-4D97-AF65-F5344CB8AC3E}">
        <p14:creationId xmlns:p14="http://schemas.microsoft.com/office/powerpoint/2010/main" val="331757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Modeling Flow in Fractured Porous Media</a:t>
            </a:r>
            <a:endParaRPr lang="en-GB" dirty="0"/>
          </a:p>
        </p:txBody>
      </p:sp>
      <p:sp>
        <p:nvSpPr>
          <p:cNvPr id="3" name="Content Placeholder 2"/>
          <p:cNvSpPr>
            <a:spLocks noGrp="1"/>
          </p:cNvSpPr>
          <p:nvPr>
            <p:ph idx="1"/>
          </p:nvPr>
        </p:nvSpPr>
        <p:spPr>
          <a:xfrm>
            <a:off x="457200" y="1124744"/>
            <a:ext cx="8229600" cy="5472608"/>
          </a:xfrm>
        </p:spPr>
        <p:txBody>
          <a:bodyPr>
            <a:normAutofit/>
          </a:bodyPr>
          <a:lstStyle/>
          <a:p>
            <a:pPr marL="226350" indent="0">
              <a:buNone/>
            </a:pPr>
            <a:r>
              <a:rPr lang="en-GB" sz="1900" dirty="0"/>
              <a:t>Common modeling </a:t>
            </a:r>
            <a:r>
              <a:rPr lang="en-GB" sz="1900" dirty="0" smtClean="0"/>
              <a:t>approaches</a:t>
            </a:r>
          </a:p>
          <a:p>
            <a:pPr>
              <a:buFont typeface="Wingdings" panose="05000000000000000000" pitchFamily="2" charset="2"/>
              <a:buChar char="Ø"/>
            </a:pPr>
            <a:r>
              <a:rPr lang="en-GB" sz="1900" dirty="0" smtClean="0"/>
              <a:t>Continuum approaches</a:t>
            </a:r>
            <a:endParaRPr lang="en-GB" sz="1900" dirty="0" smtClean="0"/>
          </a:p>
          <a:p>
            <a:pPr>
              <a:buClr>
                <a:schemeClr val="accent2"/>
              </a:buClr>
              <a:buFont typeface="Wingdings" panose="05000000000000000000" pitchFamily="2" charset="2"/>
              <a:buChar char="Ø"/>
            </a:pPr>
            <a:r>
              <a:rPr lang="en-GB" sz="1900" dirty="0" smtClean="0">
                <a:solidFill>
                  <a:schemeClr val="accent2"/>
                </a:solidFill>
              </a:rPr>
              <a:t>Discrete approaches</a:t>
            </a:r>
          </a:p>
          <a:p>
            <a:pPr lvl="1"/>
            <a:r>
              <a:rPr lang="en-GB" sz="1800" dirty="0" smtClean="0"/>
              <a:t>explicit resolution of </a:t>
            </a:r>
            <a:r>
              <a:rPr lang="en-GB" sz="1800" dirty="0" smtClean="0"/>
              <a:t>fractures in the domain</a:t>
            </a:r>
          </a:p>
          <a:p>
            <a:pPr marL="576000" lvl="1" indent="0">
              <a:buNone/>
            </a:pPr>
            <a:endParaRPr lang="en-GB" sz="1800" dirty="0"/>
          </a:p>
          <a:p>
            <a:pPr lvl="1"/>
            <a:endParaRPr lang="en-GB" sz="1800" dirty="0" smtClean="0"/>
          </a:p>
          <a:p>
            <a:pPr marL="576000" lvl="1" indent="0">
              <a:buNone/>
            </a:pPr>
            <a:endParaRPr lang="en-GB" sz="1800" dirty="0"/>
          </a:p>
          <a:p>
            <a:pPr marL="576000" lvl="1" indent="0">
              <a:buNone/>
            </a:pPr>
            <a:endParaRPr lang="en-GB" sz="1800" dirty="0" smtClean="0"/>
          </a:p>
          <a:p>
            <a:pPr marL="576000" lvl="1" indent="0">
              <a:buNone/>
            </a:pPr>
            <a:endParaRPr lang="en-GB" sz="1800" dirty="0"/>
          </a:p>
          <a:p>
            <a:pPr marL="576000" lvl="1" indent="0">
              <a:buNone/>
            </a:pPr>
            <a:endParaRPr lang="en-GB" sz="1800" dirty="0" smtClean="0"/>
          </a:p>
          <a:p>
            <a:pPr marL="576000" lvl="1" indent="0">
              <a:buNone/>
            </a:pPr>
            <a:r>
              <a:rPr lang="en-GB" sz="1800" dirty="0"/>
              <a:t>→</a:t>
            </a:r>
            <a:r>
              <a:rPr lang="en-GB" sz="1800" dirty="0" smtClean="0"/>
              <a:t> accurate</a:t>
            </a:r>
          </a:p>
          <a:p>
            <a:pPr marL="576000" lvl="1" indent="0">
              <a:buNone/>
            </a:pPr>
            <a:r>
              <a:rPr lang="en-GB" sz="1800" dirty="0"/>
              <a:t>→ </a:t>
            </a:r>
            <a:r>
              <a:rPr lang="en-GB" sz="1800" dirty="0" smtClean="0"/>
              <a:t>applicability limited to smaller scales (extensive data</a:t>
            </a:r>
            <a:br>
              <a:rPr lang="en-GB" sz="1800" dirty="0" smtClean="0"/>
            </a:br>
            <a:r>
              <a:rPr lang="en-GB" sz="1800" dirty="0"/>
              <a:t> </a:t>
            </a:r>
            <a:r>
              <a:rPr lang="en-GB" sz="1800" dirty="0" smtClean="0"/>
              <a:t>   requirement, huge systems)</a:t>
            </a:r>
          </a:p>
          <a:p>
            <a:pPr marL="576000" lvl="1" indent="0">
              <a:buNone/>
            </a:pPr>
            <a:endParaRPr lang="en-GB" sz="800" dirty="0"/>
          </a:p>
          <a:p>
            <a:pPr>
              <a:buFont typeface="Wingdings" panose="05000000000000000000" pitchFamily="2" charset="2"/>
              <a:buChar char="Ø"/>
            </a:pPr>
            <a:r>
              <a:rPr lang="en-GB" sz="1900" dirty="0" smtClean="0"/>
              <a:t>Multi-scale methods</a:t>
            </a:r>
          </a:p>
          <a:p>
            <a:pPr marL="226350" indent="0">
              <a:buNone/>
            </a:pPr>
            <a:endParaRPr lang="en-GB" sz="2000" dirty="0" smtClean="0"/>
          </a:p>
          <a:p>
            <a:pPr>
              <a:buFont typeface="Wingdings" panose="05000000000000000000" pitchFamily="2" charset="2"/>
              <a:buChar char="Ø"/>
            </a:pPr>
            <a:endParaRPr lang="en-GB" sz="2000" dirty="0" smtClean="0"/>
          </a:p>
        </p:txBody>
      </p:sp>
      <p:sp>
        <p:nvSpPr>
          <p:cNvPr id="4" name="Slide Number Placeholder 3"/>
          <p:cNvSpPr>
            <a:spLocks noGrp="1"/>
          </p:cNvSpPr>
          <p:nvPr>
            <p:ph type="sldNum" sz="quarter" idx="4"/>
          </p:nvPr>
        </p:nvSpPr>
        <p:spPr/>
        <p:txBody>
          <a:bodyPr/>
          <a:lstStyle/>
          <a:p>
            <a:fld id="{0A142C3F-CDAA-4D55-B6B3-D6E578AF2047}" type="slidenum">
              <a:rPr lang="en-US" smtClean="0"/>
              <a:pPr/>
              <a:t>5</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403648" y="2791960"/>
            <a:ext cx="4919085" cy="1491002"/>
          </a:xfrm>
          <a:prstGeom prst="rect">
            <a:avLst/>
          </a:prstGeom>
        </p:spPr>
      </p:pic>
      <p:sp>
        <p:nvSpPr>
          <p:cNvPr id="9" name="TextBox 8"/>
          <p:cNvSpPr txBox="1"/>
          <p:nvPr/>
        </p:nvSpPr>
        <p:spPr>
          <a:xfrm>
            <a:off x="1331640" y="4304129"/>
            <a:ext cx="1728192" cy="276999"/>
          </a:xfrm>
          <a:prstGeom prst="rect">
            <a:avLst/>
          </a:prstGeom>
          <a:noFill/>
        </p:spPr>
        <p:txBody>
          <a:bodyPr wrap="square" rtlCol="0">
            <a:spAutoFit/>
          </a:bodyPr>
          <a:lstStyle/>
          <a:p>
            <a:pPr algn="ctr"/>
            <a:r>
              <a:rPr lang="en-GB" sz="1200" dirty="0" smtClean="0">
                <a:latin typeface="Verdana" panose="020B0604030504040204" pitchFamily="34" charset="0"/>
                <a:ea typeface="Verdana" panose="020B0604030504040204" pitchFamily="34" charset="0"/>
                <a:cs typeface="Verdana" panose="020B0604030504040204" pitchFamily="34" charset="0"/>
              </a:rPr>
              <a:t>fracture network</a:t>
            </a:r>
            <a:endParaRPr lang="en-GB" sz="1200"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3563888" y="4304129"/>
            <a:ext cx="720080" cy="276999"/>
          </a:xfrm>
          <a:prstGeom prst="rect">
            <a:avLst/>
          </a:prstGeom>
          <a:noFill/>
        </p:spPr>
        <p:txBody>
          <a:bodyPr wrap="square" rtlCol="0">
            <a:spAutoFit/>
          </a:bodyPr>
          <a:lstStyle/>
          <a:p>
            <a:r>
              <a:rPr lang="en-GB" sz="1200" dirty="0" smtClean="0">
                <a:latin typeface="Verdana" panose="020B0604030504040204" pitchFamily="34" charset="0"/>
                <a:ea typeface="Verdana" panose="020B0604030504040204" pitchFamily="34" charset="0"/>
                <a:cs typeface="Verdana" panose="020B0604030504040204" pitchFamily="34" charset="0"/>
              </a:rPr>
              <a:t>EDFM</a:t>
            </a:r>
            <a:endParaRPr lang="en-GB" sz="12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220072" y="4304128"/>
            <a:ext cx="720080" cy="276999"/>
          </a:xfrm>
          <a:prstGeom prst="rect">
            <a:avLst/>
          </a:prstGeom>
          <a:noFill/>
        </p:spPr>
        <p:txBody>
          <a:bodyPr wrap="square" rtlCol="0">
            <a:spAutoFit/>
          </a:bodyPr>
          <a:lstStyle/>
          <a:p>
            <a:r>
              <a:rPr lang="en-GB" sz="1200" dirty="0" smtClean="0">
                <a:latin typeface="Verdana" panose="020B0604030504040204" pitchFamily="34" charset="0"/>
                <a:ea typeface="Verdana" panose="020B0604030504040204" pitchFamily="34" charset="0"/>
                <a:cs typeface="Verdana" panose="020B0604030504040204" pitchFamily="34" charset="0"/>
              </a:rPr>
              <a:t>DFM</a:t>
            </a:r>
            <a:endParaRPr lang="en-GB"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339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Modeling Flow in Fractured Porous Media</a:t>
            </a:r>
            <a:endParaRPr lang="en-GB" dirty="0"/>
          </a:p>
        </p:txBody>
      </p:sp>
      <p:sp>
        <p:nvSpPr>
          <p:cNvPr id="3" name="Content Placeholder 2"/>
          <p:cNvSpPr>
            <a:spLocks noGrp="1"/>
          </p:cNvSpPr>
          <p:nvPr>
            <p:ph idx="1"/>
          </p:nvPr>
        </p:nvSpPr>
        <p:spPr>
          <a:xfrm>
            <a:off x="457200" y="1124744"/>
            <a:ext cx="8229600" cy="5472608"/>
          </a:xfrm>
        </p:spPr>
        <p:txBody>
          <a:bodyPr>
            <a:normAutofit/>
          </a:bodyPr>
          <a:lstStyle/>
          <a:p>
            <a:pPr marL="226350" indent="0">
              <a:buNone/>
            </a:pPr>
            <a:r>
              <a:rPr lang="en-GB" sz="1900" dirty="0"/>
              <a:t>Common modeling </a:t>
            </a:r>
            <a:r>
              <a:rPr lang="en-GB" sz="1900" dirty="0" smtClean="0"/>
              <a:t>approaches</a:t>
            </a:r>
          </a:p>
          <a:p>
            <a:pPr>
              <a:buFont typeface="Wingdings" panose="05000000000000000000" pitchFamily="2" charset="2"/>
              <a:buChar char="Ø"/>
            </a:pPr>
            <a:r>
              <a:rPr lang="en-GB" sz="1900" dirty="0" smtClean="0"/>
              <a:t>Continuum approaches</a:t>
            </a:r>
            <a:endParaRPr lang="en-GB" sz="1900" dirty="0" smtClean="0"/>
          </a:p>
          <a:p>
            <a:pPr>
              <a:buClr>
                <a:schemeClr val="tx1">
                  <a:lumMod val="65000"/>
                  <a:lumOff val="35000"/>
                </a:schemeClr>
              </a:buClr>
              <a:buFont typeface="Wingdings" panose="05000000000000000000" pitchFamily="2" charset="2"/>
              <a:buChar char="Ø"/>
            </a:pPr>
            <a:r>
              <a:rPr lang="en-GB" sz="1900" dirty="0" smtClean="0"/>
              <a:t>Discrete approaches</a:t>
            </a:r>
          </a:p>
          <a:p>
            <a:pPr>
              <a:buClr>
                <a:schemeClr val="accent2"/>
              </a:buClr>
              <a:buFont typeface="Wingdings" panose="05000000000000000000" pitchFamily="2" charset="2"/>
              <a:buChar char="Ø"/>
            </a:pPr>
            <a:r>
              <a:rPr lang="en-GB" sz="1900" dirty="0" smtClean="0">
                <a:solidFill>
                  <a:schemeClr val="accent2"/>
                </a:solidFill>
              </a:rPr>
              <a:t>Multi-scale methods</a:t>
            </a:r>
            <a:endParaRPr lang="en-GB" sz="1900" dirty="0">
              <a:solidFill>
                <a:schemeClr val="accent2"/>
              </a:solidFill>
            </a:endParaRPr>
          </a:p>
          <a:p>
            <a:pPr lvl="1"/>
            <a:r>
              <a:rPr lang="en-GB" sz="1800" dirty="0" smtClean="0"/>
              <a:t>resolve fine-scale data, but solve coarse-scale system</a:t>
            </a:r>
            <a:endParaRPr lang="en-GB" sz="2000" dirty="0" smtClean="0"/>
          </a:p>
          <a:p>
            <a:pPr>
              <a:buFont typeface="Wingdings" panose="05000000000000000000" pitchFamily="2" charset="2"/>
              <a:buChar char="Ø"/>
            </a:pPr>
            <a:endParaRPr lang="en-GB" sz="2000" dirty="0" smtClean="0"/>
          </a:p>
        </p:txBody>
      </p:sp>
      <p:sp>
        <p:nvSpPr>
          <p:cNvPr id="4" name="Slide Number Placeholder 3"/>
          <p:cNvSpPr>
            <a:spLocks noGrp="1"/>
          </p:cNvSpPr>
          <p:nvPr>
            <p:ph type="sldNum" sz="quarter" idx="4"/>
          </p:nvPr>
        </p:nvSpPr>
        <p:spPr/>
        <p:txBody>
          <a:bodyPr/>
          <a:lstStyle/>
          <a:p>
            <a:fld id="{0A142C3F-CDAA-4D55-B6B3-D6E578AF2047}" type="slidenum">
              <a:rPr lang="en-US" smtClean="0"/>
              <a:pPr/>
              <a:t>6</a:t>
            </a:fld>
            <a:endParaRPr lang="en-US"/>
          </a:p>
        </p:txBody>
      </p:sp>
    </p:spTree>
    <p:extLst>
      <p:ext uri="{BB962C8B-B14F-4D97-AF65-F5344CB8AC3E}">
        <p14:creationId xmlns:p14="http://schemas.microsoft.com/office/powerpoint/2010/main" val="3001758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Hierarchical Fracture Modeling (HFM)</a:t>
            </a:r>
            <a:endParaRPr lang="en-GB" dirty="0"/>
          </a:p>
        </p:txBody>
      </p:sp>
      <p:sp>
        <p:nvSpPr>
          <p:cNvPr id="3" name="Content Placeholder 2"/>
          <p:cNvSpPr>
            <a:spLocks noGrp="1"/>
          </p:cNvSpPr>
          <p:nvPr>
            <p:ph idx="1"/>
          </p:nvPr>
        </p:nvSpPr>
        <p:spPr>
          <a:xfrm>
            <a:off x="457200" y="1340768"/>
            <a:ext cx="8229600" cy="5040560"/>
          </a:xfrm>
        </p:spPr>
        <p:txBody>
          <a:bodyPr/>
          <a:lstStyle/>
          <a:p>
            <a:r>
              <a:rPr lang="en-GB" dirty="0" err="1" smtClean="0"/>
              <a:t>Discre</a:t>
            </a:r>
            <a:endParaRPr lang="en-GB" dirty="0"/>
          </a:p>
        </p:txBody>
      </p:sp>
      <p:sp>
        <p:nvSpPr>
          <p:cNvPr id="4" name="Slide Number Placeholder 3"/>
          <p:cNvSpPr>
            <a:spLocks noGrp="1"/>
          </p:cNvSpPr>
          <p:nvPr>
            <p:ph type="sldNum" sz="quarter" idx="4"/>
          </p:nvPr>
        </p:nvSpPr>
        <p:spPr/>
        <p:txBody>
          <a:bodyPr/>
          <a:lstStyle/>
          <a:p>
            <a:fld id="{0A142C3F-CDAA-4D55-B6B3-D6E578AF2047}" type="slidenum">
              <a:rPr lang="en-US" smtClean="0"/>
              <a:pPr/>
              <a:t>7</a:t>
            </a:fld>
            <a:endParaRPr lang="en-US"/>
          </a:p>
        </p:txBody>
      </p:sp>
    </p:spTree>
    <p:extLst>
      <p:ext uri="{BB962C8B-B14F-4D97-AF65-F5344CB8AC3E}">
        <p14:creationId xmlns:p14="http://schemas.microsoft.com/office/powerpoint/2010/main" val="1852100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Dual-Porosity Model</a:t>
            </a:r>
            <a:endParaRPr lang="en-GB" dirty="0"/>
          </a:p>
        </p:txBody>
      </p:sp>
      <p:sp>
        <p:nvSpPr>
          <p:cNvPr id="3" name="Content Placeholder 2"/>
          <p:cNvSpPr>
            <a:spLocks noGrp="1"/>
          </p:cNvSpPr>
          <p:nvPr>
            <p:ph idx="1"/>
          </p:nvPr>
        </p:nvSpPr>
        <p:spPr>
          <a:xfrm>
            <a:off x="457200" y="1340768"/>
            <a:ext cx="8229600" cy="5040560"/>
          </a:xfrm>
        </p:spPr>
        <p:txBody>
          <a:bodyPr/>
          <a:lstStyle/>
          <a:p>
            <a:r>
              <a:rPr lang="en-GB" dirty="0" err="1" smtClean="0"/>
              <a:t>Discre</a:t>
            </a:r>
            <a:endParaRPr lang="en-GB" dirty="0"/>
          </a:p>
        </p:txBody>
      </p:sp>
      <p:sp>
        <p:nvSpPr>
          <p:cNvPr id="4" name="Slide Number Placeholder 3"/>
          <p:cNvSpPr>
            <a:spLocks noGrp="1"/>
          </p:cNvSpPr>
          <p:nvPr>
            <p:ph type="sldNum" sz="quarter" idx="4"/>
          </p:nvPr>
        </p:nvSpPr>
        <p:spPr/>
        <p:txBody>
          <a:bodyPr/>
          <a:lstStyle/>
          <a:p>
            <a:fld id="{0A142C3F-CDAA-4D55-B6B3-D6E578AF2047}" type="slidenum">
              <a:rPr lang="en-US" smtClean="0"/>
              <a:pPr/>
              <a:t>8</a:t>
            </a:fld>
            <a:endParaRPr lang="en-US"/>
          </a:p>
        </p:txBody>
      </p:sp>
    </p:spTree>
    <p:extLst>
      <p:ext uri="{BB962C8B-B14F-4D97-AF65-F5344CB8AC3E}">
        <p14:creationId xmlns:p14="http://schemas.microsoft.com/office/powerpoint/2010/main" val="384140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600" dirty="0" smtClean="0"/>
              <a:t>The Multi-Scale Restricted Smooth Basis </a:t>
            </a:r>
            <a:endParaRPr lang="en-GB" sz="2600" dirty="0"/>
          </a:p>
        </p:txBody>
      </p:sp>
      <p:sp>
        <p:nvSpPr>
          <p:cNvPr id="3" name="Content Placeholder 2"/>
          <p:cNvSpPr>
            <a:spLocks noGrp="1"/>
          </p:cNvSpPr>
          <p:nvPr>
            <p:ph idx="1"/>
          </p:nvPr>
        </p:nvSpPr>
        <p:spPr>
          <a:xfrm>
            <a:off x="457200" y="1340768"/>
            <a:ext cx="8229600" cy="5040560"/>
          </a:xfrm>
        </p:spPr>
        <p:txBody>
          <a:bodyPr/>
          <a:lstStyle/>
          <a:p>
            <a:r>
              <a:rPr lang="en-GB" dirty="0" err="1" smtClean="0"/>
              <a:t>Discre</a:t>
            </a:r>
            <a:endParaRPr lang="en-GB" dirty="0"/>
          </a:p>
        </p:txBody>
      </p:sp>
      <p:sp>
        <p:nvSpPr>
          <p:cNvPr id="4" name="Slide Number Placeholder 3"/>
          <p:cNvSpPr>
            <a:spLocks noGrp="1"/>
          </p:cNvSpPr>
          <p:nvPr>
            <p:ph type="sldNum" sz="quarter" idx="4"/>
          </p:nvPr>
        </p:nvSpPr>
        <p:spPr/>
        <p:txBody>
          <a:bodyPr/>
          <a:lstStyle/>
          <a:p>
            <a:fld id="{0A142C3F-CDAA-4D55-B6B3-D6E578AF2047}" type="slidenum">
              <a:rPr lang="en-US" smtClean="0"/>
              <a:pPr/>
              <a:t>9</a:t>
            </a:fld>
            <a:endParaRPr lang="en-US"/>
          </a:p>
        </p:txBody>
      </p:sp>
      <p:sp>
        <p:nvSpPr>
          <p:cNvPr id="6" name="Title 1"/>
          <p:cNvSpPr txBox="1">
            <a:spLocks/>
          </p:cNvSpPr>
          <p:nvPr/>
        </p:nvSpPr>
        <p:spPr>
          <a:xfrm>
            <a:off x="928620" y="811921"/>
            <a:ext cx="8219256" cy="50405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GB" sz="2600" dirty="0" smtClean="0"/>
              <a:t>Method for Fractured Porous Media (F-</a:t>
            </a:r>
            <a:r>
              <a:rPr lang="en-GB" sz="2600" dirty="0" err="1" smtClean="0"/>
              <a:t>MsRSB</a:t>
            </a:r>
            <a:r>
              <a:rPr lang="en-GB" sz="2600" dirty="0" smtClean="0"/>
              <a:t>)</a:t>
            </a:r>
            <a:endParaRPr lang="en-GB" sz="2600" dirty="0"/>
          </a:p>
        </p:txBody>
      </p:sp>
    </p:spTree>
    <p:extLst>
      <p:ext uri="{BB962C8B-B14F-4D97-AF65-F5344CB8AC3E}">
        <p14:creationId xmlns:p14="http://schemas.microsoft.com/office/powerpoint/2010/main" val="399464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hw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RBONATES TEMPLATE.pptx" id="{07D371A5-7C53-4194-89DD-441201C21B6C}" vid="{499E425F-6CBF-4392-9B9A-C78153DDC2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CARBONATES TEMPLATE</Template>
  <TotalTime>560</TotalTime>
  <Words>383</Words>
  <Application>Microsoft Office PowerPoint</Application>
  <PresentationFormat>On-screen Show (4:3)</PresentationFormat>
  <Paragraphs>78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Verdana</vt:lpstr>
      <vt:lpstr>Wingdings</vt:lpstr>
      <vt:lpstr>hw2011</vt:lpstr>
      <vt:lpstr>Dual Porosity Modeling and Multi-scale Finite Volume Methods</vt:lpstr>
      <vt:lpstr>Motivation</vt:lpstr>
      <vt:lpstr>Modeling Flow in Fractured Porous Media</vt:lpstr>
      <vt:lpstr>Modeling Flow in Fractured Porous Media</vt:lpstr>
      <vt:lpstr>Modeling Flow in Fractured Porous Media</vt:lpstr>
      <vt:lpstr>Modeling Flow in Fractured Porous Media</vt:lpstr>
      <vt:lpstr>Hierarchical Fracture Modeling (HFM)</vt:lpstr>
      <vt:lpstr>Dual-Porosity Model</vt:lpstr>
      <vt:lpstr>The Multi-Scale Restricted Smooth Basis </vt:lpstr>
    </vt:vector>
  </TitlesOfParts>
  <Company>Heriot Watt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Hug</dc:creator>
  <cp:lastModifiedBy>Lisa Hug</cp:lastModifiedBy>
  <cp:revision>37</cp:revision>
  <dcterms:created xsi:type="dcterms:W3CDTF">2017-03-15T15:30:01Z</dcterms:created>
  <dcterms:modified xsi:type="dcterms:W3CDTF">2017-03-16T18:16:11Z</dcterms:modified>
</cp:coreProperties>
</file>