
<file path=[Content_Types].xml><?xml version="1.0" encoding="utf-8"?>
<Types xmlns="http://schemas.openxmlformats.org/package/2006/content-types">
  <Override PartName="/_rels/.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_rels/presentation.xml.rels" ContentType="application/vnd.openxmlformats-package.relationships+xml"/>
  <Override PartName="/ppt/media/image9.wmf" ContentType="image/x-wmf"/>
  <Override PartName="/ppt/media/image8.wmf" ContentType="image/x-wmf"/>
  <Override PartName="/ppt/media/image5.png" ContentType="image/png"/>
  <Override PartName="/ppt/media/image4.png" ContentType="image/png"/>
  <Override PartName="/ppt/media/image3.png" ContentType="image/png"/>
  <Override PartName="/ppt/media/image2.jpeg" ContentType="image/jpeg"/>
  <Override PartName="/ppt/media/image7.wmf" ContentType="image/x-wmf"/>
  <Override PartName="/ppt/media/image6.png" ContentType="image/png"/>
  <Override PartName="/ppt/media/image1.jpeg" ContentType="image/jpeg"/>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PlaceHolder 1"/>
          <p:cNvSpPr>
            <a:spLocks noGrp="1"/>
          </p:cNvSpPr>
          <p:nvPr>
            <p:ph type="body"/>
          </p:nvPr>
        </p:nvSpPr>
        <p:spPr>
          <a:xfrm>
            <a:off x="756000" y="5078520"/>
            <a:ext cx="6047640" cy="4811040"/>
          </a:xfrm>
          <a:prstGeom prst="rect">
            <a:avLst/>
          </a:prstGeom>
        </p:spPr>
        <p:txBody>
          <a:bodyPr lIns="0" rIns="0" tIns="0" bIns="0"/>
          <a:p>
            <a:r>
              <a:rPr lang="de-DE" sz="2000" spc="-1">
                <a:latin typeface="Arial"/>
              </a:rPr>
              <a:t>Click to edit the notes format</a:t>
            </a:r>
            <a:endParaRPr/>
          </a:p>
        </p:txBody>
      </p:sp>
      <p:sp>
        <p:nvSpPr>
          <p:cNvPr id="81" name="PlaceHolder 2"/>
          <p:cNvSpPr>
            <a:spLocks noGrp="1"/>
          </p:cNvSpPr>
          <p:nvPr>
            <p:ph type="hdr"/>
          </p:nvPr>
        </p:nvSpPr>
        <p:spPr>
          <a:xfrm>
            <a:off x="0" y="0"/>
            <a:ext cx="3280680" cy="534240"/>
          </a:xfrm>
          <a:prstGeom prst="rect">
            <a:avLst/>
          </a:prstGeom>
        </p:spPr>
        <p:txBody>
          <a:bodyPr lIns="0" rIns="0" tIns="0" bIns="0"/>
          <a:p>
            <a:r>
              <a:rPr lang="de-DE" sz="1400" spc="-1">
                <a:latin typeface="Times New Roman"/>
              </a:rPr>
              <a:t>&lt;header&gt;</a:t>
            </a:r>
            <a:endParaRPr/>
          </a:p>
        </p:txBody>
      </p:sp>
      <p:sp>
        <p:nvSpPr>
          <p:cNvPr id="82" name="PlaceHolder 3"/>
          <p:cNvSpPr>
            <a:spLocks noGrp="1"/>
          </p:cNvSpPr>
          <p:nvPr>
            <p:ph type="dt"/>
          </p:nvPr>
        </p:nvSpPr>
        <p:spPr>
          <a:xfrm>
            <a:off x="4278960" y="0"/>
            <a:ext cx="3280680" cy="534240"/>
          </a:xfrm>
          <a:prstGeom prst="rect">
            <a:avLst/>
          </a:prstGeom>
        </p:spPr>
        <p:txBody>
          <a:bodyPr lIns="0" rIns="0" tIns="0" bIns="0"/>
          <a:p>
            <a:pPr algn="r"/>
            <a:r>
              <a:rPr lang="de-DE" sz="1400" spc="-1">
                <a:latin typeface="Times New Roman"/>
              </a:rPr>
              <a:t>&lt;date/time&gt;</a:t>
            </a:r>
            <a:endParaRPr/>
          </a:p>
        </p:txBody>
      </p:sp>
      <p:sp>
        <p:nvSpPr>
          <p:cNvPr id="83" name="PlaceHolder 4"/>
          <p:cNvSpPr>
            <a:spLocks noGrp="1"/>
          </p:cNvSpPr>
          <p:nvPr>
            <p:ph type="ftr"/>
          </p:nvPr>
        </p:nvSpPr>
        <p:spPr>
          <a:xfrm>
            <a:off x="0" y="10157400"/>
            <a:ext cx="3280680" cy="534240"/>
          </a:xfrm>
          <a:prstGeom prst="rect">
            <a:avLst/>
          </a:prstGeom>
        </p:spPr>
        <p:txBody>
          <a:bodyPr lIns="0" rIns="0" tIns="0" bIns="0" anchor="b"/>
          <a:p>
            <a:r>
              <a:rPr lang="de-DE" sz="1400" spc="-1">
                <a:latin typeface="Times New Roman"/>
              </a:rPr>
              <a:t>&lt;footer&gt;</a:t>
            </a:r>
            <a:endParaRPr/>
          </a:p>
        </p:txBody>
      </p:sp>
      <p:sp>
        <p:nvSpPr>
          <p:cNvPr id="84" name="PlaceHolder 5"/>
          <p:cNvSpPr>
            <a:spLocks noGrp="1"/>
          </p:cNvSpPr>
          <p:nvPr>
            <p:ph type="sldNum"/>
          </p:nvPr>
        </p:nvSpPr>
        <p:spPr>
          <a:xfrm>
            <a:off x="4278960" y="10157400"/>
            <a:ext cx="3280680" cy="534240"/>
          </a:xfrm>
          <a:prstGeom prst="rect">
            <a:avLst/>
          </a:prstGeom>
        </p:spPr>
        <p:txBody>
          <a:bodyPr lIns="0" rIns="0" tIns="0" bIns="0" anchor="b"/>
          <a:p>
            <a:pPr algn="r"/>
            <a:fld id="{8EBA5513-5AC7-4891-819D-AFA9BB798AFF}" type="slidenum">
              <a:rPr lang="de-DE" sz="1400" spc="-1">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PlaceHolder 1"/>
          <p:cNvSpPr>
            <a:spLocks noGrp="1"/>
          </p:cNvSpPr>
          <p:nvPr>
            <p:ph type="body"/>
          </p:nvPr>
        </p:nvSpPr>
        <p:spPr>
          <a:xfrm>
            <a:off x="685800" y="4343400"/>
            <a:ext cx="5486040" cy="4114440"/>
          </a:xfrm>
          <a:prstGeom prst="rect">
            <a:avLst/>
          </a:prstGeom>
        </p:spPr>
        <p:txBody>
          <a:bodyPr/>
          <a:p>
            <a:r>
              <a:rPr lang="de-DE" sz="2000" spc="-1" strike="noStrike">
                <a:uFill>
                  <a:solidFill>
                    <a:srgbClr val="ffffff"/>
                  </a:solidFill>
                </a:uFill>
                <a:latin typeface="Arial"/>
              </a:rPr>
              <a:t>high-permeable fractures embedded in a low-permeable matrix</a:t>
            </a:r>
            <a:endParaRPr/>
          </a:p>
          <a:p>
            <a:r>
              <a:rPr lang="de-DE" sz="2000" spc="-1" strike="noStrike">
                <a:uFill>
                  <a:solidFill>
                    <a:srgbClr val="ffffff"/>
                  </a:solidFill>
                </a:uFill>
                <a:latin typeface="Arial"/>
              </a:rPr>
              <a:t>Need for alternative modelling approaches, that reduce complexity of system but are able to reproduce important processes</a:t>
            </a:r>
            <a:endParaRPr/>
          </a:p>
        </p:txBody>
      </p:sp>
      <p:sp>
        <p:nvSpPr>
          <p:cNvPr id="120" name="TextShape 2"/>
          <p:cNvSpPr txBox="1"/>
          <p:nvPr/>
        </p:nvSpPr>
        <p:spPr>
          <a:xfrm>
            <a:off x="3884760" y="8685360"/>
            <a:ext cx="2971440" cy="456840"/>
          </a:xfrm>
          <a:prstGeom prst="rect">
            <a:avLst/>
          </a:prstGeom>
          <a:noFill/>
          <a:ln>
            <a:noFill/>
          </a:ln>
        </p:spPr>
        <p:txBody>
          <a:bodyPr anchor="b"/>
          <a:p>
            <a:pPr algn="r">
              <a:lnSpc>
                <a:spcPct val="100000"/>
              </a:lnSpc>
            </a:pPr>
            <a:fld id="{210E140A-434B-4E19-9FB1-45C8E7707070}" type="slidenum">
              <a:rPr lang="de-DE" sz="1200" spc="-1" strike="noStrike">
                <a:solidFill>
                  <a:srgbClr val="000000"/>
                </a:solidFill>
                <a:uFill>
                  <a:solidFill>
                    <a:srgbClr val="ffffff"/>
                  </a:solidFill>
                </a:u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PlaceHolder 1"/>
          <p:cNvSpPr>
            <a:spLocks noGrp="1"/>
          </p:cNvSpPr>
          <p:nvPr>
            <p:ph type="body"/>
          </p:nvPr>
        </p:nvSpPr>
        <p:spPr>
          <a:xfrm>
            <a:off x="685800" y="4343400"/>
            <a:ext cx="5486040" cy="4114440"/>
          </a:xfrm>
          <a:prstGeom prst="rect">
            <a:avLst/>
          </a:prstGeom>
        </p:spPr>
        <p:txBody>
          <a:bodyPr/>
          <a:p>
            <a:r>
              <a:rPr lang="de-DE" sz="2000" spc="-1" strike="noStrike">
                <a:uFill>
                  <a:solidFill>
                    <a:srgbClr val="ffffff"/>
                  </a:solidFill>
                </a:uFill>
                <a:latin typeface="Arial"/>
              </a:rPr>
              <a:t>high complexity and variety of problems: not feasible to describe system in great detail , and development of a generally applicable model is difficult</a:t>
            </a:r>
            <a:endParaRPr/>
          </a:p>
          <a:p>
            <a:r>
              <a:rPr lang="de-DE" sz="2000" spc="-1" strike="noStrike">
                <a:uFill>
                  <a:solidFill>
                    <a:srgbClr val="ffffff"/>
                  </a:solidFill>
                </a:uFill>
                <a:latin typeface="Arial"/>
              </a:rPr>
              <a:t>different modeling approaches and numerical methods have been developed for certain types of problems on dertain scales</a:t>
            </a:r>
            <a:endParaRPr/>
          </a:p>
          <a:p>
            <a:endParaRPr/>
          </a:p>
        </p:txBody>
      </p:sp>
      <p:sp>
        <p:nvSpPr>
          <p:cNvPr id="122" name="TextShape 2"/>
          <p:cNvSpPr txBox="1"/>
          <p:nvPr/>
        </p:nvSpPr>
        <p:spPr>
          <a:xfrm>
            <a:off x="3884760" y="8685360"/>
            <a:ext cx="2971440" cy="456840"/>
          </a:xfrm>
          <a:prstGeom prst="rect">
            <a:avLst/>
          </a:prstGeom>
          <a:noFill/>
          <a:ln>
            <a:noFill/>
          </a:ln>
        </p:spPr>
        <p:txBody>
          <a:bodyPr anchor="b"/>
          <a:p>
            <a:pPr algn="r">
              <a:lnSpc>
                <a:spcPct val="100000"/>
              </a:lnSpc>
            </a:pPr>
            <a:fld id="{43898764-D4D2-44D4-8AF8-FB18520746C1}" type="slidenum">
              <a:rPr lang="de-DE" sz="1200" spc="-1" strike="noStrike">
                <a:solidFill>
                  <a:srgbClr val="000000"/>
                </a:solidFill>
                <a:uFill>
                  <a:solidFill>
                    <a:srgbClr val="ffffff"/>
                  </a:solidFill>
                </a:u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PlaceHolder 1"/>
          <p:cNvSpPr>
            <a:spLocks noGrp="1"/>
          </p:cNvSpPr>
          <p:nvPr>
            <p:ph type="body"/>
          </p:nvPr>
        </p:nvSpPr>
        <p:spPr>
          <a:xfrm>
            <a:off x="685800" y="4343400"/>
            <a:ext cx="5486040" cy="4114440"/>
          </a:xfrm>
          <a:prstGeom prst="rect">
            <a:avLst/>
          </a:prstGeom>
        </p:spPr>
        <p:txBody>
          <a:bodyPr/>
          <a:p>
            <a:endParaRPr/>
          </a:p>
        </p:txBody>
      </p:sp>
      <p:sp>
        <p:nvSpPr>
          <p:cNvPr id="124" name="TextShape 2"/>
          <p:cNvSpPr txBox="1"/>
          <p:nvPr/>
        </p:nvSpPr>
        <p:spPr>
          <a:xfrm>
            <a:off x="3884760" y="8685360"/>
            <a:ext cx="2971440" cy="456840"/>
          </a:xfrm>
          <a:prstGeom prst="rect">
            <a:avLst/>
          </a:prstGeom>
          <a:noFill/>
          <a:ln>
            <a:noFill/>
          </a:ln>
        </p:spPr>
        <p:txBody>
          <a:bodyPr anchor="b"/>
          <a:p>
            <a:pPr algn="r">
              <a:lnSpc>
                <a:spcPct val="100000"/>
              </a:lnSpc>
            </a:pPr>
            <a:fld id="{1C9C28A0-FC94-4DB8-BE0C-AA67AE93BC86}" type="slidenum">
              <a:rPr lang="de-DE" sz="1200" spc="-1" strike="noStrike">
                <a:solidFill>
                  <a:srgbClr val="000000"/>
                </a:solidFill>
                <a:uFill>
                  <a:solidFill>
                    <a:srgbClr val="ffffff"/>
                  </a:solidFill>
                </a:u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PlaceHolder 1"/>
          <p:cNvSpPr>
            <a:spLocks noGrp="1"/>
          </p:cNvSpPr>
          <p:nvPr>
            <p:ph type="body"/>
          </p:nvPr>
        </p:nvSpPr>
        <p:spPr>
          <a:xfrm>
            <a:off x="685800" y="4343400"/>
            <a:ext cx="5486040" cy="4114440"/>
          </a:xfrm>
          <a:prstGeom prst="rect">
            <a:avLst/>
          </a:prstGeom>
        </p:spPr>
        <p:txBody>
          <a:bodyPr/>
          <a:p>
            <a:r>
              <a:rPr lang="de-DE" sz="2000" spc="-1" strike="noStrike">
                <a:uFill>
                  <a:solidFill>
                    <a:srgbClr val="ffffff"/>
                  </a:solidFill>
                </a:uFill>
                <a:latin typeface="Arial"/>
              </a:rPr>
              <a:t>discrete fracture models (DFM) : fractures are discretely represented in the grid. that way, location and geometry of individual fractures is explicitly accounted for. </a:t>
            </a:r>
            <a:endParaRPr/>
          </a:p>
          <a:p>
            <a:r>
              <a:rPr lang="de-DE" sz="2000" spc="-1" strike="noStrike">
                <a:uFill>
                  <a:solidFill>
                    <a:srgbClr val="ffffff"/>
                  </a:solidFill>
                </a:uFill>
                <a:latin typeface="Arial"/>
              </a:rPr>
              <a:t>In classic DFM, it is assumed that the fracture length is considerably larger than the fracture width -&gt; fractures are discretized using lower-dimensional elements.</a:t>
            </a:r>
            <a:endParaRPr/>
          </a:p>
          <a:p>
            <a:r>
              <a:rPr lang="de-DE" sz="2000" spc="-1" strike="noStrike">
                <a:uFill>
                  <a:solidFill>
                    <a:srgbClr val="ffffff"/>
                  </a:solidFill>
                </a:uFill>
                <a:latin typeface="Arial"/>
              </a:rPr>
              <a:t>Conforming matrix and fracture mesh, i.e. fracture cells are restricted to align with interfaces of matrix cells -&gt; complex unstructured gridding techniques required. </a:t>
            </a:r>
            <a:endParaRPr/>
          </a:p>
          <a:p>
            <a:r>
              <a:rPr lang="de-DE" sz="2000" spc="-1" strike="noStrike">
                <a:uFill>
                  <a:solidFill>
                    <a:srgbClr val="ffffff"/>
                  </a:solidFill>
                </a:uFill>
                <a:latin typeface="Arial"/>
              </a:rPr>
              <a:t>often, many small and ill-shaped elements at intersections -&gt; huge degrees of freedom, and time-step restrictions </a:t>
            </a:r>
            <a:endParaRPr/>
          </a:p>
          <a:p>
            <a:r>
              <a:rPr lang="de-DE" sz="2000" spc="-1" strike="noStrike">
                <a:uFill>
                  <a:solidFill>
                    <a:srgbClr val="ffffff"/>
                  </a:solidFill>
                </a:uFill>
                <a:latin typeface="Arial"/>
              </a:rPr>
              <a:t>alternative: Embedded discrete fracture models: independent grids for fractures and matrix. that way, expensive generation of conforming mesh is avoided. Transfer between matrix and fracture, which was calculated directly in the DFM, is now approximated by a well-like transfer function. </a:t>
            </a:r>
            <a:endParaRPr/>
          </a:p>
          <a:p>
            <a:endParaRPr/>
          </a:p>
        </p:txBody>
      </p:sp>
      <p:sp>
        <p:nvSpPr>
          <p:cNvPr id="126" name="TextShape 2"/>
          <p:cNvSpPr txBox="1"/>
          <p:nvPr/>
        </p:nvSpPr>
        <p:spPr>
          <a:xfrm>
            <a:off x="3884760" y="8685360"/>
            <a:ext cx="2971440" cy="456840"/>
          </a:xfrm>
          <a:prstGeom prst="rect">
            <a:avLst/>
          </a:prstGeom>
          <a:noFill/>
          <a:ln>
            <a:noFill/>
          </a:ln>
        </p:spPr>
        <p:txBody>
          <a:bodyPr anchor="b"/>
          <a:p>
            <a:pPr algn="r">
              <a:lnSpc>
                <a:spcPct val="100000"/>
              </a:lnSpc>
            </a:pPr>
            <a:fld id="{058E8338-9163-434F-AEE2-7E1891F0C01E}" type="slidenum">
              <a:rPr lang="de-DE" sz="1200" spc="-1" strike="noStrike">
                <a:solidFill>
                  <a:srgbClr val="000000"/>
                </a:solidFill>
                <a:uFill>
                  <a:solidFill>
                    <a:srgbClr val="ffffff"/>
                  </a:solidFill>
                </a:u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PlaceHolder 1"/>
          <p:cNvSpPr>
            <a:spLocks noGrp="1"/>
          </p:cNvSpPr>
          <p:nvPr>
            <p:ph type="body"/>
          </p:nvPr>
        </p:nvSpPr>
        <p:spPr>
          <a:xfrm>
            <a:off x="685800" y="4343400"/>
            <a:ext cx="5486040" cy="4114440"/>
          </a:xfrm>
          <a:prstGeom prst="rect">
            <a:avLst/>
          </a:prstGeom>
        </p:spPr>
        <p:txBody>
          <a:bodyPr/>
          <a:p>
            <a:endParaRPr/>
          </a:p>
        </p:txBody>
      </p:sp>
      <p:sp>
        <p:nvSpPr>
          <p:cNvPr id="128" name="TextShape 2"/>
          <p:cNvSpPr txBox="1"/>
          <p:nvPr/>
        </p:nvSpPr>
        <p:spPr>
          <a:xfrm>
            <a:off x="3884760" y="8685360"/>
            <a:ext cx="2971440" cy="456840"/>
          </a:xfrm>
          <a:prstGeom prst="rect">
            <a:avLst/>
          </a:prstGeom>
          <a:noFill/>
          <a:ln>
            <a:noFill/>
          </a:ln>
        </p:spPr>
        <p:txBody>
          <a:bodyPr anchor="b"/>
          <a:p>
            <a:pPr algn="r">
              <a:lnSpc>
                <a:spcPct val="100000"/>
              </a:lnSpc>
            </a:pPr>
            <a:fld id="{B6A29860-EF41-4FC4-8EF9-466AAC7D268D}" type="slidenum">
              <a:rPr lang="de-DE" sz="1200" spc="-1" strike="noStrike">
                <a:solidFill>
                  <a:srgbClr val="000000"/>
                </a:solidFill>
                <a:uFill>
                  <a:solidFill>
                    <a:srgbClr val="ffffff"/>
                  </a:solidFill>
                </a:u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188640"/>
            <a:ext cx="8218800" cy="503640"/>
          </a:xfrm>
          <a:prstGeom prst="rect">
            <a:avLst/>
          </a:prstGeom>
        </p:spPr>
        <p:txBody>
          <a:bodyPr lIns="0" rIns="0" tIns="0" bIns="0" anchor="ctr"/>
          <a:p>
            <a:endParaRPr/>
          </a:p>
        </p:txBody>
      </p:sp>
      <p:sp>
        <p:nvSpPr>
          <p:cNvPr id="30" name="PlaceHolder 2"/>
          <p:cNvSpPr>
            <a:spLocks noGrp="1"/>
          </p:cNvSpPr>
          <p:nvPr>
            <p:ph type="body"/>
          </p:nvPr>
        </p:nvSpPr>
        <p:spPr>
          <a:xfrm>
            <a:off x="457200" y="1124640"/>
            <a:ext cx="8229240" cy="2507040"/>
          </a:xfrm>
          <a:prstGeom prst="rect">
            <a:avLst/>
          </a:prstGeom>
        </p:spPr>
        <p:txBody>
          <a:bodyPr lIns="0" rIns="0" tIns="0" bIns="0"/>
          <a:p>
            <a:endParaRPr/>
          </a:p>
        </p:txBody>
      </p:sp>
      <p:sp>
        <p:nvSpPr>
          <p:cNvPr id="31" name="PlaceHolder 3"/>
          <p:cNvSpPr>
            <a:spLocks noGrp="1"/>
          </p:cNvSpPr>
          <p:nvPr>
            <p:ph type="body"/>
          </p:nvPr>
        </p:nvSpPr>
        <p:spPr>
          <a:xfrm>
            <a:off x="457200" y="3870360"/>
            <a:ext cx="8229240" cy="25070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188640"/>
            <a:ext cx="8218800" cy="503640"/>
          </a:xfrm>
          <a:prstGeom prst="rect">
            <a:avLst/>
          </a:prstGeom>
        </p:spPr>
        <p:txBody>
          <a:bodyPr lIns="0" rIns="0" tIns="0" bIns="0" anchor="ctr"/>
          <a:p>
            <a:endParaRPr/>
          </a:p>
        </p:txBody>
      </p:sp>
      <p:sp>
        <p:nvSpPr>
          <p:cNvPr id="33" name="PlaceHolder 2"/>
          <p:cNvSpPr>
            <a:spLocks noGrp="1"/>
          </p:cNvSpPr>
          <p:nvPr>
            <p:ph type="body"/>
          </p:nvPr>
        </p:nvSpPr>
        <p:spPr>
          <a:xfrm>
            <a:off x="457200" y="1124640"/>
            <a:ext cx="4015800" cy="2507040"/>
          </a:xfrm>
          <a:prstGeom prst="rect">
            <a:avLst/>
          </a:prstGeom>
        </p:spPr>
        <p:txBody>
          <a:bodyPr lIns="0" rIns="0" tIns="0" bIns="0"/>
          <a:p>
            <a:endParaRPr/>
          </a:p>
        </p:txBody>
      </p:sp>
      <p:sp>
        <p:nvSpPr>
          <p:cNvPr id="34" name="PlaceHolder 3"/>
          <p:cNvSpPr>
            <a:spLocks noGrp="1"/>
          </p:cNvSpPr>
          <p:nvPr>
            <p:ph type="body"/>
          </p:nvPr>
        </p:nvSpPr>
        <p:spPr>
          <a:xfrm>
            <a:off x="4674240" y="1124640"/>
            <a:ext cx="4015800" cy="2507040"/>
          </a:xfrm>
          <a:prstGeom prst="rect">
            <a:avLst/>
          </a:prstGeom>
        </p:spPr>
        <p:txBody>
          <a:bodyPr lIns="0" rIns="0" tIns="0" bIns="0"/>
          <a:p>
            <a:endParaRPr/>
          </a:p>
        </p:txBody>
      </p:sp>
      <p:sp>
        <p:nvSpPr>
          <p:cNvPr id="35" name="PlaceHolder 4"/>
          <p:cNvSpPr>
            <a:spLocks noGrp="1"/>
          </p:cNvSpPr>
          <p:nvPr>
            <p:ph type="body"/>
          </p:nvPr>
        </p:nvSpPr>
        <p:spPr>
          <a:xfrm>
            <a:off x="4674240" y="3870360"/>
            <a:ext cx="4015800" cy="2507040"/>
          </a:xfrm>
          <a:prstGeom prst="rect">
            <a:avLst/>
          </a:prstGeom>
        </p:spPr>
        <p:txBody>
          <a:bodyPr lIns="0" rIns="0" tIns="0" bIns="0"/>
          <a:p>
            <a:endParaRPr/>
          </a:p>
        </p:txBody>
      </p:sp>
      <p:sp>
        <p:nvSpPr>
          <p:cNvPr id="36" name="PlaceHolder 5"/>
          <p:cNvSpPr>
            <a:spLocks noGrp="1"/>
          </p:cNvSpPr>
          <p:nvPr>
            <p:ph type="body"/>
          </p:nvPr>
        </p:nvSpPr>
        <p:spPr>
          <a:xfrm>
            <a:off x="457200" y="3870360"/>
            <a:ext cx="4015800" cy="25070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188640"/>
            <a:ext cx="8218800" cy="503640"/>
          </a:xfrm>
          <a:prstGeom prst="rect">
            <a:avLst/>
          </a:prstGeom>
        </p:spPr>
        <p:txBody>
          <a:bodyPr lIns="0" rIns="0" tIns="0" bIns="0" anchor="ctr"/>
          <a:p>
            <a:endParaRPr/>
          </a:p>
        </p:txBody>
      </p:sp>
      <p:sp>
        <p:nvSpPr>
          <p:cNvPr id="38" name="PlaceHolder 2"/>
          <p:cNvSpPr>
            <a:spLocks noGrp="1"/>
          </p:cNvSpPr>
          <p:nvPr>
            <p:ph type="body"/>
          </p:nvPr>
        </p:nvSpPr>
        <p:spPr>
          <a:xfrm>
            <a:off x="457200" y="1124640"/>
            <a:ext cx="8229240" cy="5256360"/>
          </a:xfrm>
          <a:prstGeom prst="rect">
            <a:avLst/>
          </a:prstGeom>
        </p:spPr>
        <p:txBody>
          <a:bodyPr lIns="0" rIns="0" tIns="0" bIns="0"/>
          <a:p>
            <a:endParaRPr/>
          </a:p>
        </p:txBody>
      </p:sp>
      <p:sp>
        <p:nvSpPr>
          <p:cNvPr id="39" name="PlaceHolder 3"/>
          <p:cNvSpPr>
            <a:spLocks noGrp="1"/>
          </p:cNvSpPr>
          <p:nvPr>
            <p:ph type="body"/>
          </p:nvPr>
        </p:nvSpPr>
        <p:spPr>
          <a:xfrm>
            <a:off x="457200" y="1124640"/>
            <a:ext cx="8229240" cy="5256360"/>
          </a:xfrm>
          <a:prstGeom prst="rect">
            <a:avLst/>
          </a:prstGeom>
        </p:spPr>
        <p:txBody>
          <a:bodyPr lIns="0" rIns="0" tIns="0" bIns="0"/>
          <a:p>
            <a:endParaRPr/>
          </a:p>
        </p:txBody>
      </p:sp>
      <p:pic>
        <p:nvPicPr>
          <p:cNvPr id="40" name="" descr=""/>
          <p:cNvPicPr/>
          <p:nvPr/>
        </p:nvPicPr>
        <p:blipFill>
          <a:blip r:embed="rId2"/>
          <a:stretch/>
        </p:blipFill>
        <p:spPr>
          <a:xfrm>
            <a:off x="1277640" y="1124280"/>
            <a:ext cx="6588000" cy="5256360"/>
          </a:xfrm>
          <a:prstGeom prst="rect">
            <a:avLst/>
          </a:prstGeom>
          <a:ln>
            <a:noFill/>
          </a:ln>
        </p:spPr>
      </p:pic>
      <p:pic>
        <p:nvPicPr>
          <p:cNvPr id="41" name="" descr=""/>
          <p:cNvPicPr/>
          <p:nvPr/>
        </p:nvPicPr>
        <p:blipFill>
          <a:blip r:embed="rId3"/>
          <a:stretch/>
        </p:blipFill>
        <p:spPr>
          <a:xfrm>
            <a:off x="1277640" y="1124280"/>
            <a:ext cx="6588000" cy="52563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188640"/>
            <a:ext cx="8218800" cy="503640"/>
          </a:xfrm>
          <a:prstGeom prst="rect">
            <a:avLst/>
          </a:prstGeom>
        </p:spPr>
        <p:txBody>
          <a:bodyPr lIns="0" rIns="0" tIns="0" bIns="0" anchor="ctr"/>
          <a:p>
            <a:endParaRPr/>
          </a:p>
        </p:txBody>
      </p:sp>
      <p:sp>
        <p:nvSpPr>
          <p:cNvPr id="47" name="PlaceHolder 2"/>
          <p:cNvSpPr>
            <a:spLocks noGrp="1"/>
          </p:cNvSpPr>
          <p:nvPr>
            <p:ph type="subTitle"/>
          </p:nvPr>
        </p:nvSpPr>
        <p:spPr>
          <a:xfrm>
            <a:off x="457200" y="1124640"/>
            <a:ext cx="8229240" cy="52563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188640"/>
            <a:ext cx="8218800" cy="503640"/>
          </a:xfrm>
          <a:prstGeom prst="rect">
            <a:avLst/>
          </a:prstGeom>
        </p:spPr>
        <p:txBody>
          <a:bodyPr lIns="0" rIns="0" tIns="0" bIns="0" anchor="ctr"/>
          <a:p>
            <a:endParaRPr/>
          </a:p>
        </p:txBody>
      </p:sp>
      <p:sp>
        <p:nvSpPr>
          <p:cNvPr id="49" name="PlaceHolder 2"/>
          <p:cNvSpPr>
            <a:spLocks noGrp="1"/>
          </p:cNvSpPr>
          <p:nvPr>
            <p:ph type="body"/>
          </p:nvPr>
        </p:nvSpPr>
        <p:spPr>
          <a:xfrm>
            <a:off x="457200" y="1124640"/>
            <a:ext cx="8229240" cy="52563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188640"/>
            <a:ext cx="8218800" cy="503640"/>
          </a:xfrm>
          <a:prstGeom prst="rect">
            <a:avLst/>
          </a:prstGeom>
        </p:spPr>
        <p:txBody>
          <a:bodyPr lIns="0" rIns="0" tIns="0" bIns="0" anchor="ctr"/>
          <a:p>
            <a:endParaRPr/>
          </a:p>
        </p:txBody>
      </p:sp>
      <p:sp>
        <p:nvSpPr>
          <p:cNvPr id="51" name="PlaceHolder 2"/>
          <p:cNvSpPr>
            <a:spLocks noGrp="1"/>
          </p:cNvSpPr>
          <p:nvPr>
            <p:ph type="body"/>
          </p:nvPr>
        </p:nvSpPr>
        <p:spPr>
          <a:xfrm>
            <a:off x="457200" y="1124640"/>
            <a:ext cx="4015800" cy="5256360"/>
          </a:xfrm>
          <a:prstGeom prst="rect">
            <a:avLst/>
          </a:prstGeom>
        </p:spPr>
        <p:txBody>
          <a:bodyPr lIns="0" rIns="0" tIns="0" bIns="0"/>
          <a:p>
            <a:endParaRPr/>
          </a:p>
        </p:txBody>
      </p:sp>
      <p:sp>
        <p:nvSpPr>
          <p:cNvPr id="52" name="PlaceHolder 3"/>
          <p:cNvSpPr>
            <a:spLocks noGrp="1"/>
          </p:cNvSpPr>
          <p:nvPr>
            <p:ph type="body"/>
          </p:nvPr>
        </p:nvSpPr>
        <p:spPr>
          <a:xfrm>
            <a:off x="4674240" y="1124640"/>
            <a:ext cx="4015800" cy="52563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188640"/>
            <a:ext cx="8218800" cy="5036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188640"/>
            <a:ext cx="8218800" cy="23360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188640"/>
            <a:ext cx="8218800" cy="503640"/>
          </a:xfrm>
          <a:prstGeom prst="rect">
            <a:avLst/>
          </a:prstGeom>
        </p:spPr>
        <p:txBody>
          <a:bodyPr lIns="0" rIns="0" tIns="0" bIns="0" anchor="ctr"/>
          <a:p>
            <a:endParaRPr/>
          </a:p>
        </p:txBody>
      </p:sp>
      <p:sp>
        <p:nvSpPr>
          <p:cNvPr id="56" name="PlaceHolder 2"/>
          <p:cNvSpPr>
            <a:spLocks noGrp="1"/>
          </p:cNvSpPr>
          <p:nvPr>
            <p:ph type="body"/>
          </p:nvPr>
        </p:nvSpPr>
        <p:spPr>
          <a:xfrm>
            <a:off x="457200" y="1124640"/>
            <a:ext cx="4015800" cy="2507040"/>
          </a:xfrm>
          <a:prstGeom prst="rect">
            <a:avLst/>
          </a:prstGeom>
        </p:spPr>
        <p:txBody>
          <a:bodyPr lIns="0" rIns="0" tIns="0" bIns="0"/>
          <a:p>
            <a:endParaRPr/>
          </a:p>
        </p:txBody>
      </p:sp>
      <p:sp>
        <p:nvSpPr>
          <p:cNvPr id="57" name="PlaceHolder 3"/>
          <p:cNvSpPr>
            <a:spLocks noGrp="1"/>
          </p:cNvSpPr>
          <p:nvPr>
            <p:ph type="body"/>
          </p:nvPr>
        </p:nvSpPr>
        <p:spPr>
          <a:xfrm>
            <a:off x="457200" y="3870360"/>
            <a:ext cx="4015800" cy="2507040"/>
          </a:xfrm>
          <a:prstGeom prst="rect">
            <a:avLst/>
          </a:prstGeom>
        </p:spPr>
        <p:txBody>
          <a:bodyPr lIns="0" rIns="0" tIns="0" bIns="0"/>
          <a:p>
            <a:endParaRPr/>
          </a:p>
        </p:txBody>
      </p:sp>
      <p:sp>
        <p:nvSpPr>
          <p:cNvPr id="58" name="PlaceHolder 4"/>
          <p:cNvSpPr>
            <a:spLocks noGrp="1"/>
          </p:cNvSpPr>
          <p:nvPr>
            <p:ph type="body"/>
          </p:nvPr>
        </p:nvSpPr>
        <p:spPr>
          <a:xfrm>
            <a:off x="4674240" y="1124640"/>
            <a:ext cx="4015800" cy="52563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188640"/>
            <a:ext cx="8218800" cy="503640"/>
          </a:xfrm>
          <a:prstGeom prst="rect">
            <a:avLst/>
          </a:prstGeom>
        </p:spPr>
        <p:txBody>
          <a:bodyPr lIns="0" rIns="0" tIns="0" bIns="0" anchor="ctr"/>
          <a:p>
            <a:endParaRPr/>
          </a:p>
        </p:txBody>
      </p:sp>
      <p:sp>
        <p:nvSpPr>
          <p:cNvPr id="9" name="PlaceHolder 2"/>
          <p:cNvSpPr>
            <a:spLocks noGrp="1"/>
          </p:cNvSpPr>
          <p:nvPr>
            <p:ph type="subTitle"/>
          </p:nvPr>
        </p:nvSpPr>
        <p:spPr>
          <a:xfrm>
            <a:off x="457200" y="1124640"/>
            <a:ext cx="8229240" cy="52563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188640"/>
            <a:ext cx="8218800" cy="503640"/>
          </a:xfrm>
          <a:prstGeom prst="rect">
            <a:avLst/>
          </a:prstGeom>
        </p:spPr>
        <p:txBody>
          <a:bodyPr lIns="0" rIns="0" tIns="0" bIns="0" anchor="ctr"/>
          <a:p>
            <a:endParaRPr/>
          </a:p>
        </p:txBody>
      </p:sp>
      <p:sp>
        <p:nvSpPr>
          <p:cNvPr id="60" name="PlaceHolder 2"/>
          <p:cNvSpPr>
            <a:spLocks noGrp="1"/>
          </p:cNvSpPr>
          <p:nvPr>
            <p:ph type="body"/>
          </p:nvPr>
        </p:nvSpPr>
        <p:spPr>
          <a:xfrm>
            <a:off x="457200" y="1124640"/>
            <a:ext cx="4015800" cy="5256360"/>
          </a:xfrm>
          <a:prstGeom prst="rect">
            <a:avLst/>
          </a:prstGeom>
        </p:spPr>
        <p:txBody>
          <a:bodyPr lIns="0" rIns="0" tIns="0" bIns="0"/>
          <a:p>
            <a:endParaRPr/>
          </a:p>
        </p:txBody>
      </p:sp>
      <p:sp>
        <p:nvSpPr>
          <p:cNvPr id="61" name="PlaceHolder 3"/>
          <p:cNvSpPr>
            <a:spLocks noGrp="1"/>
          </p:cNvSpPr>
          <p:nvPr>
            <p:ph type="body"/>
          </p:nvPr>
        </p:nvSpPr>
        <p:spPr>
          <a:xfrm>
            <a:off x="4674240" y="1124640"/>
            <a:ext cx="4015800" cy="2507040"/>
          </a:xfrm>
          <a:prstGeom prst="rect">
            <a:avLst/>
          </a:prstGeom>
        </p:spPr>
        <p:txBody>
          <a:bodyPr lIns="0" rIns="0" tIns="0" bIns="0"/>
          <a:p>
            <a:endParaRPr/>
          </a:p>
        </p:txBody>
      </p:sp>
      <p:sp>
        <p:nvSpPr>
          <p:cNvPr id="62" name="PlaceHolder 4"/>
          <p:cNvSpPr>
            <a:spLocks noGrp="1"/>
          </p:cNvSpPr>
          <p:nvPr>
            <p:ph type="body"/>
          </p:nvPr>
        </p:nvSpPr>
        <p:spPr>
          <a:xfrm>
            <a:off x="4674240" y="3870360"/>
            <a:ext cx="4015800" cy="25070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188640"/>
            <a:ext cx="8218800" cy="503640"/>
          </a:xfrm>
          <a:prstGeom prst="rect">
            <a:avLst/>
          </a:prstGeom>
        </p:spPr>
        <p:txBody>
          <a:bodyPr lIns="0" rIns="0" tIns="0" bIns="0" anchor="ctr"/>
          <a:p>
            <a:endParaRPr/>
          </a:p>
        </p:txBody>
      </p:sp>
      <p:sp>
        <p:nvSpPr>
          <p:cNvPr id="64" name="PlaceHolder 2"/>
          <p:cNvSpPr>
            <a:spLocks noGrp="1"/>
          </p:cNvSpPr>
          <p:nvPr>
            <p:ph type="body"/>
          </p:nvPr>
        </p:nvSpPr>
        <p:spPr>
          <a:xfrm>
            <a:off x="457200" y="1124640"/>
            <a:ext cx="4015800" cy="2507040"/>
          </a:xfrm>
          <a:prstGeom prst="rect">
            <a:avLst/>
          </a:prstGeom>
        </p:spPr>
        <p:txBody>
          <a:bodyPr lIns="0" rIns="0" tIns="0" bIns="0"/>
          <a:p>
            <a:endParaRPr/>
          </a:p>
        </p:txBody>
      </p:sp>
      <p:sp>
        <p:nvSpPr>
          <p:cNvPr id="65" name="PlaceHolder 3"/>
          <p:cNvSpPr>
            <a:spLocks noGrp="1"/>
          </p:cNvSpPr>
          <p:nvPr>
            <p:ph type="body"/>
          </p:nvPr>
        </p:nvSpPr>
        <p:spPr>
          <a:xfrm>
            <a:off x="4674240" y="1124640"/>
            <a:ext cx="4015800" cy="2507040"/>
          </a:xfrm>
          <a:prstGeom prst="rect">
            <a:avLst/>
          </a:prstGeom>
        </p:spPr>
        <p:txBody>
          <a:bodyPr lIns="0" rIns="0" tIns="0" bIns="0"/>
          <a:p>
            <a:endParaRPr/>
          </a:p>
        </p:txBody>
      </p:sp>
      <p:sp>
        <p:nvSpPr>
          <p:cNvPr id="66" name="PlaceHolder 4"/>
          <p:cNvSpPr>
            <a:spLocks noGrp="1"/>
          </p:cNvSpPr>
          <p:nvPr>
            <p:ph type="body"/>
          </p:nvPr>
        </p:nvSpPr>
        <p:spPr>
          <a:xfrm>
            <a:off x="457200" y="3870360"/>
            <a:ext cx="8229240" cy="25070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188640"/>
            <a:ext cx="8218800" cy="503640"/>
          </a:xfrm>
          <a:prstGeom prst="rect">
            <a:avLst/>
          </a:prstGeom>
        </p:spPr>
        <p:txBody>
          <a:bodyPr lIns="0" rIns="0" tIns="0" bIns="0" anchor="ctr"/>
          <a:p>
            <a:endParaRPr/>
          </a:p>
        </p:txBody>
      </p:sp>
      <p:sp>
        <p:nvSpPr>
          <p:cNvPr id="68" name="PlaceHolder 2"/>
          <p:cNvSpPr>
            <a:spLocks noGrp="1"/>
          </p:cNvSpPr>
          <p:nvPr>
            <p:ph type="body"/>
          </p:nvPr>
        </p:nvSpPr>
        <p:spPr>
          <a:xfrm>
            <a:off x="457200" y="1124640"/>
            <a:ext cx="8229240" cy="2507040"/>
          </a:xfrm>
          <a:prstGeom prst="rect">
            <a:avLst/>
          </a:prstGeom>
        </p:spPr>
        <p:txBody>
          <a:bodyPr lIns="0" rIns="0" tIns="0" bIns="0"/>
          <a:p>
            <a:endParaRPr/>
          </a:p>
        </p:txBody>
      </p:sp>
      <p:sp>
        <p:nvSpPr>
          <p:cNvPr id="69" name="PlaceHolder 3"/>
          <p:cNvSpPr>
            <a:spLocks noGrp="1"/>
          </p:cNvSpPr>
          <p:nvPr>
            <p:ph type="body"/>
          </p:nvPr>
        </p:nvSpPr>
        <p:spPr>
          <a:xfrm>
            <a:off x="457200" y="3870360"/>
            <a:ext cx="8229240" cy="25070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188640"/>
            <a:ext cx="8218800" cy="503640"/>
          </a:xfrm>
          <a:prstGeom prst="rect">
            <a:avLst/>
          </a:prstGeom>
        </p:spPr>
        <p:txBody>
          <a:bodyPr lIns="0" rIns="0" tIns="0" bIns="0" anchor="ctr"/>
          <a:p>
            <a:endParaRPr/>
          </a:p>
        </p:txBody>
      </p:sp>
      <p:sp>
        <p:nvSpPr>
          <p:cNvPr id="71" name="PlaceHolder 2"/>
          <p:cNvSpPr>
            <a:spLocks noGrp="1"/>
          </p:cNvSpPr>
          <p:nvPr>
            <p:ph type="body"/>
          </p:nvPr>
        </p:nvSpPr>
        <p:spPr>
          <a:xfrm>
            <a:off x="457200" y="1124640"/>
            <a:ext cx="4015800" cy="2507040"/>
          </a:xfrm>
          <a:prstGeom prst="rect">
            <a:avLst/>
          </a:prstGeom>
        </p:spPr>
        <p:txBody>
          <a:bodyPr lIns="0" rIns="0" tIns="0" bIns="0"/>
          <a:p>
            <a:endParaRPr/>
          </a:p>
        </p:txBody>
      </p:sp>
      <p:sp>
        <p:nvSpPr>
          <p:cNvPr id="72" name="PlaceHolder 3"/>
          <p:cNvSpPr>
            <a:spLocks noGrp="1"/>
          </p:cNvSpPr>
          <p:nvPr>
            <p:ph type="body"/>
          </p:nvPr>
        </p:nvSpPr>
        <p:spPr>
          <a:xfrm>
            <a:off x="4674240" y="1124640"/>
            <a:ext cx="4015800" cy="2507040"/>
          </a:xfrm>
          <a:prstGeom prst="rect">
            <a:avLst/>
          </a:prstGeom>
        </p:spPr>
        <p:txBody>
          <a:bodyPr lIns="0" rIns="0" tIns="0" bIns="0"/>
          <a:p>
            <a:endParaRPr/>
          </a:p>
        </p:txBody>
      </p:sp>
      <p:sp>
        <p:nvSpPr>
          <p:cNvPr id="73" name="PlaceHolder 4"/>
          <p:cNvSpPr>
            <a:spLocks noGrp="1"/>
          </p:cNvSpPr>
          <p:nvPr>
            <p:ph type="body"/>
          </p:nvPr>
        </p:nvSpPr>
        <p:spPr>
          <a:xfrm>
            <a:off x="4674240" y="3870360"/>
            <a:ext cx="4015800" cy="2507040"/>
          </a:xfrm>
          <a:prstGeom prst="rect">
            <a:avLst/>
          </a:prstGeom>
        </p:spPr>
        <p:txBody>
          <a:bodyPr lIns="0" rIns="0" tIns="0" bIns="0"/>
          <a:p>
            <a:endParaRPr/>
          </a:p>
        </p:txBody>
      </p:sp>
      <p:sp>
        <p:nvSpPr>
          <p:cNvPr id="74" name="PlaceHolder 5"/>
          <p:cNvSpPr>
            <a:spLocks noGrp="1"/>
          </p:cNvSpPr>
          <p:nvPr>
            <p:ph type="body"/>
          </p:nvPr>
        </p:nvSpPr>
        <p:spPr>
          <a:xfrm>
            <a:off x="457200" y="3870360"/>
            <a:ext cx="4015800" cy="25070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188640"/>
            <a:ext cx="8218800" cy="503640"/>
          </a:xfrm>
          <a:prstGeom prst="rect">
            <a:avLst/>
          </a:prstGeom>
        </p:spPr>
        <p:txBody>
          <a:bodyPr lIns="0" rIns="0" tIns="0" bIns="0" anchor="ctr"/>
          <a:p>
            <a:endParaRPr/>
          </a:p>
        </p:txBody>
      </p:sp>
      <p:sp>
        <p:nvSpPr>
          <p:cNvPr id="76" name="PlaceHolder 2"/>
          <p:cNvSpPr>
            <a:spLocks noGrp="1"/>
          </p:cNvSpPr>
          <p:nvPr>
            <p:ph type="body"/>
          </p:nvPr>
        </p:nvSpPr>
        <p:spPr>
          <a:xfrm>
            <a:off x="457200" y="1124640"/>
            <a:ext cx="8229240" cy="5256360"/>
          </a:xfrm>
          <a:prstGeom prst="rect">
            <a:avLst/>
          </a:prstGeom>
        </p:spPr>
        <p:txBody>
          <a:bodyPr lIns="0" rIns="0" tIns="0" bIns="0"/>
          <a:p>
            <a:endParaRPr/>
          </a:p>
        </p:txBody>
      </p:sp>
      <p:sp>
        <p:nvSpPr>
          <p:cNvPr id="77" name="PlaceHolder 3"/>
          <p:cNvSpPr>
            <a:spLocks noGrp="1"/>
          </p:cNvSpPr>
          <p:nvPr>
            <p:ph type="body"/>
          </p:nvPr>
        </p:nvSpPr>
        <p:spPr>
          <a:xfrm>
            <a:off x="457200" y="1124640"/>
            <a:ext cx="8229240" cy="5256360"/>
          </a:xfrm>
          <a:prstGeom prst="rect">
            <a:avLst/>
          </a:prstGeom>
        </p:spPr>
        <p:txBody>
          <a:bodyPr lIns="0" rIns="0" tIns="0" bIns="0"/>
          <a:p>
            <a:endParaRPr/>
          </a:p>
        </p:txBody>
      </p:sp>
      <p:pic>
        <p:nvPicPr>
          <p:cNvPr id="78" name="" descr=""/>
          <p:cNvPicPr/>
          <p:nvPr/>
        </p:nvPicPr>
        <p:blipFill>
          <a:blip r:embed="rId2"/>
          <a:stretch/>
        </p:blipFill>
        <p:spPr>
          <a:xfrm>
            <a:off x="1277640" y="1124280"/>
            <a:ext cx="6588000" cy="5256360"/>
          </a:xfrm>
          <a:prstGeom prst="rect">
            <a:avLst/>
          </a:prstGeom>
          <a:ln>
            <a:noFill/>
          </a:ln>
        </p:spPr>
      </p:pic>
      <p:pic>
        <p:nvPicPr>
          <p:cNvPr id="79" name="" descr=""/>
          <p:cNvPicPr/>
          <p:nvPr/>
        </p:nvPicPr>
        <p:blipFill>
          <a:blip r:embed="rId3"/>
          <a:stretch/>
        </p:blipFill>
        <p:spPr>
          <a:xfrm>
            <a:off x="1277640" y="1124280"/>
            <a:ext cx="6588000" cy="52563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188640"/>
            <a:ext cx="8218800" cy="503640"/>
          </a:xfrm>
          <a:prstGeom prst="rect">
            <a:avLst/>
          </a:prstGeom>
        </p:spPr>
        <p:txBody>
          <a:bodyPr lIns="0" rIns="0" tIns="0" bIns="0" anchor="ctr"/>
          <a:p>
            <a:endParaRPr/>
          </a:p>
        </p:txBody>
      </p:sp>
      <p:sp>
        <p:nvSpPr>
          <p:cNvPr id="11" name="PlaceHolder 2"/>
          <p:cNvSpPr>
            <a:spLocks noGrp="1"/>
          </p:cNvSpPr>
          <p:nvPr>
            <p:ph type="body"/>
          </p:nvPr>
        </p:nvSpPr>
        <p:spPr>
          <a:xfrm>
            <a:off x="457200" y="1124640"/>
            <a:ext cx="8229240" cy="52563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188640"/>
            <a:ext cx="8218800" cy="503640"/>
          </a:xfrm>
          <a:prstGeom prst="rect">
            <a:avLst/>
          </a:prstGeom>
        </p:spPr>
        <p:txBody>
          <a:bodyPr lIns="0" rIns="0" tIns="0" bIns="0" anchor="ctr"/>
          <a:p>
            <a:endParaRPr/>
          </a:p>
        </p:txBody>
      </p:sp>
      <p:sp>
        <p:nvSpPr>
          <p:cNvPr id="13" name="PlaceHolder 2"/>
          <p:cNvSpPr>
            <a:spLocks noGrp="1"/>
          </p:cNvSpPr>
          <p:nvPr>
            <p:ph type="body"/>
          </p:nvPr>
        </p:nvSpPr>
        <p:spPr>
          <a:xfrm>
            <a:off x="457200" y="1124640"/>
            <a:ext cx="4015800" cy="5256360"/>
          </a:xfrm>
          <a:prstGeom prst="rect">
            <a:avLst/>
          </a:prstGeom>
        </p:spPr>
        <p:txBody>
          <a:bodyPr lIns="0" rIns="0" tIns="0" bIns="0"/>
          <a:p>
            <a:endParaRPr/>
          </a:p>
        </p:txBody>
      </p:sp>
      <p:sp>
        <p:nvSpPr>
          <p:cNvPr id="14" name="PlaceHolder 3"/>
          <p:cNvSpPr>
            <a:spLocks noGrp="1"/>
          </p:cNvSpPr>
          <p:nvPr>
            <p:ph type="body"/>
          </p:nvPr>
        </p:nvSpPr>
        <p:spPr>
          <a:xfrm>
            <a:off x="4674240" y="1124640"/>
            <a:ext cx="4015800" cy="52563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188640"/>
            <a:ext cx="8218800" cy="5036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188640"/>
            <a:ext cx="8218800" cy="23360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188640"/>
            <a:ext cx="8218800" cy="503640"/>
          </a:xfrm>
          <a:prstGeom prst="rect">
            <a:avLst/>
          </a:prstGeom>
        </p:spPr>
        <p:txBody>
          <a:bodyPr lIns="0" rIns="0" tIns="0" bIns="0" anchor="ctr"/>
          <a:p>
            <a:endParaRPr/>
          </a:p>
        </p:txBody>
      </p:sp>
      <p:sp>
        <p:nvSpPr>
          <p:cNvPr id="18" name="PlaceHolder 2"/>
          <p:cNvSpPr>
            <a:spLocks noGrp="1"/>
          </p:cNvSpPr>
          <p:nvPr>
            <p:ph type="body"/>
          </p:nvPr>
        </p:nvSpPr>
        <p:spPr>
          <a:xfrm>
            <a:off x="457200" y="1124640"/>
            <a:ext cx="4015800" cy="2507040"/>
          </a:xfrm>
          <a:prstGeom prst="rect">
            <a:avLst/>
          </a:prstGeom>
        </p:spPr>
        <p:txBody>
          <a:bodyPr lIns="0" rIns="0" tIns="0" bIns="0"/>
          <a:p>
            <a:endParaRPr/>
          </a:p>
        </p:txBody>
      </p:sp>
      <p:sp>
        <p:nvSpPr>
          <p:cNvPr id="19" name="PlaceHolder 3"/>
          <p:cNvSpPr>
            <a:spLocks noGrp="1"/>
          </p:cNvSpPr>
          <p:nvPr>
            <p:ph type="body"/>
          </p:nvPr>
        </p:nvSpPr>
        <p:spPr>
          <a:xfrm>
            <a:off x="457200" y="3870360"/>
            <a:ext cx="4015800" cy="2507040"/>
          </a:xfrm>
          <a:prstGeom prst="rect">
            <a:avLst/>
          </a:prstGeom>
        </p:spPr>
        <p:txBody>
          <a:bodyPr lIns="0" rIns="0" tIns="0" bIns="0"/>
          <a:p>
            <a:endParaRPr/>
          </a:p>
        </p:txBody>
      </p:sp>
      <p:sp>
        <p:nvSpPr>
          <p:cNvPr id="20" name="PlaceHolder 4"/>
          <p:cNvSpPr>
            <a:spLocks noGrp="1"/>
          </p:cNvSpPr>
          <p:nvPr>
            <p:ph type="body"/>
          </p:nvPr>
        </p:nvSpPr>
        <p:spPr>
          <a:xfrm>
            <a:off x="4674240" y="1124640"/>
            <a:ext cx="4015800" cy="52563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188640"/>
            <a:ext cx="8218800" cy="503640"/>
          </a:xfrm>
          <a:prstGeom prst="rect">
            <a:avLst/>
          </a:prstGeom>
        </p:spPr>
        <p:txBody>
          <a:bodyPr lIns="0" rIns="0" tIns="0" bIns="0" anchor="ctr"/>
          <a:p>
            <a:endParaRPr/>
          </a:p>
        </p:txBody>
      </p:sp>
      <p:sp>
        <p:nvSpPr>
          <p:cNvPr id="22" name="PlaceHolder 2"/>
          <p:cNvSpPr>
            <a:spLocks noGrp="1"/>
          </p:cNvSpPr>
          <p:nvPr>
            <p:ph type="body"/>
          </p:nvPr>
        </p:nvSpPr>
        <p:spPr>
          <a:xfrm>
            <a:off x="457200" y="1124640"/>
            <a:ext cx="4015800" cy="5256360"/>
          </a:xfrm>
          <a:prstGeom prst="rect">
            <a:avLst/>
          </a:prstGeom>
        </p:spPr>
        <p:txBody>
          <a:bodyPr lIns="0" rIns="0" tIns="0" bIns="0"/>
          <a:p>
            <a:endParaRPr/>
          </a:p>
        </p:txBody>
      </p:sp>
      <p:sp>
        <p:nvSpPr>
          <p:cNvPr id="23" name="PlaceHolder 3"/>
          <p:cNvSpPr>
            <a:spLocks noGrp="1"/>
          </p:cNvSpPr>
          <p:nvPr>
            <p:ph type="body"/>
          </p:nvPr>
        </p:nvSpPr>
        <p:spPr>
          <a:xfrm>
            <a:off x="4674240" y="1124640"/>
            <a:ext cx="4015800" cy="2507040"/>
          </a:xfrm>
          <a:prstGeom prst="rect">
            <a:avLst/>
          </a:prstGeom>
        </p:spPr>
        <p:txBody>
          <a:bodyPr lIns="0" rIns="0" tIns="0" bIns="0"/>
          <a:p>
            <a:endParaRPr/>
          </a:p>
        </p:txBody>
      </p:sp>
      <p:sp>
        <p:nvSpPr>
          <p:cNvPr id="24" name="PlaceHolder 4"/>
          <p:cNvSpPr>
            <a:spLocks noGrp="1"/>
          </p:cNvSpPr>
          <p:nvPr>
            <p:ph type="body"/>
          </p:nvPr>
        </p:nvSpPr>
        <p:spPr>
          <a:xfrm>
            <a:off x="4674240" y="3870360"/>
            <a:ext cx="4015800" cy="25070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188640"/>
            <a:ext cx="8218800" cy="503640"/>
          </a:xfrm>
          <a:prstGeom prst="rect">
            <a:avLst/>
          </a:prstGeom>
        </p:spPr>
        <p:txBody>
          <a:bodyPr lIns="0" rIns="0" tIns="0" bIns="0" anchor="ctr"/>
          <a:p>
            <a:endParaRPr/>
          </a:p>
        </p:txBody>
      </p:sp>
      <p:sp>
        <p:nvSpPr>
          <p:cNvPr id="26" name="PlaceHolder 2"/>
          <p:cNvSpPr>
            <a:spLocks noGrp="1"/>
          </p:cNvSpPr>
          <p:nvPr>
            <p:ph type="body"/>
          </p:nvPr>
        </p:nvSpPr>
        <p:spPr>
          <a:xfrm>
            <a:off x="457200" y="1124640"/>
            <a:ext cx="4015800" cy="2507040"/>
          </a:xfrm>
          <a:prstGeom prst="rect">
            <a:avLst/>
          </a:prstGeom>
        </p:spPr>
        <p:txBody>
          <a:bodyPr lIns="0" rIns="0" tIns="0" bIns="0"/>
          <a:p>
            <a:endParaRPr/>
          </a:p>
        </p:txBody>
      </p:sp>
      <p:sp>
        <p:nvSpPr>
          <p:cNvPr id="27" name="PlaceHolder 3"/>
          <p:cNvSpPr>
            <a:spLocks noGrp="1"/>
          </p:cNvSpPr>
          <p:nvPr>
            <p:ph type="body"/>
          </p:nvPr>
        </p:nvSpPr>
        <p:spPr>
          <a:xfrm>
            <a:off x="4674240" y="1124640"/>
            <a:ext cx="4015800" cy="2507040"/>
          </a:xfrm>
          <a:prstGeom prst="rect">
            <a:avLst/>
          </a:prstGeom>
        </p:spPr>
        <p:txBody>
          <a:bodyPr lIns="0" rIns="0" tIns="0" bIns="0"/>
          <a:p>
            <a:endParaRPr/>
          </a:p>
        </p:txBody>
      </p:sp>
      <p:sp>
        <p:nvSpPr>
          <p:cNvPr id="28" name="PlaceHolder 4"/>
          <p:cNvSpPr>
            <a:spLocks noGrp="1"/>
          </p:cNvSpPr>
          <p:nvPr>
            <p:ph type="body"/>
          </p:nvPr>
        </p:nvSpPr>
        <p:spPr>
          <a:xfrm>
            <a:off x="457200" y="3870360"/>
            <a:ext cx="8229240" cy="25070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nSpc>
                <a:spcPct val="100000"/>
              </a:lnSpc>
            </a:pPr>
            <a:r>
              <a:rPr b="1" lang="en-US" sz="3600" spc="-1" strike="noStrike">
                <a:solidFill>
                  <a:srgbClr val="595959"/>
                </a:solidFill>
                <a:uFill>
                  <a:solidFill>
                    <a:srgbClr val="ffffff"/>
                  </a:solidFill>
                </a:uFill>
                <a:latin typeface="Verdana"/>
                <a:ea typeface="Verdana"/>
              </a:rPr>
              <a:t>Click to edit Master title style</a:t>
            </a:r>
            <a:endParaRPr/>
          </a:p>
        </p:txBody>
      </p:sp>
      <p:sp>
        <p:nvSpPr>
          <p:cNvPr id="1" name="PlaceHolder 2"/>
          <p:cNvSpPr>
            <a:spLocks noGrp="1"/>
          </p:cNvSpPr>
          <p:nvPr>
            <p:ph type="subTitle"/>
          </p:nvPr>
        </p:nvSpPr>
        <p:spPr>
          <a:xfrm>
            <a:off x="685800" y="4102200"/>
            <a:ext cx="7772040" cy="1126440"/>
          </a:xfrm>
          <a:prstGeom prst="rect">
            <a:avLst/>
          </a:prstGeom>
        </p:spPr>
        <p:txBody>
          <a:bodyPr/>
          <a:p>
            <a:pPr>
              <a:lnSpc>
                <a:spcPct val="100000"/>
              </a:lnSpc>
            </a:pPr>
            <a:r>
              <a:rPr lang="de-DE" sz="2400" spc="-1" strike="noStrike">
                <a:solidFill>
                  <a:srgbClr val="595959"/>
                </a:solidFill>
                <a:uFill>
                  <a:solidFill>
                    <a:srgbClr val="ffffff"/>
                  </a:solidFill>
                </a:uFill>
                <a:latin typeface="Verdana"/>
                <a:ea typeface="Verdana"/>
              </a:rPr>
              <a:t>Click to edit Master subtitle style</a:t>
            </a:r>
            <a:endParaRPr/>
          </a:p>
        </p:txBody>
      </p:sp>
      <p:pic>
        <p:nvPicPr>
          <p:cNvPr id="2" name="Picture 2" descr=""/>
          <p:cNvPicPr/>
          <p:nvPr/>
        </p:nvPicPr>
        <p:blipFill>
          <a:blip r:embed="rId2"/>
          <a:stretch/>
        </p:blipFill>
        <p:spPr>
          <a:xfrm>
            <a:off x="5868000" y="5949360"/>
            <a:ext cx="3030840" cy="768600"/>
          </a:xfrm>
          <a:prstGeom prst="rect">
            <a:avLst/>
          </a:prstGeom>
          <a:ln>
            <a:noFill/>
          </a:ln>
        </p:spPr>
      </p:pic>
      <p:sp>
        <p:nvSpPr>
          <p:cNvPr id="3" name="CustomShape 3"/>
          <p:cNvSpPr/>
          <p:nvPr/>
        </p:nvSpPr>
        <p:spPr>
          <a:xfrm>
            <a:off x="155520" y="-144360"/>
            <a:ext cx="304560" cy="304560"/>
          </a:xfrm>
          <a:prstGeom prst="rect">
            <a:avLst/>
          </a:prstGeom>
          <a:noFill/>
          <a:ln>
            <a:noFill/>
          </a:ln>
        </p:spPr>
        <p:style>
          <a:lnRef idx="0"/>
          <a:fillRef idx="0"/>
          <a:effectRef idx="0"/>
          <a:fontRef idx="minor"/>
        </p:style>
      </p:sp>
      <p:sp>
        <p:nvSpPr>
          <p:cNvPr id="4" name="CustomShape 4"/>
          <p:cNvSpPr/>
          <p:nvPr/>
        </p:nvSpPr>
        <p:spPr>
          <a:xfrm>
            <a:off x="307800" y="7920"/>
            <a:ext cx="304560" cy="304560"/>
          </a:xfrm>
          <a:prstGeom prst="rect">
            <a:avLst/>
          </a:prstGeom>
          <a:noFill/>
          <a:ln>
            <a:noFill/>
          </a:ln>
        </p:spPr>
        <p:style>
          <a:lnRef idx="0"/>
          <a:fillRef idx="0"/>
          <a:effectRef idx="0"/>
          <a:fontRef idx="minor"/>
        </p:style>
      </p:sp>
      <p:pic>
        <p:nvPicPr>
          <p:cNvPr id="5" name="Picture 12" descr=""/>
          <p:cNvPicPr/>
          <p:nvPr/>
        </p:nvPicPr>
        <p:blipFill>
          <a:blip r:embed="rId3"/>
          <a:stretch/>
        </p:blipFill>
        <p:spPr>
          <a:xfrm>
            <a:off x="6664320" y="260640"/>
            <a:ext cx="2234880" cy="1116000"/>
          </a:xfrm>
          <a:prstGeom prst="rect">
            <a:avLst/>
          </a:prstGeom>
          <a:ln>
            <a:noFill/>
          </a:ln>
        </p:spPr>
      </p:pic>
      <p:sp>
        <p:nvSpPr>
          <p:cNvPr id="6" name="CustomShape 5"/>
          <p:cNvSpPr/>
          <p:nvPr/>
        </p:nvSpPr>
        <p:spPr>
          <a:xfrm>
            <a:off x="712440" y="5764320"/>
            <a:ext cx="3239640" cy="942840"/>
          </a:xfrm>
          <a:prstGeom prst="rect">
            <a:avLst/>
          </a:prstGeom>
          <a:noFill/>
          <a:ln>
            <a:noFill/>
          </a:ln>
        </p:spPr>
        <p:style>
          <a:lnRef idx="0"/>
          <a:fillRef idx="0"/>
          <a:effectRef idx="0"/>
          <a:fontRef idx="minor"/>
        </p:style>
        <p:txBody>
          <a:bodyPr wrap="none" lIns="90000" rIns="90000" tIns="45000" bIns="45000"/>
          <a:p>
            <a:pPr>
              <a:lnSpc>
                <a:spcPct val="100000"/>
              </a:lnSpc>
            </a:pPr>
            <a:r>
              <a:rPr lang="de-DE" sz="1400" spc="-1" strike="noStrike">
                <a:solidFill>
                  <a:srgbClr val="000000"/>
                </a:solidFill>
                <a:uFill>
                  <a:solidFill>
                    <a:srgbClr val="ffffff"/>
                  </a:solidFill>
                </a:uFill>
                <a:latin typeface="Verdana"/>
                <a:ea typeface="Verdana"/>
              </a:rPr>
              <a:t>Carbonate Reservoir Group</a:t>
            </a:r>
            <a:endParaRPr/>
          </a:p>
          <a:p>
            <a:pPr>
              <a:lnSpc>
                <a:spcPct val="100000"/>
              </a:lnSpc>
            </a:pPr>
            <a:r>
              <a:rPr lang="de-DE" sz="1400" spc="-1" strike="noStrike">
                <a:solidFill>
                  <a:srgbClr val="000000"/>
                </a:solidFill>
                <a:uFill>
                  <a:solidFill>
                    <a:srgbClr val="ffffff"/>
                  </a:solidFill>
                </a:uFill>
                <a:latin typeface="Verdana"/>
                <a:ea typeface="Verdana"/>
              </a:rPr>
              <a:t>Institute of Petroleum Engineering</a:t>
            </a:r>
            <a:endParaRPr/>
          </a:p>
          <a:p>
            <a:pPr>
              <a:lnSpc>
                <a:spcPct val="100000"/>
              </a:lnSpc>
            </a:pPr>
            <a:r>
              <a:rPr lang="de-DE" sz="1400" spc="-1" strike="noStrike">
                <a:solidFill>
                  <a:srgbClr val="000000"/>
                </a:solidFill>
                <a:uFill>
                  <a:solidFill>
                    <a:srgbClr val="ffffff"/>
                  </a:solidFill>
                </a:uFill>
                <a:latin typeface="Verdana"/>
                <a:ea typeface="Verdana"/>
              </a:rPr>
              <a:t>Heriot-Watt University</a:t>
            </a:r>
            <a:endParaRPr/>
          </a:p>
          <a:p>
            <a:pPr>
              <a:lnSpc>
                <a:spcPct val="100000"/>
              </a:lnSpc>
            </a:pPr>
            <a:r>
              <a:rPr lang="de-DE" sz="1400" spc="-1" strike="noStrike">
                <a:solidFill>
                  <a:srgbClr val="000000"/>
                </a:solidFill>
                <a:uFill>
                  <a:solidFill>
                    <a:srgbClr val="ffffff"/>
                  </a:solidFill>
                </a:uFill>
                <a:latin typeface="Verdana"/>
                <a:ea typeface="Verdana"/>
              </a:rPr>
              <a:t>http://carbonates.hw.ac.uk</a:t>
            </a:r>
            <a:endParaRPr/>
          </a:p>
        </p:txBody>
      </p:sp>
      <p:sp>
        <p:nvSpPr>
          <p:cNvPr id="7"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lang="en-US" sz="2800" spc="-1">
                <a:latin typeface="Verdana"/>
              </a:rPr>
              <a:t>Click to edit the outline text format</a:t>
            </a:r>
            <a:endParaRPr/>
          </a:p>
          <a:p>
            <a:pPr lvl="1" marL="864000" indent="-324000">
              <a:buClr>
                <a:srgbClr val="ffffff"/>
              </a:buClr>
              <a:buSzPct val="75000"/>
              <a:buFont typeface="Symbol" charset="2"/>
              <a:buChar char=""/>
            </a:pPr>
            <a:r>
              <a:rPr lang="en-US" sz="2000" spc="-1">
                <a:latin typeface="Verdana"/>
              </a:rPr>
              <a:t>Second Outline Level</a:t>
            </a:r>
            <a:endParaRPr/>
          </a:p>
          <a:p>
            <a:pPr lvl="2" marL="1296000" indent="-288000">
              <a:buClr>
                <a:srgbClr val="ffffff"/>
              </a:buClr>
              <a:buSzPct val="45000"/>
              <a:buFont typeface="Wingdings" charset="2"/>
              <a:buChar char=""/>
            </a:pPr>
            <a:r>
              <a:rPr lang="en-US" sz="1800" spc="-1">
                <a:latin typeface="Verdana"/>
              </a:rPr>
              <a:t>Third Outline Level</a:t>
            </a:r>
            <a:endParaRPr/>
          </a:p>
          <a:p>
            <a:pPr lvl="3" marL="1728000" indent="-216000">
              <a:buClr>
                <a:srgbClr val="ffffff"/>
              </a:buClr>
              <a:buSzPct val="75000"/>
              <a:buFont typeface="Symbol" charset="2"/>
              <a:buChar char=""/>
            </a:pPr>
            <a:r>
              <a:rPr lang="en-US" sz="1800" spc="-1">
                <a:latin typeface="Verdana"/>
              </a:rPr>
              <a:t>Fourth Outline Level</a:t>
            </a:r>
            <a:endParaRPr/>
          </a:p>
          <a:p>
            <a:pPr lvl="4" marL="2160000" indent="-216000">
              <a:buClr>
                <a:srgbClr val="ffffff"/>
              </a:buClr>
              <a:buSzPct val="45000"/>
              <a:buFont typeface="Wingdings" charset="2"/>
              <a:buChar char=""/>
            </a:pPr>
            <a:r>
              <a:rPr lang="en-US" sz="2000" spc="-1">
                <a:latin typeface="Verdana"/>
              </a:rPr>
              <a:t>Fifth Outline Level</a:t>
            </a:r>
            <a:endParaRPr/>
          </a:p>
          <a:p>
            <a:pPr lvl="5" marL="2592000" indent="-216000">
              <a:buClr>
                <a:srgbClr val="ffffff"/>
              </a:buClr>
              <a:buSzPct val="45000"/>
              <a:buFont typeface="Wingdings" charset="2"/>
              <a:buChar char=""/>
            </a:pPr>
            <a:r>
              <a:rPr lang="en-US" sz="2000" spc="-1">
                <a:latin typeface="Verdana"/>
              </a:rPr>
              <a:t>Sixth Outline Level</a:t>
            </a:r>
            <a:endParaRPr/>
          </a:p>
          <a:p>
            <a:pPr lvl="6" marL="3024000" indent="-216000">
              <a:buClr>
                <a:srgbClr val="ffffff"/>
              </a:buClr>
              <a:buSzPct val="45000"/>
              <a:buFont typeface="Wingdings" charset="2"/>
              <a:buChar char=""/>
            </a:pPr>
            <a:r>
              <a:rPr lang="en-US" sz="2000" spc="-1">
                <a:latin typeface="Verdana"/>
              </a:rPr>
              <a:t>Seventh Outline Level</a:t>
            </a:r>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188640"/>
            <a:ext cx="8218800" cy="503640"/>
          </a:xfrm>
          <a:prstGeom prst="rect">
            <a:avLst/>
          </a:prstGeom>
        </p:spPr>
        <p:txBody>
          <a:bodyPr anchor="ctr"/>
          <a:p>
            <a:pPr>
              <a:lnSpc>
                <a:spcPct val="100000"/>
              </a:lnSpc>
            </a:pPr>
            <a:r>
              <a:rPr lang="en-US" sz="2800" spc="-1" strike="noStrike">
                <a:solidFill>
                  <a:srgbClr val="595959"/>
                </a:solidFill>
                <a:uFill>
                  <a:solidFill>
                    <a:srgbClr val="ffffff"/>
                  </a:solidFill>
                </a:uFill>
                <a:latin typeface="Verdana"/>
                <a:ea typeface="Verdana"/>
              </a:rPr>
              <a:t>Click to edit Master title style</a:t>
            </a:r>
            <a:endParaRPr/>
          </a:p>
        </p:txBody>
      </p:sp>
      <p:sp>
        <p:nvSpPr>
          <p:cNvPr id="43" name="PlaceHolder 2"/>
          <p:cNvSpPr>
            <a:spLocks noGrp="1"/>
          </p:cNvSpPr>
          <p:nvPr>
            <p:ph type="body"/>
          </p:nvPr>
        </p:nvSpPr>
        <p:spPr>
          <a:xfrm>
            <a:off x="457200" y="1124640"/>
            <a:ext cx="8229240" cy="5256360"/>
          </a:xfrm>
          <a:prstGeom prst="rect">
            <a:avLst/>
          </a:prstGeom>
        </p:spPr>
        <p:txBody>
          <a:bodyPr/>
          <a:p>
            <a:pPr marL="432000" indent="-324000">
              <a:buClr>
                <a:srgbClr val="ffffff"/>
              </a:buClr>
              <a:buSzPct val="45000"/>
              <a:buFont typeface="Wingdings" charset="2"/>
              <a:buChar char=""/>
            </a:pPr>
            <a:r>
              <a:rPr lang="en-US" sz="2400" spc="-1" strike="noStrike">
                <a:solidFill>
                  <a:srgbClr val="595959"/>
                </a:solidFill>
                <a:uFill>
                  <a:solidFill>
                    <a:srgbClr val="ffffff"/>
                  </a:solidFill>
                </a:uFill>
                <a:latin typeface="Verdana"/>
                <a:ea typeface="Verdana"/>
              </a:rPr>
              <a:t>Click to edit the outline text format</a:t>
            </a:r>
            <a:endParaRPr/>
          </a:p>
          <a:p>
            <a:pPr lvl="1" marL="864000" indent="-324000">
              <a:buClr>
                <a:srgbClr val="ffffff"/>
              </a:buClr>
              <a:buSzPct val="75000"/>
              <a:buFont typeface="Symbol" charset="2"/>
              <a:buChar char=""/>
            </a:pPr>
            <a:r>
              <a:rPr lang="en-US" sz="2400" spc="-1" strike="noStrike">
                <a:solidFill>
                  <a:srgbClr val="595959"/>
                </a:solidFill>
                <a:uFill>
                  <a:solidFill>
                    <a:srgbClr val="ffffff"/>
                  </a:solidFill>
                </a:uFill>
                <a:latin typeface="Verdana"/>
                <a:ea typeface="Verdana"/>
              </a:rPr>
              <a:t>Second Outline Level</a:t>
            </a:r>
            <a:endParaRPr/>
          </a:p>
          <a:p>
            <a:pPr lvl="2" marL="1296000" indent="-288000">
              <a:buClr>
                <a:srgbClr val="ffffff"/>
              </a:buClr>
              <a:buSzPct val="45000"/>
              <a:buFont typeface="Wingdings" charset="2"/>
              <a:buChar char=""/>
            </a:pPr>
            <a:r>
              <a:rPr lang="en-US" sz="2400" spc="-1" strike="noStrike">
                <a:solidFill>
                  <a:srgbClr val="595959"/>
                </a:solidFill>
                <a:uFill>
                  <a:solidFill>
                    <a:srgbClr val="ffffff"/>
                  </a:solidFill>
                </a:uFill>
                <a:latin typeface="Verdana"/>
                <a:ea typeface="Verdana"/>
              </a:rPr>
              <a:t>Third Outline Level</a:t>
            </a:r>
            <a:endParaRPr/>
          </a:p>
          <a:p>
            <a:pPr lvl="3" marL="1728000" indent="-216000">
              <a:buClr>
                <a:srgbClr val="ffffff"/>
              </a:buClr>
              <a:buSzPct val="75000"/>
              <a:buFont typeface="Symbol" charset="2"/>
              <a:buChar char=""/>
            </a:pPr>
            <a:r>
              <a:rPr lang="en-US" sz="2400" spc="-1" strike="noStrike">
                <a:solidFill>
                  <a:srgbClr val="595959"/>
                </a:solidFill>
                <a:uFill>
                  <a:solidFill>
                    <a:srgbClr val="ffffff"/>
                  </a:solidFill>
                </a:uFill>
                <a:latin typeface="Verdana"/>
                <a:ea typeface="Verdana"/>
              </a:rPr>
              <a:t>Fourth Outline Level</a:t>
            </a:r>
            <a:endParaRPr/>
          </a:p>
          <a:p>
            <a:pPr lvl="4" marL="2160000" indent="-216000">
              <a:buClr>
                <a:srgbClr val="ffffff"/>
              </a:buClr>
              <a:buSzPct val="45000"/>
              <a:buFont typeface="Wingdings" charset="2"/>
              <a:buChar char=""/>
            </a:pPr>
            <a:r>
              <a:rPr lang="en-US" sz="2400" spc="-1" strike="noStrike">
                <a:solidFill>
                  <a:srgbClr val="595959"/>
                </a:solidFill>
                <a:uFill>
                  <a:solidFill>
                    <a:srgbClr val="ffffff"/>
                  </a:solidFill>
                </a:uFill>
                <a:latin typeface="Verdana"/>
                <a:ea typeface="Verdana"/>
              </a:rPr>
              <a:t>Fifth Outline Level</a:t>
            </a:r>
            <a:endParaRPr/>
          </a:p>
          <a:p>
            <a:pPr lvl="5" marL="2592000" indent="-216000">
              <a:buClr>
                <a:srgbClr val="ffffff"/>
              </a:buClr>
              <a:buSzPct val="45000"/>
              <a:buFont typeface="Wingdings" charset="2"/>
              <a:buChar char=""/>
            </a:pPr>
            <a:r>
              <a:rPr lang="en-US" sz="2400" spc="-1" strike="noStrike">
                <a:solidFill>
                  <a:srgbClr val="595959"/>
                </a:solidFill>
                <a:uFill>
                  <a:solidFill>
                    <a:srgbClr val="ffffff"/>
                  </a:solidFill>
                </a:uFill>
                <a:latin typeface="Verdana"/>
                <a:ea typeface="Verdana"/>
              </a:rPr>
              <a:t>Sixth Outline Level</a:t>
            </a:r>
            <a:endParaRPr/>
          </a:p>
          <a:p>
            <a:pPr marL="514440" indent="-287640">
              <a:lnSpc>
                <a:spcPct val="100000"/>
              </a:lnSpc>
              <a:buClr>
                <a:srgbClr val="595959"/>
              </a:buClr>
              <a:buFont typeface="Arial"/>
              <a:buChar char="•"/>
            </a:pPr>
            <a:r>
              <a:rPr lang="en-US" sz="2400" spc="-1" strike="noStrike">
                <a:solidFill>
                  <a:srgbClr val="595959"/>
                </a:solidFill>
                <a:uFill>
                  <a:solidFill>
                    <a:srgbClr val="ffffff"/>
                  </a:solidFill>
                </a:uFill>
                <a:latin typeface="Verdana"/>
                <a:ea typeface="Verdana"/>
              </a:rPr>
              <a:t>Seventh Outline LevelEdit Master text styles</a:t>
            </a:r>
            <a:endParaRPr/>
          </a:p>
          <a:p>
            <a:pPr lvl="1" marL="864000" indent="-287640">
              <a:lnSpc>
                <a:spcPct val="100000"/>
              </a:lnSpc>
              <a:buClr>
                <a:srgbClr val="595959"/>
              </a:buClr>
              <a:buSzPct val="90000"/>
              <a:buFont typeface="Arial"/>
              <a:buChar char="•"/>
            </a:pPr>
            <a:r>
              <a:rPr lang="en-US" sz="2000" spc="-1" strike="noStrike">
                <a:solidFill>
                  <a:srgbClr val="595959"/>
                </a:solidFill>
                <a:uFill>
                  <a:solidFill>
                    <a:srgbClr val="ffffff"/>
                  </a:solidFill>
                </a:uFill>
                <a:latin typeface="Verdana"/>
                <a:ea typeface="Verdana"/>
              </a:rPr>
              <a:t>Second level</a:t>
            </a:r>
            <a:endParaRPr/>
          </a:p>
          <a:p>
            <a:pPr lvl="2" marL="1371600" indent="-287640">
              <a:lnSpc>
                <a:spcPct val="100000"/>
              </a:lnSpc>
              <a:buClr>
                <a:srgbClr val="595959"/>
              </a:buClr>
              <a:buFont typeface="Arial"/>
              <a:buChar char="•"/>
            </a:pPr>
            <a:r>
              <a:rPr lang="en-US" sz="1800" spc="-1" strike="noStrike">
                <a:solidFill>
                  <a:srgbClr val="595959"/>
                </a:solidFill>
                <a:uFill>
                  <a:solidFill>
                    <a:srgbClr val="ffffff"/>
                  </a:solidFill>
                </a:uFill>
                <a:latin typeface="Verdana"/>
                <a:ea typeface="Verdana"/>
              </a:rPr>
              <a:t>Third level</a:t>
            </a:r>
            <a:endParaRPr/>
          </a:p>
          <a:p>
            <a:pPr lvl="3" marL="1714680" indent="-287640">
              <a:lnSpc>
                <a:spcPct val="100000"/>
              </a:lnSpc>
              <a:buClr>
                <a:srgbClr val="595959"/>
              </a:buClr>
              <a:buFont typeface="Arial"/>
              <a:buChar char="•"/>
            </a:pPr>
            <a:r>
              <a:rPr lang="en-US" sz="1600" spc="-1" strike="noStrike">
                <a:solidFill>
                  <a:srgbClr val="595959"/>
                </a:solidFill>
                <a:uFill>
                  <a:solidFill>
                    <a:srgbClr val="ffffff"/>
                  </a:solidFill>
                </a:uFill>
                <a:latin typeface="Verdana"/>
                <a:ea typeface="Verdana"/>
              </a:rPr>
              <a:t>Fourth level</a:t>
            </a:r>
            <a:endParaRPr/>
          </a:p>
          <a:p>
            <a:pPr lvl="4" marL="2171880" indent="-287640">
              <a:lnSpc>
                <a:spcPct val="100000"/>
              </a:lnSpc>
              <a:buClr>
                <a:srgbClr val="595959"/>
              </a:buClr>
              <a:buFont typeface="Arial"/>
              <a:buChar char="•"/>
            </a:pPr>
            <a:r>
              <a:rPr lang="en-US" sz="1600" spc="-1" strike="noStrike">
                <a:solidFill>
                  <a:srgbClr val="595959"/>
                </a:solidFill>
                <a:uFill>
                  <a:solidFill>
                    <a:srgbClr val="ffffff"/>
                  </a:solidFill>
                </a:uFill>
                <a:latin typeface="Verdana"/>
                <a:ea typeface="Verdana"/>
              </a:rPr>
              <a:t>Fifth level</a:t>
            </a:r>
            <a:endParaRPr/>
          </a:p>
        </p:txBody>
      </p:sp>
      <p:sp>
        <p:nvSpPr>
          <p:cNvPr id="44" name="Line 3"/>
          <p:cNvSpPr/>
          <p:nvPr/>
        </p:nvSpPr>
        <p:spPr>
          <a:xfrm>
            <a:off x="467280" y="764640"/>
            <a:ext cx="8218800" cy="0"/>
          </a:xfrm>
          <a:prstGeom prst="line">
            <a:avLst/>
          </a:prstGeom>
          <a:ln w="57240">
            <a:solidFill>
              <a:schemeClr val="bg1">
                <a:lumMod val="75000"/>
              </a:schemeClr>
            </a:solidFill>
            <a:round/>
          </a:ln>
        </p:spPr>
        <p:style>
          <a:lnRef idx="1">
            <a:schemeClr val="accent1"/>
          </a:lnRef>
          <a:fillRef idx="0">
            <a:schemeClr val="accent1"/>
          </a:fillRef>
          <a:effectRef idx="0">
            <a:schemeClr val="accent1"/>
          </a:effectRef>
          <a:fontRef idx="minor"/>
        </p:style>
      </p:sp>
      <p:sp>
        <p:nvSpPr>
          <p:cNvPr id="45" name="PlaceHolder 4"/>
          <p:cNvSpPr>
            <a:spLocks noGrp="1"/>
          </p:cNvSpPr>
          <p:nvPr>
            <p:ph type="sldNum"/>
          </p:nvPr>
        </p:nvSpPr>
        <p:spPr>
          <a:xfrm>
            <a:off x="6553080" y="6453360"/>
            <a:ext cx="2133360" cy="267840"/>
          </a:xfrm>
          <a:prstGeom prst="rect">
            <a:avLst/>
          </a:prstGeom>
        </p:spPr>
        <p:txBody>
          <a:bodyPr lIns="90000" rIns="90000" tIns="45000" bIns="45000"/>
          <a:p>
            <a:pPr algn="r">
              <a:lnSpc>
                <a:spcPct val="100000"/>
              </a:lnSpc>
            </a:pPr>
            <a:fld id="{799C7495-76C1-4E6D-AA12-009FC706DCC8}" type="slidenum">
              <a:rPr lang="de-DE" sz="1200" spc="-1" strike="noStrike">
                <a:solidFill>
                  <a:srgbClr val="939393"/>
                </a:solidFill>
                <a:uFill>
                  <a:solidFill>
                    <a:srgbClr val="ffffff"/>
                  </a:solidFill>
                </a:uFill>
                <a:latin typeface="Verdana"/>
                <a:ea typeface="Verdana"/>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685800" y="2130480"/>
            <a:ext cx="7772040" cy="1469520"/>
          </a:xfrm>
          <a:prstGeom prst="rect">
            <a:avLst/>
          </a:prstGeom>
          <a:noFill/>
          <a:ln>
            <a:noFill/>
          </a:ln>
        </p:spPr>
        <p:txBody>
          <a:bodyPr anchor="ctr"/>
          <a:p>
            <a:pPr algn="ctr">
              <a:lnSpc>
                <a:spcPct val="100000"/>
              </a:lnSpc>
            </a:pPr>
            <a:r>
              <a:rPr b="1" lang="en-US" sz="3600" spc="-1" strike="noStrike">
                <a:solidFill>
                  <a:srgbClr val="595959"/>
                </a:solidFill>
                <a:uFill>
                  <a:solidFill>
                    <a:srgbClr val="ffffff"/>
                  </a:solidFill>
                </a:uFill>
                <a:latin typeface="Verdana"/>
                <a:ea typeface="Verdana"/>
              </a:rPr>
              <a:t>Dual Porosity Modeling and Multi-scale Finxite Volume Methods</a:t>
            </a:r>
            <a:endParaRPr/>
          </a:p>
        </p:txBody>
      </p:sp>
      <p:sp>
        <p:nvSpPr>
          <p:cNvPr id="86" name="TextShape 2"/>
          <p:cNvSpPr txBox="1"/>
          <p:nvPr/>
        </p:nvSpPr>
        <p:spPr>
          <a:xfrm>
            <a:off x="685800" y="4102200"/>
            <a:ext cx="7772040" cy="1126440"/>
          </a:xfrm>
          <a:prstGeom prst="rect">
            <a:avLst/>
          </a:prstGeom>
          <a:noFill/>
          <a:ln>
            <a:noFill/>
          </a:ln>
        </p:spPr>
        <p:txBody>
          <a:bodyPr/>
          <a:p>
            <a:pPr algn="ct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457200" y="188640"/>
            <a:ext cx="8218800" cy="503640"/>
          </a:xfrm>
          <a:prstGeom prst="rect">
            <a:avLst/>
          </a:prstGeom>
          <a:noFill/>
          <a:ln>
            <a:noFill/>
          </a:ln>
        </p:spPr>
        <p:txBody>
          <a:bodyPr anchor="ctr"/>
          <a:p>
            <a:pPr>
              <a:lnSpc>
                <a:spcPct val="100000"/>
              </a:lnSpc>
            </a:pPr>
            <a:r>
              <a:rPr lang="en-US" sz="2800" spc="-1" strike="noStrike">
                <a:solidFill>
                  <a:srgbClr val="595959"/>
                </a:solidFill>
                <a:uFill>
                  <a:solidFill>
                    <a:srgbClr val="ffffff"/>
                  </a:solidFill>
                </a:uFill>
                <a:latin typeface="Verdana"/>
                <a:ea typeface="Verdana"/>
              </a:rPr>
              <a:t>Motivation</a:t>
            </a:r>
            <a:endParaRPr/>
          </a:p>
        </p:txBody>
      </p:sp>
      <p:pic>
        <p:nvPicPr>
          <p:cNvPr id="88" name="Content Placeholder 5" descr=""/>
          <p:cNvPicPr/>
          <p:nvPr/>
        </p:nvPicPr>
        <p:blipFill>
          <a:blip r:embed="rId1"/>
          <a:stretch/>
        </p:blipFill>
        <p:spPr>
          <a:xfrm>
            <a:off x="1115640" y="1484640"/>
            <a:ext cx="6760080" cy="1944000"/>
          </a:xfrm>
          <a:prstGeom prst="rect">
            <a:avLst/>
          </a:prstGeom>
          <a:ln>
            <a:noFill/>
          </a:ln>
        </p:spPr>
      </p:pic>
      <p:sp>
        <p:nvSpPr>
          <p:cNvPr id="89" name="TextShape 2"/>
          <p:cNvSpPr txBox="1"/>
          <p:nvPr/>
        </p:nvSpPr>
        <p:spPr>
          <a:xfrm>
            <a:off x="6553080" y="6453360"/>
            <a:ext cx="2133360" cy="267840"/>
          </a:xfrm>
          <a:prstGeom prst="rect">
            <a:avLst/>
          </a:prstGeom>
          <a:noFill/>
          <a:ln>
            <a:noFill/>
          </a:ln>
        </p:spPr>
        <p:txBody>
          <a:bodyPr lIns="90000" rIns="90000" tIns="45000" bIns="45000"/>
          <a:p>
            <a:pPr algn="r">
              <a:lnSpc>
                <a:spcPct val="100000"/>
              </a:lnSpc>
            </a:pPr>
            <a:fld id="{F11DC380-617E-47E0-AFE4-7563F3826C8E}" type="slidenum">
              <a:rPr lang="de-DE" sz="1200" spc="-1" strike="noStrike">
                <a:solidFill>
                  <a:srgbClr val="939393"/>
                </a:solidFill>
                <a:uFill>
                  <a:solidFill>
                    <a:srgbClr val="ffffff"/>
                  </a:solidFill>
                </a:uFill>
                <a:latin typeface="Verdana"/>
                <a:ea typeface="Verdana"/>
              </a:rPr>
              <a:t>&lt;number&gt;</a:t>
            </a:fld>
            <a:endParaRPr/>
          </a:p>
        </p:txBody>
      </p:sp>
      <p:sp>
        <p:nvSpPr>
          <p:cNvPr id="90" name="CustomShape 3"/>
          <p:cNvSpPr/>
          <p:nvPr/>
        </p:nvSpPr>
        <p:spPr>
          <a:xfrm>
            <a:off x="457200" y="3717000"/>
            <a:ext cx="8229240" cy="1872000"/>
          </a:xfrm>
          <a:prstGeom prst="rect">
            <a:avLst/>
          </a:prstGeom>
          <a:noFill/>
          <a:ln>
            <a:noFill/>
          </a:ln>
        </p:spPr>
        <p:style>
          <a:lnRef idx="0"/>
          <a:fillRef idx="0"/>
          <a:effectRef idx="0"/>
          <a:fontRef idx="minor"/>
        </p:style>
        <p:txBody>
          <a:bodyPr/>
          <a:p>
            <a:pPr>
              <a:lnSpc>
                <a:spcPct val="100000"/>
              </a:lnSpc>
            </a:pPr>
            <a:r>
              <a:rPr lang="de-DE" sz="2000" spc="-1" strike="noStrike">
                <a:solidFill>
                  <a:srgbClr val="595959"/>
                </a:solidFill>
                <a:uFill>
                  <a:solidFill>
                    <a:srgbClr val="ffffff"/>
                  </a:solidFill>
                </a:uFill>
                <a:latin typeface="Verdana"/>
                <a:ea typeface="Verdana"/>
              </a:rPr>
              <a:t>Challenges:</a:t>
            </a:r>
            <a:endParaRPr/>
          </a:p>
          <a:p>
            <a:pPr marL="514440" indent="-514080">
              <a:lnSpc>
                <a:spcPct val="100000"/>
              </a:lnSpc>
              <a:buClr>
                <a:srgbClr val="595959"/>
              </a:buClr>
              <a:buFont typeface="Arial"/>
              <a:buChar char="•"/>
            </a:pPr>
            <a:r>
              <a:rPr lang="de-DE" sz="2000" spc="-1" strike="noStrike">
                <a:solidFill>
                  <a:srgbClr val="595959"/>
                </a:solidFill>
                <a:uFill>
                  <a:solidFill>
                    <a:srgbClr val="ffffff"/>
                  </a:solidFill>
                </a:uFill>
                <a:latin typeface="Verdana"/>
                <a:ea typeface="Verdana"/>
              </a:rPr>
              <a:t>heterogeneous parameters on multiple scales</a:t>
            </a:r>
            <a:endParaRPr/>
          </a:p>
          <a:p>
            <a:pPr marL="514440" indent="-514080">
              <a:lnSpc>
                <a:spcPct val="100000"/>
              </a:lnSpc>
              <a:buClr>
                <a:srgbClr val="595959"/>
              </a:buClr>
              <a:buFont typeface="Arial"/>
              <a:buChar char="•"/>
            </a:pPr>
            <a:r>
              <a:rPr lang="de-DE" sz="2000" spc="-1" strike="noStrike">
                <a:solidFill>
                  <a:srgbClr val="595959"/>
                </a:solidFill>
                <a:uFill>
                  <a:solidFill>
                    <a:srgbClr val="ffffff"/>
                  </a:solidFill>
                </a:uFill>
                <a:latin typeface="Verdana"/>
                <a:ea typeface="Verdana"/>
              </a:rPr>
              <a:t>strongly discontinuous material properties, e.g. K spans multiple length scales and has multiscale structure</a:t>
            </a:r>
            <a:r>
              <a:rPr lang="de-DE" sz="2000" spc="-1" strike="noStrike">
                <a:solidFill>
                  <a:srgbClr val="595959"/>
                </a:solidFill>
                <a:uFill>
                  <a:solidFill>
                    <a:srgbClr val="ffffff"/>
                  </a:solidFill>
                </a:uFill>
                <a:latin typeface="Verdana"/>
                <a:ea typeface="Verdana"/>
              </a:rPr>
              <a:t>
</a:t>
            </a:r>
            <a:r>
              <a:rPr lang="de-DE" sz="2000" spc="-1" strike="noStrike">
                <a:solidFill>
                  <a:srgbClr val="595959"/>
                </a:solidFill>
                <a:uFill>
                  <a:solidFill>
                    <a:srgbClr val="ffffff"/>
                  </a:solidFill>
                </a:uFill>
                <a:latin typeface="Verdana"/>
                <a:ea typeface="Verdana"/>
              </a:rPr>
              <a:t>→ all scales impact flow behaviour</a:t>
            </a:r>
            <a:endParaRPr/>
          </a:p>
          <a:p>
            <a:pPr>
              <a:lnSpc>
                <a:spcPct val="100000"/>
              </a:lnSpc>
            </a:pPr>
            <a:endParaRPr/>
          </a:p>
          <a:p>
            <a:pPr>
              <a:lnSpc>
                <a:spcPct val="100000"/>
              </a:lnSpc>
            </a:pPr>
            <a:endParaRPr/>
          </a:p>
        </p:txBody>
      </p:sp>
      <p:sp>
        <p:nvSpPr>
          <p:cNvPr id="91" name="CustomShape 4"/>
          <p:cNvSpPr/>
          <p:nvPr/>
        </p:nvSpPr>
        <p:spPr>
          <a:xfrm>
            <a:off x="755640" y="5589360"/>
            <a:ext cx="7704360" cy="395280"/>
          </a:xfrm>
          <a:prstGeom prst="rect">
            <a:avLst/>
          </a:prstGeom>
          <a:noFill/>
          <a:ln w="19080">
            <a:solidFill>
              <a:schemeClr val="accent2"/>
            </a:solidFill>
            <a:round/>
          </a:ln>
        </p:spPr>
        <p:style>
          <a:lnRef idx="0"/>
          <a:fillRef idx="0"/>
          <a:effectRef idx="0"/>
          <a:fontRef idx="minor"/>
        </p:style>
        <p:txBody>
          <a:bodyPr lIns="90000" rIns="90000" tIns="45000" bIns="45000"/>
          <a:p>
            <a:pPr>
              <a:lnSpc>
                <a:spcPct val="100000"/>
              </a:lnSpc>
            </a:pPr>
            <a:r>
              <a:rPr lang="de-DE" sz="2000" spc="-1" strike="noStrike">
                <a:solidFill>
                  <a:srgbClr val="595959"/>
                </a:solidFill>
                <a:uFill>
                  <a:solidFill>
                    <a:srgbClr val="ffffff"/>
                  </a:solidFill>
                </a:uFill>
                <a:latin typeface="Verdana"/>
                <a:ea typeface="Verdana"/>
              </a:rPr>
              <a:t>high-resolution of all details computationally not possible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457200" y="188640"/>
            <a:ext cx="8218800" cy="503640"/>
          </a:xfrm>
          <a:prstGeom prst="rect">
            <a:avLst/>
          </a:prstGeom>
          <a:noFill/>
          <a:ln>
            <a:noFill/>
          </a:ln>
        </p:spPr>
        <p:txBody>
          <a:bodyPr anchor="ctr"/>
          <a:p>
            <a:pPr>
              <a:lnSpc>
                <a:spcPct val="100000"/>
              </a:lnSpc>
            </a:pPr>
            <a:r>
              <a:rPr lang="en-US" sz="2800" spc="-1" strike="noStrike">
                <a:solidFill>
                  <a:srgbClr val="595959"/>
                </a:solidFill>
                <a:uFill>
                  <a:solidFill>
                    <a:srgbClr val="ffffff"/>
                  </a:solidFill>
                </a:uFill>
                <a:latin typeface="Verdana"/>
                <a:ea typeface="Verdana"/>
              </a:rPr>
              <a:t>Modeling Flow in Fractured Porous Media</a:t>
            </a:r>
            <a:endParaRPr/>
          </a:p>
        </p:txBody>
      </p:sp>
      <p:sp>
        <p:nvSpPr>
          <p:cNvPr id="93" name="TextShape 2"/>
          <p:cNvSpPr txBox="1"/>
          <p:nvPr/>
        </p:nvSpPr>
        <p:spPr>
          <a:xfrm>
            <a:off x="457200" y="1124640"/>
            <a:ext cx="8229240" cy="5256360"/>
          </a:xfrm>
          <a:prstGeom prst="rect">
            <a:avLst/>
          </a:prstGeom>
          <a:noFill/>
          <a:ln>
            <a:noFill/>
          </a:ln>
        </p:spPr>
        <p:txBody>
          <a:bodyPr/>
          <a:p>
            <a:pPr>
              <a:lnSpc>
                <a:spcPct val="100000"/>
              </a:lnSpc>
            </a:pPr>
            <a:r>
              <a:rPr lang="en-US" sz="1900" spc="-1" strike="noStrike">
                <a:solidFill>
                  <a:srgbClr val="595959"/>
                </a:solidFill>
                <a:uFill>
                  <a:solidFill>
                    <a:srgbClr val="ffffff"/>
                  </a:solidFill>
                </a:uFill>
                <a:latin typeface="Verdana"/>
                <a:ea typeface="Verdana"/>
              </a:rPr>
              <a:t>   </a:t>
            </a:r>
            <a:r>
              <a:rPr lang="en-US" sz="1900" spc="-1" strike="noStrike">
                <a:solidFill>
                  <a:srgbClr val="595959"/>
                </a:solidFill>
                <a:uFill>
                  <a:solidFill>
                    <a:srgbClr val="ffffff"/>
                  </a:solidFill>
                </a:uFill>
                <a:latin typeface="Verdana"/>
                <a:ea typeface="Verdana"/>
              </a:rPr>
              <a:t>Common modeling approaches</a:t>
            </a:r>
            <a:endParaRPr/>
          </a:p>
          <a:p>
            <a:pPr marL="514440" indent="-287640">
              <a:lnSpc>
                <a:spcPct val="100000"/>
              </a:lnSpc>
              <a:buClr>
                <a:srgbClr val="595959"/>
              </a:buClr>
              <a:buFont typeface="Wingdings" charset="2"/>
              <a:buChar char=""/>
            </a:pPr>
            <a:r>
              <a:rPr lang="en-US" sz="1900" spc="-1" strike="noStrike">
                <a:solidFill>
                  <a:srgbClr val="595959"/>
                </a:solidFill>
                <a:uFill>
                  <a:solidFill>
                    <a:srgbClr val="ffffff"/>
                  </a:solidFill>
                </a:uFill>
                <a:latin typeface="Verdana"/>
                <a:ea typeface="Verdana"/>
              </a:rPr>
              <a:t>Continuum approaches</a:t>
            </a:r>
            <a:endParaRPr/>
          </a:p>
          <a:p>
            <a:pPr marL="514440" indent="-287640">
              <a:lnSpc>
                <a:spcPct val="100000"/>
              </a:lnSpc>
              <a:buClr>
                <a:srgbClr val="595959"/>
              </a:buClr>
              <a:buFont typeface="Wingdings" charset="2"/>
              <a:buChar char=""/>
            </a:pPr>
            <a:r>
              <a:rPr lang="en-US" sz="1900" spc="-1" strike="noStrike">
                <a:solidFill>
                  <a:srgbClr val="595959"/>
                </a:solidFill>
                <a:uFill>
                  <a:solidFill>
                    <a:srgbClr val="ffffff"/>
                  </a:solidFill>
                </a:uFill>
                <a:latin typeface="Verdana"/>
                <a:ea typeface="Verdana"/>
              </a:rPr>
              <a:t>Discrete approaches</a:t>
            </a:r>
            <a:endParaRPr/>
          </a:p>
          <a:p>
            <a:pPr marL="514440" indent="-287640">
              <a:lnSpc>
                <a:spcPct val="100000"/>
              </a:lnSpc>
              <a:buClr>
                <a:srgbClr val="595959"/>
              </a:buClr>
              <a:buFont typeface="Wingdings" charset="2"/>
              <a:buChar char=""/>
            </a:pPr>
            <a:r>
              <a:rPr lang="en-US" sz="1900" spc="-1" strike="noStrike">
                <a:solidFill>
                  <a:srgbClr val="595959"/>
                </a:solidFill>
                <a:uFill>
                  <a:solidFill>
                    <a:srgbClr val="ffffff"/>
                  </a:solidFill>
                </a:uFill>
                <a:latin typeface="Verdana"/>
                <a:ea typeface="Verdana"/>
              </a:rPr>
              <a:t>Multi-scale methods</a:t>
            </a:r>
            <a:endParaRPr/>
          </a:p>
        </p:txBody>
      </p:sp>
      <p:sp>
        <p:nvSpPr>
          <p:cNvPr id="94" name="TextShape 3"/>
          <p:cNvSpPr txBox="1"/>
          <p:nvPr/>
        </p:nvSpPr>
        <p:spPr>
          <a:xfrm>
            <a:off x="6553080" y="6453360"/>
            <a:ext cx="2133360" cy="267840"/>
          </a:xfrm>
          <a:prstGeom prst="rect">
            <a:avLst/>
          </a:prstGeom>
          <a:noFill/>
          <a:ln>
            <a:noFill/>
          </a:ln>
        </p:spPr>
        <p:txBody>
          <a:bodyPr lIns="90000" rIns="90000" tIns="45000" bIns="45000"/>
          <a:p>
            <a:pPr algn="r">
              <a:lnSpc>
                <a:spcPct val="100000"/>
              </a:lnSpc>
            </a:pPr>
            <a:fld id="{8265B884-E236-464C-9BDD-819162F5AABF}" type="slidenum">
              <a:rPr lang="de-DE" sz="1200" spc="-1" strike="noStrike">
                <a:solidFill>
                  <a:srgbClr val="939393"/>
                </a:solidFill>
                <a:uFill>
                  <a:solidFill>
                    <a:srgbClr val="ffffff"/>
                  </a:solidFill>
                </a:uFill>
                <a:latin typeface="Verdana"/>
                <a:ea typeface="Verdana"/>
              </a:rPr>
              <a:t>&lt;number&gt;</a:t>
            </a:fld>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457200" y="188640"/>
            <a:ext cx="8218800" cy="503640"/>
          </a:xfrm>
          <a:prstGeom prst="rect">
            <a:avLst/>
          </a:prstGeom>
          <a:noFill/>
          <a:ln>
            <a:noFill/>
          </a:ln>
        </p:spPr>
        <p:txBody>
          <a:bodyPr anchor="ctr"/>
          <a:p>
            <a:pPr>
              <a:lnSpc>
                <a:spcPct val="100000"/>
              </a:lnSpc>
            </a:pPr>
            <a:r>
              <a:rPr lang="en-US" sz="2800" spc="-1" strike="noStrike">
                <a:solidFill>
                  <a:srgbClr val="595959"/>
                </a:solidFill>
                <a:uFill>
                  <a:solidFill>
                    <a:srgbClr val="ffffff"/>
                  </a:solidFill>
                </a:uFill>
                <a:latin typeface="Verdana"/>
                <a:ea typeface="Verdana"/>
              </a:rPr>
              <a:t>Modeling Flow in Fractured Porous Media</a:t>
            </a:r>
            <a:endParaRPr/>
          </a:p>
        </p:txBody>
      </p:sp>
      <p:sp>
        <p:nvSpPr>
          <p:cNvPr id="96" name="TextShape 2"/>
          <p:cNvSpPr txBox="1"/>
          <p:nvPr/>
        </p:nvSpPr>
        <p:spPr>
          <a:xfrm>
            <a:off x="457200" y="1124640"/>
            <a:ext cx="8229240" cy="5472360"/>
          </a:xfrm>
          <a:prstGeom prst="rect">
            <a:avLst/>
          </a:prstGeom>
          <a:noFill/>
          <a:ln>
            <a:noFill/>
          </a:ln>
        </p:spPr>
        <p:txBody>
          <a:bodyPr/>
          <a:p>
            <a:pPr marL="226440">
              <a:lnSpc>
                <a:spcPct val="100000"/>
              </a:lnSpc>
            </a:pPr>
            <a:r>
              <a:rPr lang="en-US" sz="1900" spc="-1" strike="noStrike">
                <a:solidFill>
                  <a:srgbClr val="595959"/>
                </a:solidFill>
                <a:uFill>
                  <a:solidFill>
                    <a:srgbClr val="ffffff"/>
                  </a:solidFill>
                </a:uFill>
                <a:latin typeface="Verdana"/>
                <a:ea typeface="Verdana"/>
              </a:rPr>
              <a:t>Common modeling approaches</a:t>
            </a:r>
            <a:endParaRPr/>
          </a:p>
          <a:p>
            <a:pPr marL="514440" indent="-287640">
              <a:lnSpc>
                <a:spcPct val="100000"/>
              </a:lnSpc>
              <a:buClr>
                <a:srgbClr val="c0504d"/>
              </a:buClr>
              <a:buFont typeface="Wingdings" charset="2"/>
              <a:buChar char=""/>
            </a:pPr>
            <a:r>
              <a:rPr lang="en-US" sz="1900" spc="-1" strike="noStrike">
                <a:solidFill>
                  <a:srgbClr val="c0504d"/>
                </a:solidFill>
                <a:uFill>
                  <a:solidFill>
                    <a:srgbClr val="ffffff"/>
                  </a:solidFill>
                </a:uFill>
                <a:latin typeface="Verdana"/>
                <a:ea typeface="Verdana"/>
              </a:rPr>
              <a:t>Continuum approaches</a:t>
            </a:r>
            <a:endParaRPr/>
          </a:p>
          <a:p>
            <a:pPr lvl="1" marL="864000" indent="-287640">
              <a:lnSpc>
                <a:spcPct val="100000"/>
              </a:lnSpc>
              <a:buClr>
                <a:srgbClr val="595959"/>
              </a:buClr>
              <a:buSzPct val="90000"/>
              <a:buFont typeface="Arial"/>
              <a:buChar char="•"/>
            </a:pPr>
            <a:r>
              <a:rPr lang="en-US" sz="1800" spc="-1" strike="noStrike">
                <a:solidFill>
                  <a:srgbClr val="595959"/>
                </a:solidFill>
                <a:uFill>
                  <a:solidFill>
                    <a:srgbClr val="ffffff"/>
                  </a:solidFill>
                </a:uFill>
                <a:latin typeface="Verdana"/>
                <a:ea typeface="Verdana"/>
              </a:rPr>
              <a:t>upscaled representation of geometries and parameters</a:t>
            </a:r>
            <a:endParaRPr/>
          </a:p>
          <a:p>
            <a:endParaRPr/>
          </a:p>
          <a:p>
            <a:endParaRPr/>
          </a:p>
          <a:p>
            <a:endParaRPr/>
          </a:p>
          <a:p>
            <a:endParaRPr/>
          </a:p>
          <a:p>
            <a:endParaRPr/>
          </a:p>
          <a:p>
            <a:endParaRPr/>
          </a:p>
          <a:p>
            <a:r>
              <a:rPr lang="en-US" sz="1800" spc="-1" strike="noStrike">
                <a:solidFill>
                  <a:srgbClr val="595959"/>
                </a:solidFill>
                <a:uFill>
                  <a:solidFill>
                    <a:srgbClr val="ffffff"/>
                  </a:solidFill>
                </a:uFill>
                <a:latin typeface="Verdana"/>
                <a:ea typeface="Verdana"/>
              </a:rPr>
              <a:t>→ </a:t>
            </a:r>
            <a:r>
              <a:rPr lang="en-US" sz="1800" spc="-1" strike="noStrike">
                <a:solidFill>
                  <a:srgbClr val="595959"/>
                </a:solidFill>
                <a:uFill>
                  <a:solidFill>
                    <a:srgbClr val="ffffff"/>
                  </a:solidFill>
                </a:uFill>
                <a:latin typeface="Verdana"/>
                <a:ea typeface="Verdana"/>
              </a:rPr>
              <a:t>efficient</a:t>
            </a:r>
            <a:r>
              <a:rPr lang="en-US" sz="1800" spc="-1" strike="noStrike">
                <a:solidFill>
                  <a:srgbClr val="595959"/>
                </a:solidFill>
                <a:uFill>
                  <a:solidFill>
                    <a:srgbClr val="ffffff"/>
                  </a:solidFill>
                </a:uFill>
                <a:latin typeface="Verdana"/>
                <a:ea typeface="Verdana"/>
              </a:rPr>
              <a:t>
</a:t>
            </a:r>
            <a:r>
              <a:rPr lang="en-US" sz="1800" spc="-1" strike="noStrike">
                <a:solidFill>
                  <a:srgbClr val="595959"/>
                </a:solidFill>
                <a:uFill>
                  <a:solidFill>
                    <a:srgbClr val="ffffff"/>
                  </a:solidFill>
                </a:uFill>
                <a:latin typeface="Verdana"/>
                <a:ea typeface="Verdana"/>
              </a:rPr>
              <a:t>→ determination of effective parameters and exchange</a:t>
            </a:r>
            <a:r>
              <a:rPr lang="en-US" sz="1800" spc="-1" strike="noStrike">
                <a:solidFill>
                  <a:srgbClr val="595959"/>
                </a:solidFill>
                <a:uFill>
                  <a:solidFill>
                    <a:srgbClr val="ffffff"/>
                  </a:solidFill>
                </a:uFill>
                <a:latin typeface="Verdana"/>
                <a:ea typeface="Verdana"/>
              </a:rPr>
              <a:t>
</a:t>
            </a:r>
            <a:r>
              <a:rPr lang="en-US" sz="1800" spc="-1" strike="noStrike">
                <a:solidFill>
                  <a:srgbClr val="595959"/>
                </a:solidFill>
                <a:uFill>
                  <a:solidFill>
                    <a:srgbClr val="ffffff"/>
                  </a:solidFill>
                </a:uFill>
                <a:latin typeface="Verdana"/>
                <a:ea typeface="Verdana"/>
              </a:rPr>
              <a:t>    functions not straightforward</a:t>
            </a:r>
            <a:endParaRPr/>
          </a:p>
          <a:p>
            <a:pPr marL="514440" indent="-287640">
              <a:lnSpc>
                <a:spcPct val="100000"/>
              </a:lnSpc>
              <a:buClr>
                <a:srgbClr val="595959"/>
              </a:buClr>
              <a:buFont typeface="Wingdings" charset="2"/>
              <a:buChar char=""/>
            </a:pPr>
            <a:r>
              <a:rPr lang="en-US" sz="1900" spc="-1" strike="noStrike">
                <a:solidFill>
                  <a:srgbClr val="595959"/>
                </a:solidFill>
                <a:uFill>
                  <a:solidFill>
                    <a:srgbClr val="ffffff"/>
                  </a:solidFill>
                </a:uFill>
                <a:latin typeface="Verdana"/>
                <a:ea typeface="Verdana"/>
              </a:rPr>
              <a:t>Discrete Approaches</a:t>
            </a:r>
            <a:endParaRPr/>
          </a:p>
          <a:p>
            <a:pPr marL="514440" indent="-287640">
              <a:lnSpc>
                <a:spcPct val="100000"/>
              </a:lnSpc>
              <a:buClr>
                <a:srgbClr val="595959"/>
              </a:buClr>
              <a:buFont typeface="Wingdings" charset="2"/>
              <a:buChar char=""/>
            </a:pPr>
            <a:r>
              <a:rPr lang="en-US" sz="1900" spc="-1" strike="noStrike">
                <a:solidFill>
                  <a:srgbClr val="595959"/>
                </a:solidFill>
                <a:uFill>
                  <a:solidFill>
                    <a:srgbClr val="ffffff"/>
                  </a:solidFill>
                </a:uFill>
                <a:latin typeface="Verdana"/>
                <a:ea typeface="Verdana"/>
              </a:rPr>
              <a:t>Multi-scale methods</a:t>
            </a:r>
            <a:endParaRPr/>
          </a:p>
          <a:p>
            <a:pPr>
              <a:lnSpc>
                <a:spcPct val="100000"/>
              </a:lnSpc>
            </a:pPr>
            <a:endParaRPr/>
          </a:p>
          <a:p>
            <a:pPr marL="226440">
              <a:lnSpc>
                <a:spcPct val="100000"/>
              </a:lnSpc>
            </a:pPr>
            <a:endParaRPr/>
          </a:p>
          <a:p>
            <a:pPr>
              <a:lnSpc>
                <a:spcPct val="100000"/>
              </a:lnSpc>
            </a:pPr>
            <a:endParaRPr/>
          </a:p>
        </p:txBody>
      </p:sp>
      <p:sp>
        <p:nvSpPr>
          <p:cNvPr id="97" name="TextShape 3"/>
          <p:cNvSpPr txBox="1"/>
          <p:nvPr/>
        </p:nvSpPr>
        <p:spPr>
          <a:xfrm>
            <a:off x="6553080" y="6453360"/>
            <a:ext cx="2133360" cy="267840"/>
          </a:xfrm>
          <a:prstGeom prst="rect">
            <a:avLst/>
          </a:prstGeom>
          <a:noFill/>
          <a:ln>
            <a:noFill/>
          </a:ln>
        </p:spPr>
        <p:txBody>
          <a:bodyPr lIns="90000" rIns="90000" tIns="45000" bIns="45000"/>
          <a:p>
            <a:pPr algn="r">
              <a:lnSpc>
                <a:spcPct val="100000"/>
              </a:lnSpc>
            </a:pPr>
            <a:fld id="{FDA3CF2E-C469-41EF-B6B5-9E7C697C45D0}" type="slidenum">
              <a:rPr lang="de-DE" sz="1200" spc="-1" strike="noStrike">
                <a:solidFill>
                  <a:srgbClr val="939393"/>
                </a:solidFill>
                <a:uFill>
                  <a:solidFill>
                    <a:srgbClr val="ffffff"/>
                  </a:solidFill>
                </a:uFill>
                <a:latin typeface="Verdana"/>
                <a:ea typeface="Verdana"/>
              </a:rPr>
              <a:t>&lt;number&gt;</a:t>
            </a:fld>
            <a:endParaRPr/>
          </a:p>
        </p:txBody>
      </p:sp>
      <p:pic>
        <p:nvPicPr>
          <p:cNvPr id="98" name="Picture 6" descr=""/>
          <p:cNvPicPr/>
          <p:nvPr/>
        </p:nvPicPr>
        <p:blipFill>
          <a:blip r:embed="rId1"/>
          <a:stretch/>
        </p:blipFill>
        <p:spPr>
          <a:xfrm rot="10800000">
            <a:off x="5975640" y="4224600"/>
            <a:ext cx="4355640" cy="17870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457200" y="188640"/>
            <a:ext cx="8218800" cy="503640"/>
          </a:xfrm>
          <a:prstGeom prst="rect">
            <a:avLst/>
          </a:prstGeom>
          <a:noFill/>
          <a:ln>
            <a:noFill/>
          </a:ln>
        </p:spPr>
        <p:txBody>
          <a:bodyPr anchor="ctr"/>
          <a:p>
            <a:pPr>
              <a:lnSpc>
                <a:spcPct val="100000"/>
              </a:lnSpc>
            </a:pPr>
            <a:r>
              <a:rPr lang="en-US" sz="2800" spc="-1" strike="noStrike">
                <a:solidFill>
                  <a:srgbClr val="595959"/>
                </a:solidFill>
                <a:uFill>
                  <a:solidFill>
                    <a:srgbClr val="ffffff"/>
                  </a:solidFill>
                </a:uFill>
                <a:latin typeface="Verdana"/>
                <a:ea typeface="Verdana"/>
              </a:rPr>
              <a:t>Modeling Flow in Fractured Porous Media</a:t>
            </a:r>
            <a:endParaRPr/>
          </a:p>
        </p:txBody>
      </p:sp>
      <p:sp>
        <p:nvSpPr>
          <p:cNvPr id="100" name="TextShape 2"/>
          <p:cNvSpPr txBox="1"/>
          <p:nvPr/>
        </p:nvSpPr>
        <p:spPr>
          <a:xfrm>
            <a:off x="457200" y="1124640"/>
            <a:ext cx="8229240" cy="5472360"/>
          </a:xfrm>
          <a:prstGeom prst="rect">
            <a:avLst/>
          </a:prstGeom>
          <a:noFill/>
          <a:ln>
            <a:noFill/>
          </a:ln>
        </p:spPr>
        <p:txBody>
          <a:bodyPr/>
          <a:p>
            <a:pPr marL="226440">
              <a:lnSpc>
                <a:spcPct val="100000"/>
              </a:lnSpc>
            </a:pPr>
            <a:r>
              <a:rPr lang="en-US" sz="1900" spc="-1" strike="noStrike">
                <a:solidFill>
                  <a:srgbClr val="595959"/>
                </a:solidFill>
                <a:uFill>
                  <a:solidFill>
                    <a:srgbClr val="ffffff"/>
                  </a:solidFill>
                </a:uFill>
                <a:latin typeface="Verdana"/>
                <a:ea typeface="Verdana"/>
              </a:rPr>
              <a:t>Common modeling approaches</a:t>
            </a:r>
            <a:endParaRPr/>
          </a:p>
          <a:p>
            <a:pPr marL="514440" indent="-287640">
              <a:lnSpc>
                <a:spcPct val="100000"/>
              </a:lnSpc>
              <a:buClr>
                <a:srgbClr val="595959"/>
              </a:buClr>
              <a:buFont typeface="Wingdings" charset="2"/>
              <a:buChar char=""/>
            </a:pPr>
            <a:r>
              <a:rPr lang="en-US" sz="1900" spc="-1" strike="noStrike">
                <a:solidFill>
                  <a:srgbClr val="595959"/>
                </a:solidFill>
                <a:uFill>
                  <a:solidFill>
                    <a:srgbClr val="ffffff"/>
                  </a:solidFill>
                </a:uFill>
                <a:latin typeface="Verdana"/>
                <a:ea typeface="Verdana"/>
              </a:rPr>
              <a:t>Continuum approaches</a:t>
            </a:r>
            <a:endParaRPr/>
          </a:p>
          <a:p>
            <a:pPr marL="514440" indent="-287640">
              <a:lnSpc>
                <a:spcPct val="100000"/>
              </a:lnSpc>
              <a:buClr>
                <a:srgbClr val="c0504d"/>
              </a:buClr>
              <a:buFont typeface="Wingdings" charset="2"/>
              <a:buChar char=""/>
            </a:pPr>
            <a:r>
              <a:rPr lang="en-US" sz="1900" spc="-1" strike="noStrike">
                <a:solidFill>
                  <a:srgbClr val="c0504d"/>
                </a:solidFill>
                <a:uFill>
                  <a:solidFill>
                    <a:srgbClr val="ffffff"/>
                  </a:solidFill>
                </a:uFill>
                <a:latin typeface="Verdana"/>
                <a:ea typeface="Verdana"/>
              </a:rPr>
              <a:t>Discrete approaches</a:t>
            </a:r>
            <a:endParaRPr/>
          </a:p>
          <a:p>
            <a:pPr lvl="1" marL="864000" indent="-287640">
              <a:lnSpc>
                <a:spcPct val="100000"/>
              </a:lnSpc>
              <a:buClr>
                <a:srgbClr val="595959"/>
              </a:buClr>
              <a:buSzPct val="90000"/>
              <a:buFont typeface="Arial"/>
              <a:buChar char="•"/>
            </a:pPr>
            <a:r>
              <a:rPr lang="en-US" sz="1800" spc="-1" strike="noStrike">
                <a:solidFill>
                  <a:srgbClr val="595959"/>
                </a:solidFill>
                <a:uFill>
                  <a:solidFill>
                    <a:srgbClr val="ffffff"/>
                  </a:solidFill>
                </a:uFill>
                <a:latin typeface="Verdana"/>
                <a:ea typeface="Verdana"/>
              </a:rPr>
              <a:t>explicit resolution of fractures in the domain</a:t>
            </a:r>
            <a:endParaRPr/>
          </a:p>
          <a:p>
            <a:endParaRPr/>
          </a:p>
          <a:p>
            <a:endParaRPr/>
          </a:p>
          <a:p>
            <a:endParaRPr/>
          </a:p>
          <a:p>
            <a:endParaRPr/>
          </a:p>
          <a:p>
            <a:endParaRPr/>
          </a:p>
          <a:p>
            <a:endParaRPr/>
          </a:p>
          <a:p>
            <a:r>
              <a:rPr lang="en-US" sz="1800" spc="-1" strike="noStrike">
                <a:solidFill>
                  <a:srgbClr val="595959"/>
                </a:solidFill>
                <a:uFill>
                  <a:solidFill>
                    <a:srgbClr val="ffffff"/>
                  </a:solidFill>
                </a:uFill>
                <a:latin typeface="Verdana"/>
                <a:ea typeface="Verdana"/>
              </a:rPr>
              <a:t>→ </a:t>
            </a:r>
            <a:r>
              <a:rPr lang="en-US" sz="1800" spc="-1" strike="noStrike">
                <a:solidFill>
                  <a:srgbClr val="595959"/>
                </a:solidFill>
                <a:uFill>
                  <a:solidFill>
                    <a:srgbClr val="ffffff"/>
                  </a:solidFill>
                </a:uFill>
                <a:latin typeface="Verdana"/>
                <a:ea typeface="Verdana"/>
              </a:rPr>
              <a:t>accurate</a:t>
            </a:r>
            <a:endParaRPr/>
          </a:p>
          <a:p>
            <a:r>
              <a:rPr lang="en-US" sz="1800" spc="-1" strike="noStrike">
                <a:solidFill>
                  <a:srgbClr val="595959"/>
                </a:solidFill>
                <a:uFill>
                  <a:solidFill>
                    <a:srgbClr val="ffffff"/>
                  </a:solidFill>
                </a:uFill>
                <a:latin typeface="Verdana"/>
                <a:ea typeface="Verdana"/>
              </a:rPr>
              <a:t>→ </a:t>
            </a:r>
            <a:r>
              <a:rPr lang="en-US" sz="1800" spc="-1" strike="noStrike">
                <a:solidFill>
                  <a:srgbClr val="595959"/>
                </a:solidFill>
                <a:uFill>
                  <a:solidFill>
                    <a:srgbClr val="ffffff"/>
                  </a:solidFill>
                </a:uFill>
                <a:latin typeface="Verdana"/>
                <a:ea typeface="Verdana"/>
              </a:rPr>
              <a:t>applicability limited to smaller scales (extensive data</a:t>
            </a:r>
            <a:r>
              <a:rPr lang="en-US" sz="1800" spc="-1" strike="noStrike">
                <a:solidFill>
                  <a:srgbClr val="595959"/>
                </a:solidFill>
                <a:uFill>
                  <a:solidFill>
                    <a:srgbClr val="ffffff"/>
                  </a:solidFill>
                </a:uFill>
                <a:latin typeface="Verdana"/>
                <a:ea typeface="Verdana"/>
              </a:rPr>
              <a:t>
</a:t>
            </a:r>
            <a:r>
              <a:rPr lang="en-US" sz="1800" spc="-1" strike="noStrike">
                <a:solidFill>
                  <a:srgbClr val="595959"/>
                </a:solidFill>
                <a:uFill>
                  <a:solidFill>
                    <a:srgbClr val="ffffff"/>
                  </a:solidFill>
                </a:uFill>
                <a:latin typeface="Verdana"/>
                <a:ea typeface="Verdana"/>
              </a:rPr>
              <a:t>    requirement, huge systems)</a:t>
            </a:r>
            <a:endParaRPr/>
          </a:p>
          <a:p>
            <a:endParaRPr/>
          </a:p>
          <a:p>
            <a:pPr marL="514440" indent="-287640">
              <a:lnSpc>
                <a:spcPct val="100000"/>
              </a:lnSpc>
              <a:buClr>
                <a:srgbClr val="595959"/>
              </a:buClr>
              <a:buFont typeface="Wingdings" charset="2"/>
              <a:buChar char=""/>
            </a:pPr>
            <a:r>
              <a:rPr lang="en-US" sz="1900" spc="-1" strike="noStrike">
                <a:solidFill>
                  <a:srgbClr val="595959"/>
                </a:solidFill>
                <a:uFill>
                  <a:solidFill>
                    <a:srgbClr val="ffffff"/>
                  </a:solidFill>
                </a:uFill>
                <a:latin typeface="Verdana"/>
                <a:ea typeface="Verdana"/>
              </a:rPr>
              <a:t>Multi-scale methods</a:t>
            </a:r>
            <a:endParaRPr/>
          </a:p>
          <a:p>
            <a:pPr marL="226440">
              <a:lnSpc>
                <a:spcPct val="100000"/>
              </a:lnSpc>
            </a:pPr>
            <a:endParaRPr/>
          </a:p>
          <a:p>
            <a:pPr>
              <a:lnSpc>
                <a:spcPct val="100000"/>
              </a:lnSpc>
            </a:pPr>
            <a:endParaRPr/>
          </a:p>
        </p:txBody>
      </p:sp>
      <p:sp>
        <p:nvSpPr>
          <p:cNvPr id="101" name="TextShape 3"/>
          <p:cNvSpPr txBox="1"/>
          <p:nvPr/>
        </p:nvSpPr>
        <p:spPr>
          <a:xfrm>
            <a:off x="6553080" y="6453360"/>
            <a:ext cx="2133360" cy="267840"/>
          </a:xfrm>
          <a:prstGeom prst="rect">
            <a:avLst/>
          </a:prstGeom>
          <a:noFill/>
          <a:ln>
            <a:noFill/>
          </a:ln>
        </p:spPr>
        <p:txBody>
          <a:bodyPr lIns="90000" rIns="90000" tIns="45000" bIns="45000"/>
          <a:p>
            <a:pPr algn="r">
              <a:lnSpc>
                <a:spcPct val="100000"/>
              </a:lnSpc>
            </a:pPr>
            <a:fld id="{CBDBBCDB-94C3-4D0A-A313-EF2F8970F4DB}" type="slidenum">
              <a:rPr lang="de-DE" sz="1200" spc="-1" strike="noStrike">
                <a:solidFill>
                  <a:srgbClr val="939393"/>
                </a:solidFill>
                <a:uFill>
                  <a:solidFill>
                    <a:srgbClr val="ffffff"/>
                  </a:solidFill>
                </a:uFill>
                <a:latin typeface="Verdana"/>
                <a:ea typeface="Verdana"/>
              </a:rPr>
              <a:t>&lt;number&gt;</a:t>
            </a:fld>
            <a:endParaRPr/>
          </a:p>
        </p:txBody>
      </p:sp>
      <p:pic>
        <p:nvPicPr>
          <p:cNvPr id="102" name="Picture 7" descr=""/>
          <p:cNvPicPr/>
          <p:nvPr/>
        </p:nvPicPr>
        <p:blipFill>
          <a:blip r:embed="rId1"/>
          <a:stretch/>
        </p:blipFill>
        <p:spPr>
          <a:xfrm rot="10800000">
            <a:off x="6322680" y="4282920"/>
            <a:ext cx="4918680" cy="1490760"/>
          </a:xfrm>
          <a:prstGeom prst="rect">
            <a:avLst/>
          </a:prstGeom>
          <a:ln>
            <a:noFill/>
          </a:ln>
        </p:spPr>
      </p:pic>
      <p:sp>
        <p:nvSpPr>
          <p:cNvPr id="103" name="CustomShape 4"/>
          <p:cNvSpPr/>
          <p:nvPr/>
        </p:nvSpPr>
        <p:spPr>
          <a:xfrm>
            <a:off x="1331640" y="4304160"/>
            <a:ext cx="1728000" cy="272880"/>
          </a:xfrm>
          <a:prstGeom prst="rect">
            <a:avLst/>
          </a:prstGeom>
          <a:noFill/>
          <a:ln>
            <a:noFill/>
          </a:ln>
        </p:spPr>
        <p:style>
          <a:lnRef idx="0"/>
          <a:fillRef idx="0"/>
          <a:effectRef idx="0"/>
          <a:fontRef idx="minor"/>
        </p:style>
        <p:txBody>
          <a:bodyPr lIns="90000" rIns="90000" tIns="45000" bIns="45000"/>
          <a:p>
            <a:pPr algn="ctr">
              <a:lnSpc>
                <a:spcPct val="100000"/>
              </a:lnSpc>
            </a:pPr>
            <a:r>
              <a:rPr lang="de-DE" sz="1200" spc="-1" strike="noStrike">
                <a:solidFill>
                  <a:srgbClr val="000000"/>
                </a:solidFill>
                <a:uFill>
                  <a:solidFill>
                    <a:srgbClr val="ffffff"/>
                  </a:solidFill>
                </a:uFill>
                <a:latin typeface="Verdana"/>
                <a:ea typeface="Verdana"/>
              </a:rPr>
              <a:t>fracture network</a:t>
            </a:r>
            <a:endParaRPr/>
          </a:p>
        </p:txBody>
      </p:sp>
      <p:sp>
        <p:nvSpPr>
          <p:cNvPr id="104" name="CustomShape 5"/>
          <p:cNvSpPr/>
          <p:nvPr/>
        </p:nvSpPr>
        <p:spPr>
          <a:xfrm>
            <a:off x="3564000" y="4304160"/>
            <a:ext cx="719640" cy="272880"/>
          </a:xfrm>
          <a:prstGeom prst="rect">
            <a:avLst/>
          </a:prstGeom>
          <a:noFill/>
          <a:ln>
            <a:noFill/>
          </a:ln>
        </p:spPr>
        <p:style>
          <a:lnRef idx="0"/>
          <a:fillRef idx="0"/>
          <a:effectRef idx="0"/>
          <a:fontRef idx="minor"/>
        </p:style>
        <p:txBody>
          <a:bodyPr lIns="90000" rIns="90000" tIns="45000" bIns="45000"/>
          <a:p>
            <a:pPr>
              <a:lnSpc>
                <a:spcPct val="100000"/>
              </a:lnSpc>
            </a:pPr>
            <a:r>
              <a:rPr lang="de-DE" sz="1200" spc="-1" strike="noStrike">
                <a:solidFill>
                  <a:srgbClr val="000000"/>
                </a:solidFill>
                <a:uFill>
                  <a:solidFill>
                    <a:srgbClr val="ffffff"/>
                  </a:solidFill>
                </a:uFill>
                <a:latin typeface="Verdana"/>
                <a:ea typeface="Verdana"/>
              </a:rPr>
              <a:t>EDFM</a:t>
            </a:r>
            <a:endParaRPr/>
          </a:p>
        </p:txBody>
      </p:sp>
      <p:sp>
        <p:nvSpPr>
          <p:cNvPr id="105" name="CustomShape 6"/>
          <p:cNvSpPr/>
          <p:nvPr/>
        </p:nvSpPr>
        <p:spPr>
          <a:xfrm>
            <a:off x="5220000" y="4304160"/>
            <a:ext cx="719640" cy="272880"/>
          </a:xfrm>
          <a:prstGeom prst="rect">
            <a:avLst/>
          </a:prstGeom>
          <a:noFill/>
          <a:ln>
            <a:noFill/>
          </a:ln>
        </p:spPr>
        <p:style>
          <a:lnRef idx="0"/>
          <a:fillRef idx="0"/>
          <a:effectRef idx="0"/>
          <a:fontRef idx="minor"/>
        </p:style>
        <p:txBody>
          <a:bodyPr lIns="90000" rIns="90000" tIns="45000" bIns="45000"/>
          <a:p>
            <a:pPr>
              <a:lnSpc>
                <a:spcPct val="100000"/>
              </a:lnSpc>
            </a:pPr>
            <a:r>
              <a:rPr lang="de-DE" sz="1200" spc="-1" strike="noStrike">
                <a:solidFill>
                  <a:srgbClr val="000000"/>
                </a:solidFill>
                <a:uFill>
                  <a:solidFill>
                    <a:srgbClr val="ffffff"/>
                  </a:solidFill>
                </a:uFill>
                <a:latin typeface="Verdana"/>
                <a:ea typeface="Verdana"/>
              </a:rPr>
              <a:t>DFM</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457200" y="188640"/>
            <a:ext cx="8218800" cy="503640"/>
          </a:xfrm>
          <a:prstGeom prst="rect">
            <a:avLst/>
          </a:prstGeom>
          <a:noFill/>
          <a:ln>
            <a:noFill/>
          </a:ln>
        </p:spPr>
        <p:txBody>
          <a:bodyPr anchor="ctr"/>
          <a:p>
            <a:pPr>
              <a:lnSpc>
                <a:spcPct val="100000"/>
              </a:lnSpc>
            </a:pPr>
            <a:r>
              <a:rPr lang="en-US" sz="2800" spc="-1" strike="noStrike">
                <a:solidFill>
                  <a:srgbClr val="595959"/>
                </a:solidFill>
                <a:uFill>
                  <a:solidFill>
                    <a:srgbClr val="ffffff"/>
                  </a:solidFill>
                </a:uFill>
                <a:latin typeface="Verdana"/>
                <a:ea typeface="Verdana"/>
              </a:rPr>
              <a:t>Modeling Flow in Fractured Porous Media</a:t>
            </a:r>
            <a:endParaRPr/>
          </a:p>
        </p:txBody>
      </p:sp>
      <p:sp>
        <p:nvSpPr>
          <p:cNvPr id="107" name="TextShape 2"/>
          <p:cNvSpPr txBox="1"/>
          <p:nvPr/>
        </p:nvSpPr>
        <p:spPr>
          <a:xfrm>
            <a:off x="457200" y="1124640"/>
            <a:ext cx="8229240" cy="5472360"/>
          </a:xfrm>
          <a:prstGeom prst="rect">
            <a:avLst/>
          </a:prstGeom>
          <a:noFill/>
          <a:ln>
            <a:noFill/>
          </a:ln>
        </p:spPr>
        <p:txBody>
          <a:bodyPr/>
          <a:p>
            <a:pPr marL="226440">
              <a:lnSpc>
                <a:spcPct val="100000"/>
              </a:lnSpc>
            </a:pPr>
            <a:r>
              <a:rPr lang="en-US" sz="1900" spc="-1" strike="noStrike">
                <a:solidFill>
                  <a:srgbClr val="595959"/>
                </a:solidFill>
                <a:uFill>
                  <a:solidFill>
                    <a:srgbClr val="ffffff"/>
                  </a:solidFill>
                </a:uFill>
                <a:latin typeface="Verdana"/>
                <a:ea typeface="Verdana"/>
              </a:rPr>
              <a:t>Common modeling approaches</a:t>
            </a:r>
            <a:endParaRPr/>
          </a:p>
          <a:p>
            <a:pPr marL="514440" indent="-287640">
              <a:lnSpc>
                <a:spcPct val="100000"/>
              </a:lnSpc>
              <a:buClr>
                <a:srgbClr val="595959"/>
              </a:buClr>
              <a:buFont typeface="Wingdings" charset="2"/>
              <a:buChar char=""/>
            </a:pPr>
            <a:r>
              <a:rPr lang="en-US" sz="1900" spc="-1" strike="noStrike">
                <a:solidFill>
                  <a:srgbClr val="595959"/>
                </a:solidFill>
                <a:uFill>
                  <a:solidFill>
                    <a:srgbClr val="ffffff"/>
                  </a:solidFill>
                </a:uFill>
                <a:latin typeface="Verdana"/>
                <a:ea typeface="Verdana"/>
              </a:rPr>
              <a:t>Continuum approaches</a:t>
            </a:r>
            <a:endParaRPr/>
          </a:p>
          <a:p>
            <a:pPr marL="514440" indent="-287640">
              <a:lnSpc>
                <a:spcPct val="100000"/>
              </a:lnSpc>
              <a:buClr>
                <a:srgbClr val="595959"/>
              </a:buClr>
              <a:buFont typeface="Wingdings" charset="2"/>
              <a:buChar char=""/>
            </a:pPr>
            <a:r>
              <a:rPr lang="en-US" sz="1900" spc="-1" strike="noStrike">
                <a:solidFill>
                  <a:srgbClr val="595959"/>
                </a:solidFill>
                <a:uFill>
                  <a:solidFill>
                    <a:srgbClr val="ffffff"/>
                  </a:solidFill>
                </a:uFill>
                <a:latin typeface="Verdana"/>
                <a:ea typeface="Verdana"/>
              </a:rPr>
              <a:t>Discrete approaches</a:t>
            </a:r>
            <a:endParaRPr/>
          </a:p>
          <a:p>
            <a:pPr marL="514440" indent="-287640">
              <a:lnSpc>
                <a:spcPct val="100000"/>
              </a:lnSpc>
              <a:buClr>
                <a:srgbClr val="c0504d"/>
              </a:buClr>
              <a:buFont typeface="Wingdings" charset="2"/>
              <a:buChar char=""/>
            </a:pPr>
            <a:r>
              <a:rPr lang="en-US" sz="1900" spc="-1" strike="noStrike">
                <a:solidFill>
                  <a:srgbClr val="c0504d"/>
                </a:solidFill>
                <a:uFill>
                  <a:solidFill>
                    <a:srgbClr val="ffffff"/>
                  </a:solidFill>
                </a:uFill>
                <a:latin typeface="Verdana"/>
                <a:ea typeface="Verdana"/>
              </a:rPr>
              <a:t>Multi-scale methods</a:t>
            </a:r>
            <a:endParaRPr/>
          </a:p>
          <a:p>
            <a:pPr lvl="1" marL="864000" indent="-287640">
              <a:lnSpc>
                <a:spcPct val="100000"/>
              </a:lnSpc>
              <a:buClr>
                <a:srgbClr val="595959"/>
              </a:buClr>
              <a:buSzPct val="90000"/>
              <a:buFont typeface="Arial"/>
              <a:buChar char="•"/>
            </a:pPr>
            <a:r>
              <a:rPr lang="en-US" sz="1800" spc="-1" strike="noStrike">
                <a:solidFill>
                  <a:srgbClr val="595959"/>
                </a:solidFill>
                <a:uFill>
                  <a:solidFill>
                    <a:srgbClr val="ffffff"/>
                  </a:solidFill>
                </a:uFill>
                <a:latin typeface="Verdana"/>
                <a:ea typeface="Verdana"/>
              </a:rPr>
              <a:t>resolve fine-scale data, but solve coarse-scale system</a:t>
            </a:r>
            <a:endParaRPr/>
          </a:p>
          <a:p>
            <a:pPr>
              <a:lnSpc>
                <a:spcPct val="100000"/>
              </a:lnSpc>
            </a:pPr>
            <a:endParaRPr/>
          </a:p>
        </p:txBody>
      </p:sp>
      <p:sp>
        <p:nvSpPr>
          <p:cNvPr id="108" name="TextShape 3"/>
          <p:cNvSpPr txBox="1"/>
          <p:nvPr/>
        </p:nvSpPr>
        <p:spPr>
          <a:xfrm>
            <a:off x="6553080" y="6453360"/>
            <a:ext cx="2133360" cy="267840"/>
          </a:xfrm>
          <a:prstGeom prst="rect">
            <a:avLst/>
          </a:prstGeom>
          <a:noFill/>
          <a:ln>
            <a:noFill/>
          </a:ln>
        </p:spPr>
        <p:txBody>
          <a:bodyPr lIns="90000" rIns="90000" tIns="45000" bIns="45000"/>
          <a:p>
            <a:pPr algn="r">
              <a:lnSpc>
                <a:spcPct val="100000"/>
              </a:lnSpc>
            </a:pPr>
            <a:fld id="{0EC15442-F7FF-4E3F-9B88-126DF83B705B}" type="slidenum">
              <a:rPr lang="de-DE" sz="1200" spc="-1" strike="noStrike">
                <a:solidFill>
                  <a:srgbClr val="939393"/>
                </a:solidFill>
                <a:uFill>
                  <a:solidFill>
                    <a:srgbClr val="ffffff"/>
                  </a:solidFill>
                </a:uFill>
                <a:latin typeface="Verdana"/>
                <a:ea typeface="Verdana"/>
              </a:rPr>
              <a:t>&lt;number&gt;</a:t>
            </a:fld>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457200" y="188640"/>
            <a:ext cx="8218800" cy="503640"/>
          </a:xfrm>
          <a:prstGeom prst="rect">
            <a:avLst/>
          </a:prstGeom>
          <a:noFill/>
          <a:ln>
            <a:noFill/>
          </a:ln>
        </p:spPr>
        <p:txBody>
          <a:bodyPr anchor="ctr"/>
          <a:p>
            <a:pPr>
              <a:lnSpc>
                <a:spcPct val="100000"/>
              </a:lnSpc>
            </a:pPr>
            <a:r>
              <a:rPr lang="en-US" sz="2800" spc="-1" strike="noStrike">
                <a:solidFill>
                  <a:srgbClr val="595959"/>
                </a:solidFill>
                <a:uFill>
                  <a:solidFill>
                    <a:srgbClr val="ffffff"/>
                  </a:solidFill>
                </a:uFill>
                <a:latin typeface="Verdana"/>
                <a:ea typeface="Verdana"/>
              </a:rPr>
              <a:t>Hierarchical Fracture Modeling (HFM)</a:t>
            </a:r>
            <a:endParaRPr/>
          </a:p>
        </p:txBody>
      </p:sp>
      <p:sp>
        <p:nvSpPr>
          <p:cNvPr id="110" name="TextShape 2"/>
          <p:cNvSpPr txBox="1"/>
          <p:nvPr/>
        </p:nvSpPr>
        <p:spPr>
          <a:xfrm>
            <a:off x="457200" y="1340640"/>
            <a:ext cx="8229240" cy="5040360"/>
          </a:xfrm>
          <a:prstGeom prst="rect">
            <a:avLst/>
          </a:prstGeom>
          <a:noFill/>
          <a:ln>
            <a:noFill/>
          </a:ln>
        </p:spPr>
        <p:txBody>
          <a:bodyPr/>
          <a:p>
            <a:pPr marL="514440" indent="-287640">
              <a:lnSpc>
                <a:spcPct val="100000"/>
              </a:lnSpc>
              <a:buClr>
                <a:srgbClr val="595959"/>
              </a:buClr>
              <a:buFont typeface="Arial"/>
              <a:buChar char="•"/>
            </a:pPr>
            <a:r>
              <a:rPr lang="en-US" sz="2400" spc="-1" strike="noStrike">
                <a:solidFill>
                  <a:srgbClr val="595959"/>
                </a:solidFill>
                <a:uFill>
                  <a:solidFill>
                    <a:srgbClr val="ffffff"/>
                  </a:solidFill>
                </a:uFill>
                <a:latin typeface="Verdana"/>
                <a:ea typeface="Verdana"/>
              </a:rPr>
              <a:t>Discre</a:t>
            </a:r>
            <a:endParaRPr/>
          </a:p>
        </p:txBody>
      </p:sp>
      <p:sp>
        <p:nvSpPr>
          <p:cNvPr id="111" name="TextShape 3"/>
          <p:cNvSpPr txBox="1"/>
          <p:nvPr/>
        </p:nvSpPr>
        <p:spPr>
          <a:xfrm>
            <a:off x="6553080" y="6453360"/>
            <a:ext cx="2133360" cy="267840"/>
          </a:xfrm>
          <a:prstGeom prst="rect">
            <a:avLst/>
          </a:prstGeom>
          <a:noFill/>
          <a:ln>
            <a:noFill/>
          </a:ln>
        </p:spPr>
        <p:txBody>
          <a:bodyPr lIns="90000" rIns="90000" tIns="45000" bIns="45000"/>
          <a:p>
            <a:pPr algn="r">
              <a:lnSpc>
                <a:spcPct val="100000"/>
              </a:lnSpc>
            </a:pPr>
            <a:fld id="{25020CA2-7182-44D1-9D7B-BB2A9838179A}" type="slidenum">
              <a:rPr lang="de-DE" sz="1200" spc="-1" strike="noStrike">
                <a:solidFill>
                  <a:srgbClr val="939393"/>
                </a:solidFill>
                <a:uFill>
                  <a:solidFill>
                    <a:srgbClr val="ffffff"/>
                  </a:solidFill>
                </a:uFill>
                <a:latin typeface="Verdana"/>
                <a:ea typeface="Verdana"/>
              </a:rPr>
              <a:t>&lt;number&gt;</a:t>
            </a:fld>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457200" y="188640"/>
            <a:ext cx="8218800" cy="503640"/>
          </a:xfrm>
          <a:prstGeom prst="rect">
            <a:avLst/>
          </a:prstGeom>
          <a:noFill/>
          <a:ln>
            <a:noFill/>
          </a:ln>
        </p:spPr>
        <p:txBody>
          <a:bodyPr anchor="ctr"/>
          <a:p>
            <a:pPr>
              <a:lnSpc>
                <a:spcPct val="100000"/>
              </a:lnSpc>
            </a:pPr>
            <a:r>
              <a:rPr lang="en-US" sz="2800" spc="-1" strike="noStrike">
                <a:solidFill>
                  <a:srgbClr val="595959"/>
                </a:solidFill>
                <a:uFill>
                  <a:solidFill>
                    <a:srgbClr val="ffffff"/>
                  </a:solidFill>
                </a:uFill>
                <a:latin typeface="Verdana"/>
                <a:ea typeface="Verdana"/>
              </a:rPr>
              <a:t>Dual-Porosity Model</a:t>
            </a:r>
            <a:endParaRPr/>
          </a:p>
        </p:txBody>
      </p:sp>
      <p:sp>
        <p:nvSpPr>
          <p:cNvPr id="113" name="TextShape 2"/>
          <p:cNvSpPr txBox="1"/>
          <p:nvPr/>
        </p:nvSpPr>
        <p:spPr>
          <a:xfrm>
            <a:off x="457200" y="1340640"/>
            <a:ext cx="8229240" cy="5040360"/>
          </a:xfrm>
          <a:prstGeom prst="rect">
            <a:avLst/>
          </a:prstGeom>
          <a:noFill/>
          <a:ln>
            <a:noFill/>
          </a:ln>
        </p:spPr>
        <p:txBody>
          <a:bodyPr/>
          <a:p>
            <a:pPr marL="514440" indent="-287640">
              <a:lnSpc>
                <a:spcPct val="100000"/>
              </a:lnSpc>
              <a:buClr>
                <a:srgbClr val="595959"/>
              </a:buClr>
              <a:buFont typeface="Arial"/>
              <a:buChar char="•"/>
            </a:pPr>
            <a:r>
              <a:rPr lang="en-US" sz="2400" spc="-1" strike="noStrike">
                <a:solidFill>
                  <a:srgbClr val="595959"/>
                </a:solidFill>
                <a:uFill>
                  <a:solidFill>
                    <a:srgbClr val="ffffff"/>
                  </a:solidFill>
                </a:uFill>
                <a:latin typeface="Verdana"/>
                <a:ea typeface="Verdana"/>
              </a:rPr>
              <a:t>Discre</a:t>
            </a:r>
            <a:endParaRPr/>
          </a:p>
        </p:txBody>
      </p:sp>
      <p:sp>
        <p:nvSpPr>
          <p:cNvPr id="114" name="TextShape 3"/>
          <p:cNvSpPr txBox="1"/>
          <p:nvPr/>
        </p:nvSpPr>
        <p:spPr>
          <a:xfrm>
            <a:off x="6553080" y="6453360"/>
            <a:ext cx="2133360" cy="267840"/>
          </a:xfrm>
          <a:prstGeom prst="rect">
            <a:avLst/>
          </a:prstGeom>
          <a:noFill/>
          <a:ln>
            <a:noFill/>
          </a:ln>
        </p:spPr>
        <p:txBody>
          <a:bodyPr lIns="90000" rIns="90000" tIns="45000" bIns="45000"/>
          <a:p>
            <a:pPr algn="r">
              <a:lnSpc>
                <a:spcPct val="100000"/>
              </a:lnSpc>
            </a:pPr>
            <a:fld id="{EAD569C4-BCED-4F1A-9100-F141B493CED8}" type="slidenum">
              <a:rPr lang="de-DE" sz="1200" spc="-1" strike="noStrike">
                <a:solidFill>
                  <a:srgbClr val="939393"/>
                </a:solidFill>
                <a:uFill>
                  <a:solidFill>
                    <a:srgbClr val="ffffff"/>
                  </a:solidFill>
                </a:uFill>
                <a:latin typeface="Verdana"/>
                <a:ea typeface="Verdana"/>
              </a:rPr>
              <a:t>&lt;number&gt;</a:t>
            </a:fld>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457200" y="188640"/>
            <a:ext cx="8218800" cy="503640"/>
          </a:xfrm>
          <a:prstGeom prst="rect">
            <a:avLst/>
          </a:prstGeom>
          <a:noFill/>
          <a:ln>
            <a:noFill/>
          </a:ln>
        </p:spPr>
        <p:txBody>
          <a:bodyPr anchor="ctr"/>
          <a:p>
            <a:pPr>
              <a:lnSpc>
                <a:spcPct val="100000"/>
              </a:lnSpc>
            </a:pPr>
            <a:r>
              <a:rPr lang="en-US" sz="2600" spc="-1" strike="noStrike">
                <a:solidFill>
                  <a:srgbClr val="595959"/>
                </a:solidFill>
                <a:uFill>
                  <a:solidFill>
                    <a:srgbClr val="ffffff"/>
                  </a:solidFill>
                </a:uFill>
                <a:latin typeface="Verdana"/>
                <a:ea typeface="Verdana"/>
              </a:rPr>
              <a:t>The Multi-Scale Restricted Smooth Basis </a:t>
            </a:r>
            <a:endParaRPr/>
          </a:p>
        </p:txBody>
      </p:sp>
      <p:sp>
        <p:nvSpPr>
          <p:cNvPr id="116" name="TextShape 2"/>
          <p:cNvSpPr txBox="1"/>
          <p:nvPr/>
        </p:nvSpPr>
        <p:spPr>
          <a:xfrm>
            <a:off x="457200" y="1340640"/>
            <a:ext cx="8229240" cy="5040360"/>
          </a:xfrm>
          <a:prstGeom prst="rect">
            <a:avLst/>
          </a:prstGeom>
          <a:noFill/>
          <a:ln>
            <a:noFill/>
          </a:ln>
        </p:spPr>
        <p:txBody>
          <a:bodyPr/>
          <a:p>
            <a:pPr marL="514440" indent="-287640">
              <a:lnSpc>
                <a:spcPct val="100000"/>
              </a:lnSpc>
              <a:buClr>
                <a:srgbClr val="595959"/>
              </a:buClr>
              <a:buFont typeface="Arial"/>
              <a:buChar char="•"/>
            </a:pPr>
            <a:r>
              <a:rPr lang="en-US" sz="2400" spc="-1" strike="noStrike">
                <a:solidFill>
                  <a:srgbClr val="595959"/>
                </a:solidFill>
                <a:uFill>
                  <a:solidFill>
                    <a:srgbClr val="ffffff"/>
                  </a:solidFill>
                </a:uFill>
                <a:latin typeface="Verdana"/>
                <a:ea typeface="Verdana"/>
              </a:rPr>
              <a:t>Discre</a:t>
            </a:r>
            <a:endParaRPr/>
          </a:p>
        </p:txBody>
      </p:sp>
      <p:sp>
        <p:nvSpPr>
          <p:cNvPr id="117" name="TextShape 3"/>
          <p:cNvSpPr txBox="1"/>
          <p:nvPr/>
        </p:nvSpPr>
        <p:spPr>
          <a:xfrm>
            <a:off x="6553080" y="6453360"/>
            <a:ext cx="2133360" cy="267840"/>
          </a:xfrm>
          <a:prstGeom prst="rect">
            <a:avLst/>
          </a:prstGeom>
          <a:noFill/>
          <a:ln>
            <a:noFill/>
          </a:ln>
        </p:spPr>
        <p:txBody>
          <a:bodyPr lIns="90000" rIns="90000" tIns="45000" bIns="45000"/>
          <a:p>
            <a:pPr algn="r">
              <a:lnSpc>
                <a:spcPct val="100000"/>
              </a:lnSpc>
            </a:pPr>
            <a:fld id="{2E545573-D52B-4A01-B497-991752974573}" type="slidenum">
              <a:rPr lang="de-DE" sz="1200" spc="-1" strike="noStrike">
                <a:solidFill>
                  <a:srgbClr val="939393"/>
                </a:solidFill>
                <a:uFill>
                  <a:solidFill>
                    <a:srgbClr val="ffffff"/>
                  </a:solidFill>
                </a:uFill>
                <a:latin typeface="Verdana"/>
                <a:ea typeface="Verdana"/>
              </a:rPr>
              <a:t>&lt;number&gt;</a:t>
            </a:fld>
            <a:endParaRPr/>
          </a:p>
        </p:txBody>
      </p:sp>
      <p:sp>
        <p:nvSpPr>
          <p:cNvPr id="118" name="CustomShape 4"/>
          <p:cNvSpPr/>
          <p:nvPr/>
        </p:nvSpPr>
        <p:spPr>
          <a:xfrm>
            <a:off x="928800" y="811800"/>
            <a:ext cx="8218800" cy="503640"/>
          </a:xfrm>
          <a:prstGeom prst="rect">
            <a:avLst/>
          </a:prstGeom>
          <a:noFill/>
          <a:ln>
            <a:noFill/>
          </a:ln>
        </p:spPr>
        <p:style>
          <a:lnRef idx="0"/>
          <a:fillRef idx="0"/>
          <a:effectRef idx="0"/>
          <a:fontRef idx="minor"/>
        </p:style>
        <p:txBody>
          <a:bodyPr anchor="ctr"/>
          <a:p>
            <a:pPr>
              <a:lnSpc>
                <a:spcPct val="100000"/>
              </a:lnSpc>
            </a:pPr>
            <a:r>
              <a:rPr lang="de-DE" sz="2600" spc="-1" strike="noStrike">
                <a:solidFill>
                  <a:srgbClr val="595959"/>
                </a:solidFill>
                <a:uFill>
                  <a:solidFill>
                    <a:srgbClr val="ffffff"/>
                  </a:solidFill>
                </a:uFill>
                <a:latin typeface="Verdana"/>
                <a:ea typeface="Verdana"/>
              </a:rPr>
              <a:t>Method for Fractured Porous Media (F-MsRSB)</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CARBONATES TEMPLATE</Template>
  <TotalTime>560</TotalTime>
  <Application>LibreOffice/5.0.3.2$Linux_X86_64 LibreOffice_project/00m0$Build-2</Application>
  <Paragraphs>78</Paragraphs>
  <Company>Heriot Watt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2017-03-15T15:30:01Z</dcterms:created>
  <dc:creator>Lisa Hug</dc:creator>
  <dc:language>de-DE</dc:language>
  <cp:lastModifiedBy>lisa </cp:lastModifiedBy>
  <dcterms:modified xsi:type="dcterms:W3CDTF">2017-03-17T07:48:12Z</dcterms:modified>
  <cp:revision>38</cp:revision>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Heriot Watt University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5</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9</vt:i4>
  </property>
</Properties>
</file>