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57"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108" d="100"/>
          <a:sy n="108" d="100"/>
        </p:scale>
        <p:origin x="9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88A6C-8F6C-4CB5-8CD9-65690C306A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60CC8B7-FABC-4610-9F4B-F69862641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C808670-5813-4AD0-8057-00FCF6F0E18E}"/>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5" name="Espace réservé du pied de page 4">
            <a:extLst>
              <a:ext uri="{FF2B5EF4-FFF2-40B4-BE49-F238E27FC236}">
                <a16:creationId xmlns:a16="http://schemas.microsoft.com/office/drawing/2014/main" id="{DED8F9B0-2104-4B10-A44B-D483D0F6BF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72D839-6760-49EA-A24F-81A41F9D21B5}"/>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55565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627E10-ABF4-4929-AA6D-3A50530B1C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4CD795F-1BE0-4784-BD35-0EC2856211D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9A854B-1DD3-45E4-A18A-764454DE2274}"/>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5" name="Espace réservé du pied de page 4">
            <a:extLst>
              <a:ext uri="{FF2B5EF4-FFF2-40B4-BE49-F238E27FC236}">
                <a16:creationId xmlns:a16="http://schemas.microsoft.com/office/drawing/2014/main" id="{3D7C5252-9CAC-44AE-8636-C372E76C2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662FE6-2489-48AF-BD94-5908C5BC7C47}"/>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3933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CF64044-F6F4-41C3-AE5E-E62C80CECE9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7798BDB-E2B9-4E10-898C-181CC08DD7F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ABE30F-C2FE-4687-B9C4-14A66F8BF14E}"/>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5" name="Espace réservé du pied de page 4">
            <a:extLst>
              <a:ext uri="{FF2B5EF4-FFF2-40B4-BE49-F238E27FC236}">
                <a16:creationId xmlns:a16="http://schemas.microsoft.com/office/drawing/2014/main" id="{F67B4B3C-3AFA-4D12-90D0-BF7CFF3790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C54147-8BF6-4C98-9184-9CD3AD725CB1}"/>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99441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0A211-4A57-4B53-BCA8-18B66DE52DD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1FE395-5319-49A0-9933-7E251024D15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82DE15-D52D-4468-8506-F583F3B41C8E}"/>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5" name="Espace réservé du pied de page 4">
            <a:extLst>
              <a:ext uri="{FF2B5EF4-FFF2-40B4-BE49-F238E27FC236}">
                <a16:creationId xmlns:a16="http://schemas.microsoft.com/office/drawing/2014/main" id="{FD5C0E88-F8D0-4E59-80C4-C1B9A38D45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69F56D-96B0-45DD-AC06-AA4D2DEE04EE}"/>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59774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1DE23-575C-48A1-AE9D-CC041B45E94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AAE7145-A919-45B3-8928-D9EBC76DC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FEA079D-5188-4796-9BF0-12D01E8E58EF}"/>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5" name="Espace réservé du pied de page 4">
            <a:extLst>
              <a:ext uri="{FF2B5EF4-FFF2-40B4-BE49-F238E27FC236}">
                <a16:creationId xmlns:a16="http://schemas.microsoft.com/office/drawing/2014/main" id="{D9E0799D-F83C-47DD-B2BD-3EC101AF04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4FDE0A-C63C-448F-B89D-6DB0387FACB2}"/>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334093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7F0B32-6B9F-41A8-97C7-479CAFECB0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DC227EF-D5AE-40B1-8F34-83117FB9D10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8D9BA9C-19E0-4B8E-8402-9404570C3FD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95C493C-CDD2-4354-85D6-DCFDFE4CEB5B}"/>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6" name="Espace réservé du pied de page 5">
            <a:extLst>
              <a:ext uri="{FF2B5EF4-FFF2-40B4-BE49-F238E27FC236}">
                <a16:creationId xmlns:a16="http://schemas.microsoft.com/office/drawing/2014/main" id="{8FA494A3-45D0-47D8-B451-F7D4581437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73CDDC-24E2-4DC2-89C4-154078B9A0E4}"/>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20823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B15AD-EBC3-4166-B43A-706D89052FB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F6879FE-231E-44CE-A393-856F73ABE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92F160F-2C81-4713-9854-ECE462A827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63D38A3-2539-4270-BBFD-35625C7E0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F73B7BC-F1AA-4D95-A490-C44AF3E95B7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2BEA6A3-E865-4F1D-9FC5-FF8AB83702AD}"/>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8" name="Espace réservé du pied de page 7">
            <a:extLst>
              <a:ext uri="{FF2B5EF4-FFF2-40B4-BE49-F238E27FC236}">
                <a16:creationId xmlns:a16="http://schemas.microsoft.com/office/drawing/2014/main" id="{5A6FC6B9-B6EC-4BEC-AB80-9DC2ADB8AC2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8CCA623-6787-4623-953F-209684FF1567}"/>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126626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0FE51-5EDE-4952-9D02-642D25035CB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8727403-3A78-4B41-93B2-102DD71E4606}"/>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4" name="Espace réservé du pied de page 3">
            <a:extLst>
              <a:ext uri="{FF2B5EF4-FFF2-40B4-BE49-F238E27FC236}">
                <a16:creationId xmlns:a16="http://schemas.microsoft.com/office/drawing/2014/main" id="{30811623-F9A5-4BC2-87A9-267F37426F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6F83354-078E-49FE-A850-125110069428}"/>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7103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1862430-B5F8-4FCD-84BA-1435C320453A}"/>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3" name="Espace réservé du pied de page 2">
            <a:extLst>
              <a:ext uri="{FF2B5EF4-FFF2-40B4-BE49-F238E27FC236}">
                <a16:creationId xmlns:a16="http://schemas.microsoft.com/office/drawing/2014/main" id="{6798C0E4-3398-4FB4-9CA3-B4459B2A6FA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622E1C3-1384-4305-96DF-F8AAAE55A7A8}"/>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220219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A95B62-9D6E-4DFB-B39F-5C2BC0C0D1A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CB7B454-1B80-433A-A71B-39F9CEEF3F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12ADF7B-E148-4964-8D33-7FF178397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675F98-984B-48E5-BAF9-5557D7D50F50}"/>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6" name="Espace réservé du pied de page 5">
            <a:extLst>
              <a:ext uri="{FF2B5EF4-FFF2-40B4-BE49-F238E27FC236}">
                <a16:creationId xmlns:a16="http://schemas.microsoft.com/office/drawing/2014/main" id="{1F3469E3-6DE8-4104-BC37-D61AC02F6B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335428-3C00-4405-A4CA-9D4639EFE78C}"/>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366524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2B905-C7DC-4EE5-87E7-24F93BEFC23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F3007A4-B3F2-4CB4-B23A-DFC4E051F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B1B6E1E-6FA6-4E6E-AA5F-0576D800D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70F3133-AB90-4BD4-9E07-1E04E625A82B}"/>
              </a:ext>
            </a:extLst>
          </p:cNvPr>
          <p:cNvSpPr>
            <a:spLocks noGrp="1"/>
          </p:cNvSpPr>
          <p:nvPr>
            <p:ph type="dt" sz="half" idx="10"/>
          </p:nvPr>
        </p:nvSpPr>
        <p:spPr/>
        <p:txBody>
          <a:bodyPr/>
          <a:lstStyle/>
          <a:p>
            <a:fld id="{5EAE2BB5-D1B8-40F8-B600-BA7482F90378}" type="datetimeFigureOut">
              <a:rPr lang="fr-FR" smtClean="0"/>
              <a:t>03/10/2020</a:t>
            </a:fld>
            <a:endParaRPr lang="fr-FR"/>
          </a:p>
        </p:txBody>
      </p:sp>
      <p:sp>
        <p:nvSpPr>
          <p:cNvPr id="6" name="Espace réservé du pied de page 5">
            <a:extLst>
              <a:ext uri="{FF2B5EF4-FFF2-40B4-BE49-F238E27FC236}">
                <a16:creationId xmlns:a16="http://schemas.microsoft.com/office/drawing/2014/main" id="{547B075B-723A-4A56-9BB1-E6BA69E601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073409-6539-4A80-8429-C7DB92409B31}"/>
              </a:ext>
            </a:extLst>
          </p:cNvPr>
          <p:cNvSpPr>
            <a:spLocks noGrp="1"/>
          </p:cNvSpPr>
          <p:nvPr>
            <p:ph type="sldNum" sz="quarter" idx="12"/>
          </p:nvPr>
        </p:nvSpPr>
        <p:spPr/>
        <p:txBody>
          <a:bodyPr/>
          <a:lstStyle/>
          <a:p>
            <a:fld id="{498E8314-2CBF-453D-9F55-22EC2C37F0D3}" type="slidenum">
              <a:rPr lang="fr-FR" smtClean="0"/>
              <a:t>‹N°›</a:t>
            </a:fld>
            <a:endParaRPr lang="fr-FR"/>
          </a:p>
        </p:txBody>
      </p:sp>
    </p:spTree>
    <p:extLst>
      <p:ext uri="{BB962C8B-B14F-4D97-AF65-F5344CB8AC3E}">
        <p14:creationId xmlns:p14="http://schemas.microsoft.com/office/powerpoint/2010/main" val="211688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7690DA8-797B-4ED4-960D-BCD2684CF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E7A320C-F472-4627-987E-A42BE76B4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1483D5-BEA1-4AE4-98FC-F28534FA4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E2BB5-D1B8-40F8-B600-BA7482F90378}" type="datetimeFigureOut">
              <a:rPr lang="fr-FR" smtClean="0"/>
              <a:t>03/10/2020</a:t>
            </a:fld>
            <a:endParaRPr lang="fr-FR"/>
          </a:p>
        </p:txBody>
      </p:sp>
      <p:sp>
        <p:nvSpPr>
          <p:cNvPr id="5" name="Espace réservé du pied de page 4">
            <a:extLst>
              <a:ext uri="{FF2B5EF4-FFF2-40B4-BE49-F238E27FC236}">
                <a16:creationId xmlns:a16="http://schemas.microsoft.com/office/drawing/2014/main" id="{D6167D77-7D77-4883-8CA0-D100062A7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32BFB8D-60EA-4344-A23C-7A1F1B3EF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E8314-2CBF-453D-9F55-22EC2C37F0D3}" type="slidenum">
              <a:rPr lang="fr-FR" smtClean="0"/>
              <a:t>‹N°›</a:t>
            </a:fld>
            <a:endParaRPr lang="fr-FR"/>
          </a:p>
        </p:txBody>
      </p:sp>
    </p:spTree>
    <p:extLst>
      <p:ext uri="{BB962C8B-B14F-4D97-AF65-F5344CB8AC3E}">
        <p14:creationId xmlns:p14="http://schemas.microsoft.com/office/powerpoint/2010/main" val="25944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F0D80E00-19EC-46FC-900E-3605E5340189}"/>
              </a:ext>
            </a:extLst>
          </p:cNvPr>
          <p:cNvSpPr/>
          <p:nvPr/>
        </p:nvSpPr>
        <p:spPr>
          <a:xfrm>
            <a:off x="7603629" y="2316148"/>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Administrer</a:t>
            </a:r>
          </a:p>
        </p:txBody>
      </p:sp>
      <p:sp>
        <p:nvSpPr>
          <p:cNvPr id="22" name="Rectangle : coins arrondis 21">
            <a:extLst>
              <a:ext uri="{FF2B5EF4-FFF2-40B4-BE49-F238E27FC236}">
                <a16:creationId xmlns:a16="http://schemas.microsoft.com/office/drawing/2014/main" id="{AB266849-542E-4FA4-8304-52765EF8BA18}"/>
              </a:ext>
            </a:extLst>
          </p:cNvPr>
          <p:cNvSpPr/>
          <p:nvPr/>
        </p:nvSpPr>
        <p:spPr>
          <a:xfrm>
            <a:off x="5083853" y="1096950"/>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Autoriser</a:t>
            </a:r>
          </a:p>
        </p:txBody>
      </p:sp>
      <p:sp>
        <p:nvSpPr>
          <p:cNvPr id="40" name="Rectangle : coins arrondis 39">
            <a:extLst>
              <a:ext uri="{FF2B5EF4-FFF2-40B4-BE49-F238E27FC236}">
                <a16:creationId xmlns:a16="http://schemas.microsoft.com/office/drawing/2014/main" id="{815AC200-CBA1-4AED-B87F-9505FD52ECB2}"/>
              </a:ext>
            </a:extLst>
          </p:cNvPr>
          <p:cNvSpPr/>
          <p:nvPr/>
        </p:nvSpPr>
        <p:spPr>
          <a:xfrm>
            <a:off x="2564075" y="2316148"/>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Surveiller / Maintenir</a:t>
            </a:r>
          </a:p>
        </p:txBody>
      </p:sp>
      <p:sp>
        <p:nvSpPr>
          <p:cNvPr id="2" name="Rectangle : coins arrondis 1">
            <a:extLst>
              <a:ext uri="{FF2B5EF4-FFF2-40B4-BE49-F238E27FC236}">
                <a16:creationId xmlns:a16="http://schemas.microsoft.com/office/drawing/2014/main" id="{B7EE2373-8127-404C-BCED-101FCDBEF682}"/>
              </a:ext>
            </a:extLst>
          </p:cNvPr>
          <p:cNvSpPr/>
          <p:nvPr/>
        </p:nvSpPr>
        <p:spPr>
          <a:xfrm>
            <a:off x="2564074" y="3082466"/>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Enregistrer les mouvements</a:t>
            </a:r>
          </a:p>
        </p:txBody>
      </p:sp>
      <p:sp>
        <p:nvSpPr>
          <p:cNvPr id="3" name="Rectangle : coins arrondis 2">
            <a:extLst>
              <a:ext uri="{FF2B5EF4-FFF2-40B4-BE49-F238E27FC236}">
                <a16:creationId xmlns:a16="http://schemas.microsoft.com/office/drawing/2014/main" id="{481C2171-AA0C-4B84-8B3B-B2866C466CA8}"/>
              </a:ext>
            </a:extLst>
          </p:cNvPr>
          <p:cNvSpPr/>
          <p:nvPr/>
        </p:nvSpPr>
        <p:spPr>
          <a:xfrm>
            <a:off x="7556284" y="4773859"/>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Réserver</a:t>
            </a:r>
          </a:p>
        </p:txBody>
      </p:sp>
      <p:sp>
        <p:nvSpPr>
          <p:cNvPr id="5" name="Rectangle : coins arrondis 4">
            <a:extLst>
              <a:ext uri="{FF2B5EF4-FFF2-40B4-BE49-F238E27FC236}">
                <a16:creationId xmlns:a16="http://schemas.microsoft.com/office/drawing/2014/main" id="{F90EB157-6069-418B-AECA-9E0E386B5C99}"/>
              </a:ext>
            </a:extLst>
          </p:cNvPr>
          <p:cNvSpPr/>
          <p:nvPr/>
        </p:nvSpPr>
        <p:spPr>
          <a:xfrm>
            <a:off x="7603629" y="3082466"/>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Visiter</a:t>
            </a:r>
          </a:p>
        </p:txBody>
      </p:sp>
      <p:sp>
        <p:nvSpPr>
          <p:cNvPr id="7" name="Ellipse 6">
            <a:extLst>
              <a:ext uri="{FF2B5EF4-FFF2-40B4-BE49-F238E27FC236}">
                <a16:creationId xmlns:a16="http://schemas.microsoft.com/office/drawing/2014/main" id="{7E81B3F1-06B1-4B95-AD05-4B8CC09D4A7E}"/>
              </a:ext>
            </a:extLst>
          </p:cNvPr>
          <p:cNvSpPr/>
          <p:nvPr/>
        </p:nvSpPr>
        <p:spPr>
          <a:xfrm>
            <a:off x="4950688" y="2326501"/>
            <a:ext cx="2160000" cy="216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CAPACITES DU LOGICIEL</a:t>
            </a:r>
          </a:p>
        </p:txBody>
      </p:sp>
      <p:cxnSp>
        <p:nvCxnSpPr>
          <p:cNvPr id="12" name="Connecteur droit avec flèche 11">
            <a:extLst>
              <a:ext uri="{FF2B5EF4-FFF2-40B4-BE49-F238E27FC236}">
                <a16:creationId xmlns:a16="http://schemas.microsoft.com/office/drawing/2014/main" id="{2A979E34-3EBF-4754-990D-AC340FFF53DD}"/>
              </a:ext>
            </a:extLst>
          </p:cNvPr>
          <p:cNvCxnSpPr>
            <a:stCxn id="7" idx="0"/>
            <a:endCxn id="22" idx="2"/>
          </p:cNvCxnSpPr>
          <p:nvPr/>
        </p:nvCxnSpPr>
        <p:spPr>
          <a:xfrm flipH="1" flipV="1">
            <a:off x="6029325" y="1745020"/>
            <a:ext cx="1363" cy="58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7ED8F0B7-A075-43C1-AC19-2AAE6BD86003}"/>
              </a:ext>
            </a:extLst>
          </p:cNvPr>
          <p:cNvCxnSpPr>
            <a:stCxn id="7" idx="7"/>
            <a:endCxn id="4" idx="1"/>
          </p:cNvCxnSpPr>
          <p:nvPr/>
        </p:nvCxnSpPr>
        <p:spPr>
          <a:xfrm flipV="1">
            <a:off x="6794363" y="2640183"/>
            <a:ext cx="809266" cy="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5530A1A-3190-4597-A6CF-B5548EA38745}"/>
              </a:ext>
            </a:extLst>
          </p:cNvPr>
          <p:cNvCxnSpPr>
            <a:cxnSpLocks/>
            <a:stCxn id="7" idx="6"/>
            <a:endCxn id="5" idx="1"/>
          </p:cNvCxnSpPr>
          <p:nvPr/>
        </p:nvCxnSpPr>
        <p:spPr>
          <a:xfrm>
            <a:off x="7110688" y="3406501"/>
            <a:ext cx="492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B0DF783-86DE-4FFF-9F64-FD714206EAAF}"/>
              </a:ext>
            </a:extLst>
          </p:cNvPr>
          <p:cNvCxnSpPr>
            <a:cxnSpLocks/>
            <a:stCxn id="7" idx="2"/>
            <a:endCxn id="2" idx="3"/>
          </p:cNvCxnSpPr>
          <p:nvPr/>
        </p:nvCxnSpPr>
        <p:spPr>
          <a:xfrm flipH="1">
            <a:off x="4455017" y="3406501"/>
            <a:ext cx="49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C25C536C-BE98-4A4C-956A-F8D2D5058FA8}"/>
              </a:ext>
            </a:extLst>
          </p:cNvPr>
          <p:cNvCxnSpPr>
            <a:cxnSpLocks/>
            <a:stCxn id="7" idx="5"/>
            <a:endCxn id="3" idx="0"/>
          </p:cNvCxnSpPr>
          <p:nvPr/>
        </p:nvCxnSpPr>
        <p:spPr>
          <a:xfrm>
            <a:off x="6794363" y="4170176"/>
            <a:ext cx="1707393" cy="60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877EDAA3-7B92-4B83-B324-75C5BA38F3DB}"/>
              </a:ext>
            </a:extLst>
          </p:cNvPr>
          <p:cNvCxnSpPr>
            <a:cxnSpLocks/>
            <a:stCxn id="7" idx="1"/>
            <a:endCxn id="40" idx="3"/>
          </p:cNvCxnSpPr>
          <p:nvPr/>
        </p:nvCxnSpPr>
        <p:spPr>
          <a:xfrm flipH="1" flipV="1">
            <a:off x="4455018" y="2640183"/>
            <a:ext cx="811995" cy="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 coins arrondis 5">
            <a:extLst>
              <a:ext uri="{FF2B5EF4-FFF2-40B4-BE49-F238E27FC236}">
                <a16:creationId xmlns:a16="http://schemas.microsoft.com/office/drawing/2014/main" id="{96D277BE-CAB1-4A20-9568-9EDDDE98842B}"/>
              </a:ext>
            </a:extLst>
          </p:cNvPr>
          <p:cNvSpPr/>
          <p:nvPr/>
        </p:nvSpPr>
        <p:spPr>
          <a:xfrm>
            <a:off x="2608694" y="4800183"/>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Acheter</a:t>
            </a:r>
          </a:p>
        </p:txBody>
      </p:sp>
      <p:cxnSp>
        <p:nvCxnSpPr>
          <p:cNvPr id="17" name="Connecteur droit avec flèche 16">
            <a:extLst>
              <a:ext uri="{FF2B5EF4-FFF2-40B4-BE49-F238E27FC236}">
                <a16:creationId xmlns:a16="http://schemas.microsoft.com/office/drawing/2014/main" id="{56A821EE-0141-4312-AC1F-3E8D67ADE5C1}"/>
              </a:ext>
            </a:extLst>
          </p:cNvPr>
          <p:cNvCxnSpPr>
            <a:cxnSpLocks/>
            <a:stCxn id="7" idx="3"/>
            <a:endCxn id="6" idx="0"/>
          </p:cNvCxnSpPr>
          <p:nvPr/>
        </p:nvCxnSpPr>
        <p:spPr>
          <a:xfrm flipH="1">
            <a:off x="3554166" y="4170176"/>
            <a:ext cx="1712847" cy="630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 coins arrondis 23">
            <a:extLst>
              <a:ext uri="{FF2B5EF4-FFF2-40B4-BE49-F238E27FC236}">
                <a16:creationId xmlns:a16="http://schemas.microsoft.com/office/drawing/2014/main" id="{B0F1EAA9-1BE6-4726-AC15-5F41094B36AC}"/>
              </a:ext>
            </a:extLst>
          </p:cNvPr>
          <p:cNvSpPr/>
          <p:nvPr/>
        </p:nvSpPr>
        <p:spPr>
          <a:xfrm>
            <a:off x="5082489" y="4800183"/>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Télécharger</a:t>
            </a:r>
          </a:p>
        </p:txBody>
      </p:sp>
      <p:cxnSp>
        <p:nvCxnSpPr>
          <p:cNvPr id="31" name="Connecteur droit avec flèche 30">
            <a:extLst>
              <a:ext uri="{FF2B5EF4-FFF2-40B4-BE49-F238E27FC236}">
                <a16:creationId xmlns:a16="http://schemas.microsoft.com/office/drawing/2014/main" id="{CECBA10E-375E-4328-A136-2228E166D6DF}"/>
              </a:ext>
            </a:extLst>
          </p:cNvPr>
          <p:cNvCxnSpPr>
            <a:cxnSpLocks/>
            <a:stCxn id="7" idx="4"/>
            <a:endCxn id="24" idx="0"/>
          </p:cNvCxnSpPr>
          <p:nvPr/>
        </p:nvCxnSpPr>
        <p:spPr>
          <a:xfrm flipH="1">
            <a:off x="6027961" y="4486501"/>
            <a:ext cx="2727" cy="31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37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AB266849-542E-4FA4-8304-52765EF8BA18}"/>
              </a:ext>
            </a:extLst>
          </p:cNvPr>
          <p:cNvSpPr/>
          <p:nvPr/>
        </p:nvSpPr>
        <p:spPr>
          <a:xfrm>
            <a:off x="860468" y="2098095"/>
            <a:ext cx="1890943" cy="6480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Administrateur</a:t>
            </a:r>
          </a:p>
        </p:txBody>
      </p:sp>
      <p:sp>
        <p:nvSpPr>
          <p:cNvPr id="40" name="Rectangle : coins arrondis 39">
            <a:extLst>
              <a:ext uri="{FF2B5EF4-FFF2-40B4-BE49-F238E27FC236}">
                <a16:creationId xmlns:a16="http://schemas.microsoft.com/office/drawing/2014/main" id="{815AC200-CBA1-4AED-B87F-9505FD52ECB2}"/>
              </a:ext>
            </a:extLst>
          </p:cNvPr>
          <p:cNvSpPr/>
          <p:nvPr/>
        </p:nvSpPr>
        <p:spPr>
          <a:xfrm>
            <a:off x="860468" y="3026785"/>
            <a:ext cx="1890943" cy="6480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Bénévole</a:t>
            </a:r>
          </a:p>
        </p:txBody>
      </p:sp>
      <p:sp>
        <p:nvSpPr>
          <p:cNvPr id="2" name="Rectangle : coins arrondis 1">
            <a:extLst>
              <a:ext uri="{FF2B5EF4-FFF2-40B4-BE49-F238E27FC236}">
                <a16:creationId xmlns:a16="http://schemas.microsoft.com/office/drawing/2014/main" id="{B7EE2373-8127-404C-BCED-101FCDBEF682}"/>
              </a:ext>
            </a:extLst>
          </p:cNvPr>
          <p:cNvSpPr/>
          <p:nvPr/>
        </p:nvSpPr>
        <p:spPr>
          <a:xfrm>
            <a:off x="860468" y="3974525"/>
            <a:ext cx="1890943" cy="64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Adhérent</a:t>
            </a:r>
          </a:p>
        </p:txBody>
      </p:sp>
      <p:sp>
        <p:nvSpPr>
          <p:cNvPr id="6" name="Rectangle : coins arrondis 5">
            <a:extLst>
              <a:ext uri="{FF2B5EF4-FFF2-40B4-BE49-F238E27FC236}">
                <a16:creationId xmlns:a16="http://schemas.microsoft.com/office/drawing/2014/main" id="{D5E14F6E-C0B2-4EF3-8C7A-9C8730E896AB}"/>
              </a:ext>
            </a:extLst>
          </p:cNvPr>
          <p:cNvSpPr/>
          <p:nvPr/>
        </p:nvSpPr>
        <p:spPr>
          <a:xfrm>
            <a:off x="3458498" y="2098096"/>
            <a:ext cx="7266652" cy="648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Utilisateur ayant les droits les plus élevés. Il a accès à toutes les fonctionnalités du logiciel. On peut estimer à environ 5 personnes qui auront ce type de compte. On peut penser que ce seront les membres du bureau de la commission médiathèque.</a:t>
            </a:r>
          </a:p>
        </p:txBody>
      </p:sp>
      <p:sp>
        <p:nvSpPr>
          <p:cNvPr id="8" name="Rectangle : coins arrondis 7">
            <a:extLst>
              <a:ext uri="{FF2B5EF4-FFF2-40B4-BE49-F238E27FC236}">
                <a16:creationId xmlns:a16="http://schemas.microsoft.com/office/drawing/2014/main" id="{F53160A9-D316-4088-B3D6-0E70C4723775}"/>
              </a:ext>
            </a:extLst>
          </p:cNvPr>
          <p:cNvSpPr/>
          <p:nvPr/>
        </p:nvSpPr>
        <p:spPr>
          <a:xfrm>
            <a:off x="3458498" y="3026785"/>
            <a:ext cx="7266652" cy="648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Les bénévoles sont des personnes faisant partie de la commission et qui aident sur un certain nombre d’activités. Ce sont des personnes qui assurent les permanences, qui font les achats des nouveautés, les enregistrent et les mettent rayon. Ils peuvent aussi déclasser les articles. Par contre, ils n’ont pas accès à la gestion de la base des adhérents.</a:t>
            </a:r>
          </a:p>
        </p:txBody>
      </p:sp>
      <p:sp>
        <p:nvSpPr>
          <p:cNvPr id="9" name="Rectangle : coins arrondis 8">
            <a:extLst>
              <a:ext uri="{FF2B5EF4-FFF2-40B4-BE49-F238E27FC236}">
                <a16:creationId xmlns:a16="http://schemas.microsoft.com/office/drawing/2014/main" id="{BD967B36-2BA5-45B7-B424-D6F2D17F0CE4}"/>
              </a:ext>
            </a:extLst>
          </p:cNvPr>
          <p:cNvSpPr/>
          <p:nvPr/>
        </p:nvSpPr>
        <p:spPr>
          <a:xfrm>
            <a:off x="3458498" y="3974524"/>
            <a:ext cx="7266652" cy="648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Les adhérents sont des salariés Thales (actif, retraité ou prestataire) qui fréquentent la médiathèque. Ils possèdent un compte nominatif. La possibilité de modifier les base de données est limitée.</a:t>
            </a:r>
          </a:p>
        </p:txBody>
      </p:sp>
      <p:cxnSp>
        <p:nvCxnSpPr>
          <p:cNvPr id="11" name="Connecteur droit avec flèche 10">
            <a:extLst>
              <a:ext uri="{FF2B5EF4-FFF2-40B4-BE49-F238E27FC236}">
                <a16:creationId xmlns:a16="http://schemas.microsoft.com/office/drawing/2014/main" id="{BFA46F3D-0FF8-4F4A-BBA1-5F95C8A81CB6}"/>
              </a:ext>
            </a:extLst>
          </p:cNvPr>
          <p:cNvCxnSpPr>
            <a:stCxn id="22" idx="3"/>
            <a:endCxn id="6" idx="1"/>
          </p:cNvCxnSpPr>
          <p:nvPr/>
        </p:nvCxnSpPr>
        <p:spPr>
          <a:xfrm>
            <a:off x="2751411" y="2422130"/>
            <a:ext cx="707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832D93BB-0325-4F8B-8DB7-232A496CC477}"/>
              </a:ext>
            </a:extLst>
          </p:cNvPr>
          <p:cNvCxnSpPr>
            <a:stCxn id="40" idx="3"/>
            <a:endCxn id="8" idx="1"/>
          </p:cNvCxnSpPr>
          <p:nvPr/>
        </p:nvCxnSpPr>
        <p:spPr>
          <a:xfrm>
            <a:off x="2751411" y="3350820"/>
            <a:ext cx="707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82F806F-3689-49C9-BADA-C0E7BC5B4606}"/>
              </a:ext>
            </a:extLst>
          </p:cNvPr>
          <p:cNvCxnSpPr>
            <a:stCxn id="2" idx="3"/>
            <a:endCxn id="9" idx="1"/>
          </p:cNvCxnSpPr>
          <p:nvPr/>
        </p:nvCxnSpPr>
        <p:spPr>
          <a:xfrm flipV="1">
            <a:off x="2751411" y="4298559"/>
            <a:ext cx="707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 coins arrondis 24">
            <a:extLst>
              <a:ext uri="{FF2B5EF4-FFF2-40B4-BE49-F238E27FC236}">
                <a16:creationId xmlns:a16="http://schemas.microsoft.com/office/drawing/2014/main" id="{F1A3B3CE-DC2F-43D6-A8FB-0173101B062E}"/>
              </a:ext>
            </a:extLst>
          </p:cNvPr>
          <p:cNvSpPr/>
          <p:nvPr/>
        </p:nvSpPr>
        <p:spPr>
          <a:xfrm>
            <a:off x="2019300" y="316029"/>
            <a:ext cx="8153400" cy="10191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3600" dirty="0"/>
              <a:t>3 TYPES D’UTILISATEUR</a:t>
            </a:r>
          </a:p>
        </p:txBody>
      </p:sp>
    </p:spTree>
    <p:extLst>
      <p:ext uri="{BB962C8B-B14F-4D97-AF65-F5344CB8AC3E}">
        <p14:creationId xmlns:p14="http://schemas.microsoft.com/office/powerpoint/2010/main" val="107169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F0D80E00-19EC-46FC-900E-3605E5340189}"/>
              </a:ext>
            </a:extLst>
          </p:cNvPr>
          <p:cNvSpPr/>
          <p:nvPr/>
        </p:nvSpPr>
        <p:spPr>
          <a:xfrm>
            <a:off x="6356410" y="906080"/>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Administrer</a:t>
            </a:r>
          </a:p>
        </p:txBody>
      </p:sp>
      <p:sp>
        <p:nvSpPr>
          <p:cNvPr id="6" name="Rectangle : coins arrondis 5">
            <a:extLst>
              <a:ext uri="{FF2B5EF4-FFF2-40B4-BE49-F238E27FC236}">
                <a16:creationId xmlns:a16="http://schemas.microsoft.com/office/drawing/2014/main" id="{BF7B8BAF-005A-4442-92F8-CC16527B12CC}"/>
              </a:ext>
            </a:extLst>
          </p:cNvPr>
          <p:cNvSpPr/>
          <p:nvPr/>
        </p:nvSpPr>
        <p:spPr>
          <a:xfrm>
            <a:off x="8413808" y="1554150"/>
            <a:ext cx="3600000" cy="946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000" dirty="0"/>
              <a:t>Gestion de la base de données « Adhérents » :</a:t>
            </a:r>
          </a:p>
          <a:p>
            <a:pPr marL="285750" indent="-285750">
              <a:buFont typeface="Wingdings" panose="05000000000000000000" pitchFamily="2" charset="2"/>
              <a:buChar char="Ø"/>
            </a:pPr>
            <a:r>
              <a:rPr lang="fr-FR" sz="1000" dirty="0"/>
              <a:t>Importation, exportation</a:t>
            </a:r>
          </a:p>
          <a:p>
            <a:pPr marL="285750" indent="-285750">
              <a:buFont typeface="Wingdings" panose="05000000000000000000" pitchFamily="2" charset="2"/>
              <a:buChar char="Ø"/>
            </a:pPr>
            <a:r>
              <a:rPr lang="fr-FR" sz="1000" dirty="0"/>
              <a:t>Création, modification, suppression</a:t>
            </a:r>
          </a:p>
          <a:p>
            <a:pPr marL="285750" indent="-285750">
              <a:buFont typeface="Wingdings" panose="05000000000000000000" pitchFamily="2" charset="2"/>
              <a:buChar char="Ø"/>
            </a:pPr>
            <a:r>
              <a:rPr lang="fr-FR" sz="1000" dirty="0"/>
              <a:t>Gestion des droits sur les fonctions du site</a:t>
            </a:r>
          </a:p>
          <a:p>
            <a:pPr marL="285750" indent="-285750">
              <a:buFont typeface="Wingdings" panose="05000000000000000000" pitchFamily="2" charset="2"/>
              <a:buChar char="Ø"/>
            </a:pPr>
            <a:r>
              <a:rPr lang="fr-FR" sz="1000" dirty="0"/>
              <a:t>Moteur de recherche, Edition statistiques</a:t>
            </a:r>
          </a:p>
        </p:txBody>
      </p:sp>
      <p:sp>
        <p:nvSpPr>
          <p:cNvPr id="10" name="Rectangle : coins arrondis 9">
            <a:extLst>
              <a:ext uri="{FF2B5EF4-FFF2-40B4-BE49-F238E27FC236}">
                <a16:creationId xmlns:a16="http://schemas.microsoft.com/office/drawing/2014/main" id="{E2BA3731-9318-455E-A095-2AAE9846CD40}"/>
              </a:ext>
            </a:extLst>
          </p:cNvPr>
          <p:cNvSpPr/>
          <p:nvPr/>
        </p:nvSpPr>
        <p:spPr>
          <a:xfrm>
            <a:off x="8413810" y="3507228"/>
            <a:ext cx="3600000" cy="7560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sz="1000" dirty="0"/>
              <a:t>Gestion de la base de données « Médias » :</a:t>
            </a:r>
          </a:p>
          <a:p>
            <a:pPr marL="285750" indent="-285750">
              <a:buFont typeface="Wingdings" panose="05000000000000000000" pitchFamily="2" charset="2"/>
              <a:buChar char="Ø"/>
            </a:pPr>
            <a:r>
              <a:rPr lang="fr-FR" sz="1000" dirty="0"/>
              <a:t>Importation, exportation</a:t>
            </a:r>
          </a:p>
          <a:p>
            <a:pPr marL="285750" indent="-285750">
              <a:buFont typeface="Wingdings" panose="05000000000000000000" pitchFamily="2" charset="2"/>
              <a:buChar char="Ø"/>
            </a:pPr>
            <a:r>
              <a:rPr lang="fr-FR" sz="1000" dirty="0"/>
              <a:t>Création, modification, désactivation d’un article</a:t>
            </a:r>
          </a:p>
          <a:p>
            <a:pPr marL="285750" indent="-285750">
              <a:buFont typeface="Wingdings" panose="05000000000000000000" pitchFamily="2" charset="2"/>
              <a:buChar char="Ø"/>
            </a:pPr>
            <a:r>
              <a:rPr lang="fr-FR" sz="1000" dirty="0"/>
              <a:t>Moteur de recherche, Edition statistiques</a:t>
            </a:r>
          </a:p>
        </p:txBody>
      </p:sp>
      <p:sp>
        <p:nvSpPr>
          <p:cNvPr id="14" name="Rectangle : coins arrondis 13">
            <a:extLst>
              <a:ext uri="{FF2B5EF4-FFF2-40B4-BE49-F238E27FC236}">
                <a16:creationId xmlns:a16="http://schemas.microsoft.com/office/drawing/2014/main" id="{0FEA5B8C-34E0-436A-BD58-0F3DB7C215F5}"/>
              </a:ext>
            </a:extLst>
          </p:cNvPr>
          <p:cNvSpPr/>
          <p:nvPr/>
        </p:nvSpPr>
        <p:spPr>
          <a:xfrm>
            <a:off x="8398643" y="4442340"/>
            <a:ext cx="3600000" cy="103794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000" dirty="0"/>
              <a:t>Gestion des règles d’emprunt :</a:t>
            </a:r>
          </a:p>
          <a:p>
            <a:pPr marL="285750" indent="-285750">
              <a:buFont typeface="Wingdings" panose="05000000000000000000" pitchFamily="2" charset="2"/>
              <a:buChar char="Ø"/>
            </a:pPr>
            <a:r>
              <a:rPr lang="fr-FR" sz="1000" dirty="0"/>
              <a:t>Définition du nombre par type de média , de la durée autorisée…</a:t>
            </a:r>
          </a:p>
          <a:p>
            <a:pPr marL="285750" indent="-285750">
              <a:buFont typeface="Wingdings" panose="05000000000000000000" pitchFamily="2" charset="2"/>
              <a:buChar char="Ø"/>
            </a:pPr>
            <a:r>
              <a:rPr lang="fr-FR" sz="1000" dirty="0"/>
              <a:t>Définition de critères secondaires : ex nouveautés</a:t>
            </a:r>
          </a:p>
          <a:p>
            <a:pPr marL="285750" indent="-285750">
              <a:buFont typeface="Wingdings" panose="05000000000000000000" pitchFamily="2" charset="2"/>
              <a:buChar char="Ø"/>
            </a:pPr>
            <a:r>
              <a:rPr lang="fr-FR" sz="1000" dirty="0"/>
              <a:t>Définition des règles de relance en cas de dépassement, type de contact (SMS, email…)</a:t>
            </a:r>
          </a:p>
        </p:txBody>
      </p:sp>
      <p:sp>
        <p:nvSpPr>
          <p:cNvPr id="22" name="Rectangle : coins arrondis 21">
            <a:extLst>
              <a:ext uri="{FF2B5EF4-FFF2-40B4-BE49-F238E27FC236}">
                <a16:creationId xmlns:a16="http://schemas.microsoft.com/office/drawing/2014/main" id="{AB266849-542E-4FA4-8304-52765EF8BA18}"/>
              </a:ext>
            </a:extLst>
          </p:cNvPr>
          <p:cNvSpPr/>
          <p:nvPr/>
        </p:nvSpPr>
        <p:spPr>
          <a:xfrm>
            <a:off x="301838" y="916441"/>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Autoriser</a:t>
            </a:r>
          </a:p>
        </p:txBody>
      </p:sp>
      <p:sp>
        <p:nvSpPr>
          <p:cNvPr id="24" name="Rectangle : coins arrondis 23">
            <a:extLst>
              <a:ext uri="{FF2B5EF4-FFF2-40B4-BE49-F238E27FC236}">
                <a16:creationId xmlns:a16="http://schemas.microsoft.com/office/drawing/2014/main" id="{91B53DBD-BE9F-4AB5-B428-881B6F1A19C7}"/>
              </a:ext>
            </a:extLst>
          </p:cNvPr>
          <p:cNvSpPr/>
          <p:nvPr/>
        </p:nvSpPr>
        <p:spPr>
          <a:xfrm>
            <a:off x="2305973" y="1554150"/>
            <a:ext cx="3600000" cy="16749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Gestion de la connexion au site :</a:t>
            </a:r>
          </a:p>
          <a:p>
            <a:pPr marL="285750" indent="-285750">
              <a:buFont typeface="Wingdings" panose="05000000000000000000" pitchFamily="2" charset="2"/>
              <a:buChar char="Ø"/>
            </a:pPr>
            <a:r>
              <a:rPr lang="fr-FR" sz="1000" dirty="0"/>
              <a:t>Accès au site via Login Compte nominatif/</a:t>
            </a:r>
            <a:r>
              <a:rPr lang="fr-FR" sz="1000" dirty="0" err="1"/>
              <a:t>Mdp</a:t>
            </a:r>
            <a:endParaRPr lang="fr-FR" sz="1000" dirty="0"/>
          </a:p>
          <a:p>
            <a:pPr marL="285750" indent="-285750">
              <a:buFont typeface="Wingdings" panose="05000000000000000000" pitchFamily="2" charset="2"/>
              <a:buChar char="Ø"/>
            </a:pPr>
            <a:r>
              <a:rPr lang="fr-FR" sz="1000" dirty="0"/>
              <a:t>Gestion de l‘accès aux fonctionnalités en fonction des droits du Login :</a:t>
            </a:r>
          </a:p>
          <a:p>
            <a:pPr marL="742950" lvl="1" indent="-285750">
              <a:buFont typeface="Wingdings" panose="05000000000000000000" pitchFamily="2" charset="2"/>
              <a:buChar char="Ø"/>
            </a:pPr>
            <a:r>
              <a:rPr lang="fr-FR" sz="1000" dirty="0"/>
              <a:t>Admin : total</a:t>
            </a:r>
          </a:p>
          <a:p>
            <a:pPr marL="742950" lvl="1" indent="-285750">
              <a:buFont typeface="Wingdings" panose="05000000000000000000" pitchFamily="2" charset="2"/>
              <a:buChar char="Ø"/>
            </a:pPr>
            <a:r>
              <a:rPr lang="fr-FR" sz="1000" dirty="0"/>
              <a:t>Bénévole : intermédiaire</a:t>
            </a:r>
          </a:p>
          <a:p>
            <a:pPr marL="742950" lvl="1" indent="-285750">
              <a:buFont typeface="Wingdings" panose="05000000000000000000" pitchFamily="2" charset="2"/>
              <a:buChar char="Ø"/>
            </a:pPr>
            <a:r>
              <a:rPr lang="fr-FR" sz="1000" dirty="0"/>
              <a:t>Adhérent simple : basique</a:t>
            </a:r>
          </a:p>
          <a:p>
            <a:pPr marL="285750" indent="-285750">
              <a:buFont typeface="Wingdings" panose="05000000000000000000" pitchFamily="2" charset="2"/>
              <a:buChar char="Ø"/>
            </a:pPr>
            <a:r>
              <a:rPr lang="fr-FR" sz="1000" dirty="0"/>
              <a:t>En cas d’oubli Compte ou </a:t>
            </a:r>
            <a:r>
              <a:rPr lang="fr-FR" sz="1000" dirty="0" err="1"/>
              <a:t>mdp</a:t>
            </a:r>
            <a:r>
              <a:rPr lang="fr-FR" sz="1000" dirty="0"/>
              <a:t>, possibilité de demander de l’aide via une réinitialisation automatique et envoi info par mail</a:t>
            </a:r>
          </a:p>
        </p:txBody>
      </p:sp>
      <p:sp>
        <p:nvSpPr>
          <p:cNvPr id="38" name="Rectangle : coins arrondis 37">
            <a:extLst>
              <a:ext uri="{FF2B5EF4-FFF2-40B4-BE49-F238E27FC236}">
                <a16:creationId xmlns:a16="http://schemas.microsoft.com/office/drawing/2014/main" id="{A4175E9C-9DC6-435D-AD9A-E7D3228DFFD6}"/>
              </a:ext>
            </a:extLst>
          </p:cNvPr>
          <p:cNvSpPr/>
          <p:nvPr/>
        </p:nvSpPr>
        <p:spPr>
          <a:xfrm>
            <a:off x="8398642" y="2675687"/>
            <a:ext cx="3600000" cy="6717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sz="1000" dirty="0"/>
              <a:t>Communiquer vers les « Adhérents » :</a:t>
            </a:r>
          </a:p>
          <a:p>
            <a:pPr marL="285750" indent="-285750">
              <a:buFont typeface="Wingdings" panose="05000000000000000000" pitchFamily="2" charset="2"/>
              <a:buChar char="Ø"/>
            </a:pPr>
            <a:r>
              <a:rPr lang="fr-FR" sz="1000" dirty="0"/>
              <a:t>Mailing, SMS à tous (Ex : Newsletter)</a:t>
            </a:r>
          </a:p>
          <a:p>
            <a:pPr marL="285750" indent="-285750">
              <a:buFont typeface="Wingdings" panose="05000000000000000000" pitchFamily="2" charset="2"/>
              <a:buChar char="Ø"/>
            </a:pPr>
            <a:r>
              <a:rPr lang="fr-FR" sz="1000" dirty="0"/>
              <a:t>Mailing, SMS particulier (Ex : relance caution annuelle)</a:t>
            </a:r>
          </a:p>
        </p:txBody>
      </p:sp>
      <p:sp>
        <p:nvSpPr>
          <p:cNvPr id="40" name="Rectangle : coins arrondis 39">
            <a:extLst>
              <a:ext uri="{FF2B5EF4-FFF2-40B4-BE49-F238E27FC236}">
                <a16:creationId xmlns:a16="http://schemas.microsoft.com/office/drawing/2014/main" id="{815AC200-CBA1-4AED-B87F-9505FD52ECB2}"/>
              </a:ext>
            </a:extLst>
          </p:cNvPr>
          <p:cNvSpPr/>
          <p:nvPr/>
        </p:nvSpPr>
        <p:spPr>
          <a:xfrm>
            <a:off x="270026" y="3632265"/>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Surveiller / Maintenir</a:t>
            </a:r>
          </a:p>
        </p:txBody>
      </p:sp>
      <p:sp>
        <p:nvSpPr>
          <p:cNvPr id="42" name="Rectangle : coins arrondis 41">
            <a:extLst>
              <a:ext uri="{FF2B5EF4-FFF2-40B4-BE49-F238E27FC236}">
                <a16:creationId xmlns:a16="http://schemas.microsoft.com/office/drawing/2014/main" id="{80DDC691-DD6F-45A3-B4D2-3A09407DDB95}"/>
              </a:ext>
            </a:extLst>
          </p:cNvPr>
          <p:cNvSpPr/>
          <p:nvPr/>
        </p:nvSpPr>
        <p:spPr>
          <a:xfrm>
            <a:off x="2305973" y="4280335"/>
            <a:ext cx="3600000" cy="648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Surveillance du système :</a:t>
            </a:r>
          </a:p>
          <a:p>
            <a:pPr marL="285750" indent="-285750">
              <a:buFont typeface="Wingdings" panose="05000000000000000000" pitchFamily="2" charset="2"/>
              <a:buChar char="Ø"/>
            </a:pPr>
            <a:r>
              <a:rPr lang="fr-FR" sz="1000" dirty="0"/>
              <a:t>Enregistrement de toute action sur les BDD (log) avec les infos utilisateurs</a:t>
            </a:r>
          </a:p>
        </p:txBody>
      </p:sp>
      <p:sp>
        <p:nvSpPr>
          <p:cNvPr id="44" name="Rectangle : coins arrondis 43">
            <a:extLst>
              <a:ext uri="{FF2B5EF4-FFF2-40B4-BE49-F238E27FC236}">
                <a16:creationId xmlns:a16="http://schemas.microsoft.com/office/drawing/2014/main" id="{98328C72-7DE9-485B-B01F-03CD49FCCE1C}"/>
              </a:ext>
            </a:extLst>
          </p:cNvPr>
          <p:cNvSpPr/>
          <p:nvPr/>
        </p:nvSpPr>
        <p:spPr>
          <a:xfrm>
            <a:off x="2305973" y="5131114"/>
            <a:ext cx="3600000" cy="6177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sz="1000" dirty="0"/>
              <a:t>Sauvegarde &amp; Restauration :</a:t>
            </a:r>
          </a:p>
          <a:p>
            <a:pPr marL="285750" indent="-285750">
              <a:buFont typeface="Wingdings" panose="05000000000000000000" pitchFamily="2" charset="2"/>
              <a:buChar char="Ø"/>
            </a:pPr>
            <a:r>
              <a:rPr lang="fr-FR" sz="1000" dirty="0"/>
              <a:t>Sauvegardes régulière des BDD avec archivage</a:t>
            </a:r>
          </a:p>
          <a:p>
            <a:pPr marL="285750" indent="-285750">
              <a:buFont typeface="Wingdings" panose="05000000000000000000" pitchFamily="2" charset="2"/>
              <a:buChar char="Ø"/>
            </a:pPr>
            <a:r>
              <a:rPr lang="fr-FR" sz="1000" dirty="0"/>
              <a:t>Création d’un système de restauration</a:t>
            </a:r>
          </a:p>
        </p:txBody>
      </p:sp>
      <p:sp>
        <p:nvSpPr>
          <p:cNvPr id="46" name="Rectangle : coins arrondis 45">
            <a:extLst>
              <a:ext uri="{FF2B5EF4-FFF2-40B4-BE49-F238E27FC236}">
                <a16:creationId xmlns:a16="http://schemas.microsoft.com/office/drawing/2014/main" id="{9C51FA43-E152-4899-82B4-F9F3FF1138CC}"/>
              </a:ext>
            </a:extLst>
          </p:cNvPr>
          <p:cNvSpPr/>
          <p:nvPr/>
        </p:nvSpPr>
        <p:spPr>
          <a:xfrm>
            <a:off x="8398643" y="5659316"/>
            <a:ext cx="3600000" cy="79233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000" dirty="0"/>
              <a:t> Maintenance du système :</a:t>
            </a:r>
          </a:p>
          <a:p>
            <a:pPr marL="285750" indent="-285750">
              <a:buFont typeface="Wingdings" panose="05000000000000000000" pitchFamily="2" charset="2"/>
              <a:buChar char="Ø"/>
            </a:pPr>
            <a:r>
              <a:rPr lang="fr-FR" sz="1000" dirty="0"/>
              <a:t>Visualisation des logs avec recherche mots-clés</a:t>
            </a:r>
          </a:p>
          <a:p>
            <a:pPr marL="285750" indent="-285750">
              <a:buFont typeface="Wingdings" panose="05000000000000000000" pitchFamily="2" charset="2"/>
              <a:buChar char="Ø"/>
            </a:pPr>
            <a:r>
              <a:rPr lang="fr-FR" sz="1000" dirty="0"/>
              <a:t>Définition de la fréquence de sauvegarde des BDD</a:t>
            </a:r>
          </a:p>
          <a:p>
            <a:pPr marL="285750" indent="-285750">
              <a:buFont typeface="Wingdings" panose="05000000000000000000" pitchFamily="2" charset="2"/>
              <a:buChar char="Ø"/>
            </a:pPr>
            <a:r>
              <a:rPr lang="fr-FR" sz="1000" dirty="0"/>
              <a:t>Possibilité de restaurer les BDD sauvegardées</a:t>
            </a:r>
          </a:p>
        </p:txBody>
      </p:sp>
      <p:sp>
        <p:nvSpPr>
          <p:cNvPr id="2" name="Rectangle : coins arrondis 1">
            <a:extLst>
              <a:ext uri="{FF2B5EF4-FFF2-40B4-BE49-F238E27FC236}">
                <a16:creationId xmlns:a16="http://schemas.microsoft.com/office/drawing/2014/main" id="{B939C573-C2D0-416B-95C4-51D3B0FDD166}"/>
              </a:ext>
            </a:extLst>
          </p:cNvPr>
          <p:cNvSpPr/>
          <p:nvPr/>
        </p:nvSpPr>
        <p:spPr>
          <a:xfrm>
            <a:off x="2019300" y="138919"/>
            <a:ext cx="8153400" cy="5881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3600" dirty="0"/>
              <a:t>FONCTIONS</a:t>
            </a:r>
          </a:p>
        </p:txBody>
      </p:sp>
      <p:sp>
        <p:nvSpPr>
          <p:cNvPr id="3" name="Rectangle : coins arrondis 2">
            <a:extLst>
              <a:ext uri="{FF2B5EF4-FFF2-40B4-BE49-F238E27FC236}">
                <a16:creationId xmlns:a16="http://schemas.microsoft.com/office/drawing/2014/main" id="{0E6F6CC2-E151-40A6-8EAD-7B06C51F1918}"/>
              </a:ext>
            </a:extLst>
          </p:cNvPr>
          <p:cNvSpPr/>
          <p:nvPr/>
        </p:nvSpPr>
        <p:spPr>
          <a:xfrm>
            <a:off x="209550" y="5817299"/>
            <a:ext cx="997709" cy="180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800" dirty="0"/>
              <a:t>Administrateur</a:t>
            </a:r>
          </a:p>
        </p:txBody>
      </p:sp>
      <p:sp>
        <p:nvSpPr>
          <p:cNvPr id="5" name="Rectangle : coins arrondis 4">
            <a:extLst>
              <a:ext uri="{FF2B5EF4-FFF2-40B4-BE49-F238E27FC236}">
                <a16:creationId xmlns:a16="http://schemas.microsoft.com/office/drawing/2014/main" id="{2047E869-ECCB-4901-A6B1-B1EBD9FED9F0}"/>
              </a:ext>
            </a:extLst>
          </p:cNvPr>
          <p:cNvSpPr/>
          <p:nvPr/>
        </p:nvSpPr>
        <p:spPr>
          <a:xfrm>
            <a:off x="209550" y="6051014"/>
            <a:ext cx="997709" cy="180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800" dirty="0"/>
              <a:t>Bénévole</a:t>
            </a:r>
          </a:p>
        </p:txBody>
      </p:sp>
      <p:sp>
        <p:nvSpPr>
          <p:cNvPr id="7" name="Rectangle : coins arrondis 6">
            <a:extLst>
              <a:ext uri="{FF2B5EF4-FFF2-40B4-BE49-F238E27FC236}">
                <a16:creationId xmlns:a16="http://schemas.microsoft.com/office/drawing/2014/main" id="{7F01D95A-96C9-49CF-97C9-BD7B3DF791B3}"/>
              </a:ext>
            </a:extLst>
          </p:cNvPr>
          <p:cNvSpPr/>
          <p:nvPr/>
        </p:nvSpPr>
        <p:spPr>
          <a:xfrm>
            <a:off x="209550" y="6284729"/>
            <a:ext cx="997709" cy="18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dirty="0"/>
              <a:t>Adhérent</a:t>
            </a:r>
          </a:p>
        </p:txBody>
      </p:sp>
      <p:sp>
        <p:nvSpPr>
          <p:cNvPr id="8" name="Rectangle : coins arrondis 7">
            <a:extLst>
              <a:ext uri="{FF2B5EF4-FFF2-40B4-BE49-F238E27FC236}">
                <a16:creationId xmlns:a16="http://schemas.microsoft.com/office/drawing/2014/main" id="{3BE764AF-C1D5-4F87-BC2E-4A039AF493C1}"/>
              </a:ext>
            </a:extLst>
          </p:cNvPr>
          <p:cNvSpPr/>
          <p:nvPr/>
        </p:nvSpPr>
        <p:spPr>
          <a:xfrm>
            <a:off x="209550" y="6518444"/>
            <a:ext cx="997709" cy="180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800" dirty="0"/>
              <a:t>Sans</a:t>
            </a:r>
          </a:p>
        </p:txBody>
      </p:sp>
      <p:cxnSp>
        <p:nvCxnSpPr>
          <p:cNvPr id="11" name="Connecteur : en angle 10">
            <a:extLst>
              <a:ext uri="{FF2B5EF4-FFF2-40B4-BE49-F238E27FC236}">
                <a16:creationId xmlns:a16="http://schemas.microsoft.com/office/drawing/2014/main" id="{0311F2F7-5A81-42AC-A019-60CEF35B3FBD}"/>
              </a:ext>
            </a:extLst>
          </p:cNvPr>
          <p:cNvCxnSpPr>
            <a:stCxn id="22" idx="2"/>
            <a:endCxn id="24" idx="1"/>
          </p:cNvCxnSpPr>
          <p:nvPr/>
        </p:nvCxnSpPr>
        <p:spPr>
          <a:xfrm rot="16200000" flipH="1">
            <a:off x="1363093" y="1448727"/>
            <a:ext cx="827097"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 en angle 15">
            <a:extLst>
              <a:ext uri="{FF2B5EF4-FFF2-40B4-BE49-F238E27FC236}">
                <a16:creationId xmlns:a16="http://schemas.microsoft.com/office/drawing/2014/main" id="{86F57296-433D-419B-A39B-09C4B2677F87}"/>
              </a:ext>
            </a:extLst>
          </p:cNvPr>
          <p:cNvCxnSpPr>
            <a:stCxn id="40" idx="2"/>
            <a:endCxn id="42" idx="1"/>
          </p:cNvCxnSpPr>
          <p:nvPr/>
        </p:nvCxnSpPr>
        <p:spPr>
          <a:xfrm rot="16200000" flipH="1">
            <a:off x="1598718" y="3897114"/>
            <a:ext cx="324035" cy="1090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 en angle 24">
            <a:extLst>
              <a:ext uri="{FF2B5EF4-FFF2-40B4-BE49-F238E27FC236}">
                <a16:creationId xmlns:a16="http://schemas.microsoft.com/office/drawing/2014/main" id="{FFEFCC13-8670-4F98-A9C7-5BE78B1A6344}"/>
              </a:ext>
            </a:extLst>
          </p:cNvPr>
          <p:cNvCxnSpPr>
            <a:stCxn id="40" idx="2"/>
            <a:endCxn id="44" idx="1"/>
          </p:cNvCxnSpPr>
          <p:nvPr/>
        </p:nvCxnSpPr>
        <p:spPr>
          <a:xfrm rot="16200000" flipH="1">
            <a:off x="1180913" y="4314919"/>
            <a:ext cx="1159644" cy="1090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 en angle 26">
            <a:extLst>
              <a:ext uri="{FF2B5EF4-FFF2-40B4-BE49-F238E27FC236}">
                <a16:creationId xmlns:a16="http://schemas.microsoft.com/office/drawing/2014/main" id="{DF9798AC-D2C3-418A-A345-D76A383D6C47}"/>
              </a:ext>
            </a:extLst>
          </p:cNvPr>
          <p:cNvCxnSpPr>
            <a:stCxn id="4" idx="2"/>
            <a:endCxn id="6" idx="1"/>
          </p:cNvCxnSpPr>
          <p:nvPr/>
        </p:nvCxnSpPr>
        <p:spPr>
          <a:xfrm rot="16200000" flipH="1">
            <a:off x="7621109" y="1234923"/>
            <a:ext cx="473473" cy="11119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 en angle 28">
            <a:extLst>
              <a:ext uri="{FF2B5EF4-FFF2-40B4-BE49-F238E27FC236}">
                <a16:creationId xmlns:a16="http://schemas.microsoft.com/office/drawing/2014/main" id="{FB3FC086-7C95-42AE-88F2-E9B744350948}"/>
              </a:ext>
            </a:extLst>
          </p:cNvPr>
          <p:cNvCxnSpPr>
            <a:stCxn id="4" idx="2"/>
            <a:endCxn id="38" idx="1"/>
          </p:cNvCxnSpPr>
          <p:nvPr/>
        </p:nvCxnSpPr>
        <p:spPr>
          <a:xfrm rot="16200000" flipH="1">
            <a:off x="7121557" y="1734475"/>
            <a:ext cx="1457411" cy="10967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ngle 30">
            <a:extLst>
              <a:ext uri="{FF2B5EF4-FFF2-40B4-BE49-F238E27FC236}">
                <a16:creationId xmlns:a16="http://schemas.microsoft.com/office/drawing/2014/main" id="{BD7989A2-177C-4834-BE29-6BA3E771EBDF}"/>
              </a:ext>
            </a:extLst>
          </p:cNvPr>
          <p:cNvCxnSpPr>
            <a:stCxn id="4" idx="2"/>
            <a:endCxn id="10" idx="1"/>
          </p:cNvCxnSpPr>
          <p:nvPr/>
        </p:nvCxnSpPr>
        <p:spPr>
          <a:xfrm rot="16200000" flipH="1">
            <a:off x="6692287" y="2163745"/>
            <a:ext cx="2331119" cy="11119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 en angle 32">
            <a:extLst>
              <a:ext uri="{FF2B5EF4-FFF2-40B4-BE49-F238E27FC236}">
                <a16:creationId xmlns:a16="http://schemas.microsoft.com/office/drawing/2014/main" id="{E50E668A-BA86-4B15-A26B-A4741638711A}"/>
              </a:ext>
            </a:extLst>
          </p:cNvPr>
          <p:cNvCxnSpPr>
            <a:stCxn id="4" idx="2"/>
            <a:endCxn id="14" idx="1"/>
          </p:cNvCxnSpPr>
          <p:nvPr/>
        </p:nvCxnSpPr>
        <p:spPr>
          <a:xfrm rot="16200000" flipH="1">
            <a:off x="6146681" y="2709350"/>
            <a:ext cx="3407163" cy="10967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5C3D3F29-D25D-439C-B6CF-502F1F39F736}"/>
              </a:ext>
            </a:extLst>
          </p:cNvPr>
          <p:cNvCxnSpPr>
            <a:stCxn id="4" idx="2"/>
            <a:endCxn id="46" idx="1"/>
          </p:cNvCxnSpPr>
          <p:nvPr/>
        </p:nvCxnSpPr>
        <p:spPr>
          <a:xfrm rot="16200000" flipH="1">
            <a:off x="5599594" y="3256437"/>
            <a:ext cx="4501336" cy="10967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4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 coins arrondis 17">
            <a:extLst>
              <a:ext uri="{FF2B5EF4-FFF2-40B4-BE49-F238E27FC236}">
                <a16:creationId xmlns:a16="http://schemas.microsoft.com/office/drawing/2014/main" id="{9AB8492C-D6A5-4430-B6A2-F52F8948DC38}"/>
              </a:ext>
            </a:extLst>
          </p:cNvPr>
          <p:cNvSpPr/>
          <p:nvPr/>
        </p:nvSpPr>
        <p:spPr>
          <a:xfrm>
            <a:off x="291484" y="1082059"/>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Enregistrer les mouvements</a:t>
            </a:r>
          </a:p>
        </p:txBody>
      </p:sp>
      <p:sp>
        <p:nvSpPr>
          <p:cNvPr id="20" name="Rectangle : coins arrondis 19">
            <a:extLst>
              <a:ext uri="{FF2B5EF4-FFF2-40B4-BE49-F238E27FC236}">
                <a16:creationId xmlns:a16="http://schemas.microsoft.com/office/drawing/2014/main" id="{AC188DD8-1526-4FD0-BDE5-A1737009D67C}"/>
              </a:ext>
            </a:extLst>
          </p:cNvPr>
          <p:cNvSpPr/>
          <p:nvPr/>
        </p:nvSpPr>
        <p:spPr>
          <a:xfrm>
            <a:off x="2295619" y="1724958"/>
            <a:ext cx="3600000" cy="7545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fr-FR" sz="1000" dirty="0"/>
              <a:t>Gestion des mouvements :</a:t>
            </a:r>
          </a:p>
          <a:p>
            <a:pPr marL="285750" indent="-285750">
              <a:buFont typeface="Wingdings" panose="05000000000000000000" pitchFamily="2" charset="2"/>
              <a:buChar char="Ø"/>
            </a:pPr>
            <a:r>
              <a:rPr lang="fr-FR" sz="1000" dirty="0"/>
              <a:t>Enregistrer les retours physiques</a:t>
            </a:r>
          </a:p>
          <a:p>
            <a:pPr marL="285750" indent="-285750">
              <a:buFont typeface="Wingdings" panose="05000000000000000000" pitchFamily="2" charset="2"/>
              <a:buChar char="Ø"/>
            </a:pPr>
            <a:r>
              <a:rPr lang="fr-FR" sz="1000" dirty="0"/>
              <a:t>Enregistrer les emprunts physiques</a:t>
            </a:r>
          </a:p>
          <a:p>
            <a:pPr marL="285750" indent="-285750">
              <a:buFont typeface="Wingdings" panose="05000000000000000000" pitchFamily="2" charset="2"/>
              <a:buChar char="Ø"/>
            </a:pPr>
            <a:r>
              <a:rPr lang="fr-FR" sz="1000" dirty="0"/>
              <a:t>Sauvegarder les transactions</a:t>
            </a:r>
          </a:p>
        </p:txBody>
      </p:sp>
      <p:sp>
        <p:nvSpPr>
          <p:cNvPr id="28" name="Rectangle : coins arrondis 27">
            <a:extLst>
              <a:ext uri="{FF2B5EF4-FFF2-40B4-BE49-F238E27FC236}">
                <a16:creationId xmlns:a16="http://schemas.microsoft.com/office/drawing/2014/main" id="{8FDF8514-7D66-4164-A028-6F1BD60516FD}"/>
              </a:ext>
            </a:extLst>
          </p:cNvPr>
          <p:cNvSpPr/>
          <p:nvPr/>
        </p:nvSpPr>
        <p:spPr>
          <a:xfrm>
            <a:off x="291484" y="3057339"/>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Réserver</a:t>
            </a:r>
          </a:p>
        </p:txBody>
      </p:sp>
      <p:sp>
        <p:nvSpPr>
          <p:cNvPr id="32" name="Rectangle : coins arrondis 31">
            <a:extLst>
              <a:ext uri="{FF2B5EF4-FFF2-40B4-BE49-F238E27FC236}">
                <a16:creationId xmlns:a16="http://schemas.microsoft.com/office/drawing/2014/main" id="{A7C68EC7-CFDB-400A-8DA4-107F07DC47D4}"/>
              </a:ext>
            </a:extLst>
          </p:cNvPr>
          <p:cNvSpPr/>
          <p:nvPr/>
        </p:nvSpPr>
        <p:spPr>
          <a:xfrm>
            <a:off x="2295619" y="3705409"/>
            <a:ext cx="3600000" cy="7545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Visualiser le statut des articles :</a:t>
            </a:r>
          </a:p>
          <a:p>
            <a:pPr marL="285750" indent="-285750">
              <a:buFont typeface="Wingdings" panose="05000000000000000000" pitchFamily="2" charset="2"/>
              <a:buChar char="Ø"/>
            </a:pPr>
            <a:r>
              <a:rPr lang="fr-FR" sz="1000" dirty="0"/>
              <a:t>Statut principal : disponible, emprunté</a:t>
            </a:r>
          </a:p>
          <a:p>
            <a:pPr marL="285750" indent="-285750">
              <a:buFont typeface="Wingdings" panose="05000000000000000000" pitchFamily="2" charset="2"/>
              <a:buChar char="Ø"/>
            </a:pPr>
            <a:r>
              <a:rPr lang="fr-FR" sz="1000" dirty="0"/>
              <a:t>Statut complémentaire : réservé (une seule fois)</a:t>
            </a:r>
          </a:p>
          <a:p>
            <a:pPr marL="285750" indent="-285750">
              <a:buFont typeface="Wingdings" panose="05000000000000000000" pitchFamily="2" charset="2"/>
              <a:buChar char="Ø"/>
            </a:pPr>
            <a:r>
              <a:rPr lang="fr-FR" sz="1000" dirty="0"/>
              <a:t>Prévision de la date future disponibilité (estimation)</a:t>
            </a:r>
          </a:p>
        </p:txBody>
      </p:sp>
      <p:sp>
        <p:nvSpPr>
          <p:cNvPr id="36" name="Rectangle : coins arrondis 35">
            <a:extLst>
              <a:ext uri="{FF2B5EF4-FFF2-40B4-BE49-F238E27FC236}">
                <a16:creationId xmlns:a16="http://schemas.microsoft.com/office/drawing/2014/main" id="{2310C576-24BB-46E4-A8EE-9000FBFFE07E}"/>
              </a:ext>
            </a:extLst>
          </p:cNvPr>
          <p:cNvSpPr/>
          <p:nvPr/>
        </p:nvSpPr>
        <p:spPr>
          <a:xfrm>
            <a:off x="2295619" y="4610174"/>
            <a:ext cx="3600000" cy="14093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Gestion des souhaits :</a:t>
            </a:r>
          </a:p>
          <a:p>
            <a:pPr marL="285750" indent="-285750">
              <a:buFont typeface="Wingdings" panose="05000000000000000000" pitchFamily="2" charset="2"/>
              <a:buChar char="Ø"/>
            </a:pPr>
            <a:r>
              <a:rPr lang="fr-FR" sz="1000" dirty="0"/>
              <a:t>Possibilité d’ajouter un article dans ses favoris (quelque soit le statut)</a:t>
            </a:r>
          </a:p>
          <a:p>
            <a:pPr marL="285750" indent="-285750">
              <a:buFont typeface="Wingdings" panose="05000000000000000000" pitchFamily="2" charset="2"/>
              <a:buChar char="Ø"/>
            </a:pPr>
            <a:r>
              <a:rPr lang="fr-FR" sz="1000" dirty="0"/>
              <a:t>Possibilité de réserver un article (si dispo, si déjà emprunté sans réservation en cours)</a:t>
            </a:r>
          </a:p>
          <a:p>
            <a:pPr marL="285750" indent="-285750">
              <a:buFont typeface="Wingdings" panose="05000000000000000000" pitchFamily="2" charset="2"/>
              <a:buChar char="Ø"/>
            </a:pPr>
            <a:r>
              <a:rPr lang="fr-FR" sz="1000" dirty="0"/>
              <a:t>Validation du panier avec définition de la date de retrait des articles</a:t>
            </a:r>
          </a:p>
          <a:p>
            <a:pPr marL="285750" indent="-285750">
              <a:buFont typeface="Wingdings" panose="05000000000000000000" pitchFamily="2" charset="2"/>
              <a:buChar char="Ø"/>
            </a:pPr>
            <a:r>
              <a:rPr lang="fr-FR" sz="1000" dirty="0"/>
              <a:t>Envoi de la commande aux bénévoles par mail</a:t>
            </a:r>
          </a:p>
        </p:txBody>
      </p:sp>
      <p:sp>
        <p:nvSpPr>
          <p:cNvPr id="2" name="Rectangle : coins arrondis 1">
            <a:extLst>
              <a:ext uri="{FF2B5EF4-FFF2-40B4-BE49-F238E27FC236}">
                <a16:creationId xmlns:a16="http://schemas.microsoft.com/office/drawing/2014/main" id="{2C014C29-E0E7-4379-91CD-9A9917779D25}"/>
              </a:ext>
            </a:extLst>
          </p:cNvPr>
          <p:cNvSpPr/>
          <p:nvPr/>
        </p:nvSpPr>
        <p:spPr>
          <a:xfrm>
            <a:off x="6402281" y="1082059"/>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Visiter</a:t>
            </a:r>
          </a:p>
        </p:txBody>
      </p:sp>
      <p:sp>
        <p:nvSpPr>
          <p:cNvPr id="3" name="Rectangle : coins arrondis 2">
            <a:extLst>
              <a:ext uri="{FF2B5EF4-FFF2-40B4-BE49-F238E27FC236}">
                <a16:creationId xmlns:a16="http://schemas.microsoft.com/office/drawing/2014/main" id="{2C12AAFB-A3B1-4984-86F9-FEBAFC284EE6}"/>
              </a:ext>
            </a:extLst>
          </p:cNvPr>
          <p:cNvSpPr/>
          <p:nvPr/>
        </p:nvSpPr>
        <p:spPr>
          <a:xfrm>
            <a:off x="8410114" y="1724958"/>
            <a:ext cx="3600000" cy="9077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Consultation de la base de données « Médias » :</a:t>
            </a:r>
          </a:p>
          <a:p>
            <a:pPr marL="285750" indent="-285750">
              <a:buFont typeface="Wingdings" panose="05000000000000000000" pitchFamily="2" charset="2"/>
              <a:buChar char="Ø"/>
            </a:pPr>
            <a:r>
              <a:rPr lang="fr-FR" sz="1000" dirty="0"/>
              <a:t>Moteur de recherche dynamique</a:t>
            </a:r>
          </a:p>
          <a:p>
            <a:pPr marL="285750" indent="-285750">
              <a:buFont typeface="Wingdings" panose="05000000000000000000" pitchFamily="2" charset="2"/>
              <a:buChar char="Ø"/>
            </a:pPr>
            <a:r>
              <a:rPr lang="fr-FR" sz="1000" dirty="0"/>
              <a:t>Visualisation de la liste des articles issus de la recherche</a:t>
            </a:r>
          </a:p>
          <a:p>
            <a:pPr marL="285750" indent="-285750">
              <a:buFont typeface="Wingdings" panose="05000000000000000000" pitchFamily="2" charset="2"/>
              <a:buChar char="Ø"/>
            </a:pPr>
            <a:r>
              <a:rPr lang="fr-FR" sz="1000" dirty="0"/>
              <a:t>Visualiser le détail d’un article</a:t>
            </a:r>
          </a:p>
          <a:p>
            <a:pPr marL="285750" indent="-285750">
              <a:buFont typeface="Wingdings" panose="05000000000000000000" pitchFamily="2" charset="2"/>
              <a:buChar char="Ø"/>
            </a:pPr>
            <a:r>
              <a:rPr lang="fr-FR" sz="1000" dirty="0"/>
              <a:t>Commenter les articles (post)</a:t>
            </a:r>
          </a:p>
        </p:txBody>
      </p:sp>
      <p:sp>
        <p:nvSpPr>
          <p:cNvPr id="5" name="Rectangle : coins arrondis 4">
            <a:extLst>
              <a:ext uri="{FF2B5EF4-FFF2-40B4-BE49-F238E27FC236}">
                <a16:creationId xmlns:a16="http://schemas.microsoft.com/office/drawing/2014/main" id="{D9F5BEFD-242E-4670-AC6C-43F7F6B1C924}"/>
              </a:ext>
            </a:extLst>
          </p:cNvPr>
          <p:cNvSpPr/>
          <p:nvPr/>
        </p:nvSpPr>
        <p:spPr>
          <a:xfrm>
            <a:off x="8406416" y="5220517"/>
            <a:ext cx="3600000" cy="5785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Discuter :</a:t>
            </a:r>
          </a:p>
          <a:p>
            <a:pPr marL="285750" indent="-285750">
              <a:buFont typeface="Wingdings" panose="05000000000000000000" pitchFamily="2" charset="2"/>
              <a:buChar char="Ø"/>
            </a:pPr>
            <a:r>
              <a:rPr lang="fr-FR" sz="1000" dirty="0"/>
              <a:t>Création, contribution à un forum</a:t>
            </a:r>
          </a:p>
          <a:p>
            <a:pPr marL="285750" indent="-285750">
              <a:buFont typeface="Wingdings" panose="05000000000000000000" pitchFamily="2" charset="2"/>
              <a:buChar char="Ø"/>
            </a:pPr>
            <a:r>
              <a:rPr lang="fr-FR" sz="1000" dirty="0"/>
              <a:t>Chat en direct avec un autre adhérent connecté</a:t>
            </a:r>
          </a:p>
        </p:txBody>
      </p:sp>
      <p:sp>
        <p:nvSpPr>
          <p:cNvPr id="7" name="Rectangle : coins arrondis 6">
            <a:extLst>
              <a:ext uri="{FF2B5EF4-FFF2-40B4-BE49-F238E27FC236}">
                <a16:creationId xmlns:a16="http://schemas.microsoft.com/office/drawing/2014/main" id="{EA85E3B2-EF35-48DF-B90F-1FED582C74BB}"/>
              </a:ext>
            </a:extLst>
          </p:cNvPr>
          <p:cNvSpPr/>
          <p:nvPr/>
        </p:nvSpPr>
        <p:spPr>
          <a:xfrm>
            <a:off x="8406416" y="2790279"/>
            <a:ext cx="3600000" cy="12147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Gestion de son compte :</a:t>
            </a:r>
          </a:p>
          <a:p>
            <a:pPr marL="285750" indent="-285750">
              <a:buFont typeface="Wingdings" panose="05000000000000000000" pitchFamily="2" charset="2"/>
              <a:buChar char="Ø"/>
            </a:pPr>
            <a:r>
              <a:rPr lang="fr-FR" sz="1000" dirty="0"/>
              <a:t>Visualisation des infos de son compte</a:t>
            </a:r>
          </a:p>
          <a:p>
            <a:pPr marL="285750" indent="-285750">
              <a:buFont typeface="Wingdings" panose="05000000000000000000" pitchFamily="2" charset="2"/>
              <a:buChar char="Ø"/>
            </a:pPr>
            <a:r>
              <a:rPr lang="fr-FR" sz="1000" dirty="0"/>
              <a:t>Modification des paramètres autorisés</a:t>
            </a:r>
          </a:p>
          <a:p>
            <a:pPr marL="285750" indent="-285750">
              <a:buFont typeface="Wingdings" panose="05000000000000000000" pitchFamily="2" charset="2"/>
              <a:buChar char="Ø"/>
            </a:pPr>
            <a:r>
              <a:rPr lang="fr-FR" sz="1000" dirty="0"/>
              <a:t>Visualisation des emprunts en cours</a:t>
            </a:r>
          </a:p>
          <a:p>
            <a:pPr marL="285750" indent="-285750">
              <a:buFont typeface="Wingdings" panose="05000000000000000000" pitchFamily="2" charset="2"/>
              <a:buChar char="Ø"/>
            </a:pPr>
            <a:r>
              <a:rPr lang="fr-FR" sz="1000" dirty="0"/>
              <a:t>Visualisation des réservations en cours</a:t>
            </a:r>
          </a:p>
          <a:p>
            <a:pPr marL="285750" indent="-285750">
              <a:buFont typeface="Wingdings" panose="05000000000000000000" pitchFamily="2" charset="2"/>
              <a:buChar char="Ø"/>
            </a:pPr>
            <a:r>
              <a:rPr lang="fr-FR" sz="1000" dirty="0"/>
              <a:t>Visualisation des favoris</a:t>
            </a:r>
          </a:p>
          <a:p>
            <a:pPr marL="285750" indent="-285750">
              <a:buFont typeface="Wingdings" panose="05000000000000000000" pitchFamily="2" charset="2"/>
              <a:buChar char="Ø"/>
            </a:pPr>
            <a:r>
              <a:rPr lang="fr-FR" sz="1000" dirty="0"/>
              <a:t>Visualisation de l’historique des emprunts</a:t>
            </a:r>
          </a:p>
        </p:txBody>
      </p:sp>
      <p:sp>
        <p:nvSpPr>
          <p:cNvPr id="8" name="Rectangle : coins arrondis 7">
            <a:extLst>
              <a:ext uri="{FF2B5EF4-FFF2-40B4-BE49-F238E27FC236}">
                <a16:creationId xmlns:a16="http://schemas.microsoft.com/office/drawing/2014/main" id="{332CCDC0-BA01-4877-8A2F-A2B187E3CEC7}"/>
              </a:ext>
            </a:extLst>
          </p:cNvPr>
          <p:cNvSpPr/>
          <p:nvPr/>
        </p:nvSpPr>
        <p:spPr>
          <a:xfrm>
            <a:off x="8406416" y="4158910"/>
            <a:ext cx="3600000" cy="9077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Contacter l’administrateur/les bénévoles :</a:t>
            </a:r>
          </a:p>
          <a:p>
            <a:pPr marL="285750" indent="-285750">
              <a:buFont typeface="Wingdings" panose="05000000000000000000" pitchFamily="2" charset="2"/>
              <a:buChar char="Ø"/>
            </a:pPr>
            <a:r>
              <a:rPr lang="fr-FR" sz="1000" dirty="0"/>
              <a:t>Poster un message à l’attention de l’administrateur</a:t>
            </a:r>
          </a:p>
          <a:p>
            <a:pPr marL="285750" indent="-285750">
              <a:buFont typeface="Wingdings" panose="05000000000000000000" pitchFamily="2" charset="2"/>
              <a:buChar char="Ø"/>
            </a:pPr>
            <a:r>
              <a:rPr lang="fr-FR" sz="1000" dirty="0"/>
              <a:t>Signaler un dysfonctionnement du site</a:t>
            </a:r>
          </a:p>
          <a:p>
            <a:pPr marL="285750" indent="-285750">
              <a:buFont typeface="Wingdings" panose="05000000000000000000" pitchFamily="2" charset="2"/>
              <a:buChar char="Ø"/>
            </a:pPr>
            <a:r>
              <a:rPr lang="fr-FR" sz="1000" dirty="0"/>
              <a:t>Proposer l’achat d’un média (une adresse par type de média)</a:t>
            </a:r>
          </a:p>
        </p:txBody>
      </p:sp>
      <p:sp>
        <p:nvSpPr>
          <p:cNvPr id="4" name="Rectangle : coins arrondis 3">
            <a:extLst>
              <a:ext uri="{FF2B5EF4-FFF2-40B4-BE49-F238E27FC236}">
                <a16:creationId xmlns:a16="http://schemas.microsoft.com/office/drawing/2014/main" id="{879F4443-5EE5-4276-8305-ECBF72F3A462}"/>
              </a:ext>
            </a:extLst>
          </p:cNvPr>
          <p:cNvSpPr/>
          <p:nvPr/>
        </p:nvSpPr>
        <p:spPr>
          <a:xfrm>
            <a:off x="2019300" y="138919"/>
            <a:ext cx="8153400" cy="5881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3600" dirty="0"/>
              <a:t>FONCTIONS</a:t>
            </a:r>
          </a:p>
        </p:txBody>
      </p:sp>
      <p:sp>
        <p:nvSpPr>
          <p:cNvPr id="6" name="Rectangle : coins arrondis 5">
            <a:extLst>
              <a:ext uri="{FF2B5EF4-FFF2-40B4-BE49-F238E27FC236}">
                <a16:creationId xmlns:a16="http://schemas.microsoft.com/office/drawing/2014/main" id="{686D45B3-A7D0-4453-B305-F002F699D759}"/>
              </a:ext>
            </a:extLst>
          </p:cNvPr>
          <p:cNvSpPr/>
          <p:nvPr/>
        </p:nvSpPr>
        <p:spPr>
          <a:xfrm>
            <a:off x="209550" y="5817299"/>
            <a:ext cx="997709" cy="180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800" dirty="0"/>
              <a:t>Administrateur</a:t>
            </a:r>
          </a:p>
        </p:txBody>
      </p:sp>
      <p:sp>
        <p:nvSpPr>
          <p:cNvPr id="9" name="Rectangle : coins arrondis 8">
            <a:extLst>
              <a:ext uri="{FF2B5EF4-FFF2-40B4-BE49-F238E27FC236}">
                <a16:creationId xmlns:a16="http://schemas.microsoft.com/office/drawing/2014/main" id="{3F1BC5BF-D08A-48BE-930E-07BAB3A48C30}"/>
              </a:ext>
            </a:extLst>
          </p:cNvPr>
          <p:cNvSpPr/>
          <p:nvPr/>
        </p:nvSpPr>
        <p:spPr>
          <a:xfrm>
            <a:off x="209550" y="6051014"/>
            <a:ext cx="997709" cy="180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800" dirty="0"/>
              <a:t>Bénévole</a:t>
            </a:r>
          </a:p>
        </p:txBody>
      </p:sp>
      <p:sp>
        <p:nvSpPr>
          <p:cNvPr id="10" name="Rectangle : coins arrondis 9">
            <a:extLst>
              <a:ext uri="{FF2B5EF4-FFF2-40B4-BE49-F238E27FC236}">
                <a16:creationId xmlns:a16="http://schemas.microsoft.com/office/drawing/2014/main" id="{1E9D853F-486F-4792-BA00-C6FCC59A90AC}"/>
              </a:ext>
            </a:extLst>
          </p:cNvPr>
          <p:cNvSpPr/>
          <p:nvPr/>
        </p:nvSpPr>
        <p:spPr>
          <a:xfrm>
            <a:off x="209550" y="6284729"/>
            <a:ext cx="997709" cy="18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dirty="0"/>
              <a:t>Adhérent</a:t>
            </a:r>
          </a:p>
        </p:txBody>
      </p:sp>
      <p:sp>
        <p:nvSpPr>
          <p:cNvPr id="11" name="Rectangle : coins arrondis 10">
            <a:extLst>
              <a:ext uri="{FF2B5EF4-FFF2-40B4-BE49-F238E27FC236}">
                <a16:creationId xmlns:a16="http://schemas.microsoft.com/office/drawing/2014/main" id="{0D32820B-92F5-4BBC-B489-4AF9D5D648CC}"/>
              </a:ext>
            </a:extLst>
          </p:cNvPr>
          <p:cNvSpPr/>
          <p:nvPr/>
        </p:nvSpPr>
        <p:spPr>
          <a:xfrm>
            <a:off x="209550" y="6518444"/>
            <a:ext cx="997709" cy="180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800" dirty="0"/>
              <a:t>Sans</a:t>
            </a:r>
          </a:p>
        </p:txBody>
      </p:sp>
      <p:cxnSp>
        <p:nvCxnSpPr>
          <p:cNvPr id="15" name="Connecteur : en angle 14">
            <a:extLst>
              <a:ext uri="{FF2B5EF4-FFF2-40B4-BE49-F238E27FC236}">
                <a16:creationId xmlns:a16="http://schemas.microsoft.com/office/drawing/2014/main" id="{E8A8E1B8-DFCD-4EF4-85D7-B6C44E4AF8B6}"/>
              </a:ext>
            </a:extLst>
          </p:cNvPr>
          <p:cNvCxnSpPr>
            <a:stCxn id="18" idx="2"/>
            <a:endCxn id="20" idx="1"/>
          </p:cNvCxnSpPr>
          <p:nvPr/>
        </p:nvCxnSpPr>
        <p:spPr>
          <a:xfrm rot="16200000" flipH="1">
            <a:off x="1580223" y="1386861"/>
            <a:ext cx="372129"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CD2457-FCCB-4883-A20C-A94359EF0B07}"/>
              </a:ext>
            </a:extLst>
          </p:cNvPr>
          <p:cNvCxnSpPr>
            <a:stCxn id="28" idx="2"/>
            <a:endCxn id="32" idx="1"/>
          </p:cNvCxnSpPr>
          <p:nvPr/>
        </p:nvCxnSpPr>
        <p:spPr>
          <a:xfrm rot="16200000" flipH="1">
            <a:off x="1577637" y="3364727"/>
            <a:ext cx="377300"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 en angle 23">
            <a:extLst>
              <a:ext uri="{FF2B5EF4-FFF2-40B4-BE49-F238E27FC236}">
                <a16:creationId xmlns:a16="http://schemas.microsoft.com/office/drawing/2014/main" id="{33D2A6A2-F317-4DB5-A7EA-64B47795AA05}"/>
              </a:ext>
            </a:extLst>
          </p:cNvPr>
          <p:cNvCxnSpPr>
            <a:stCxn id="28" idx="2"/>
            <a:endCxn id="36" idx="1"/>
          </p:cNvCxnSpPr>
          <p:nvPr/>
        </p:nvCxnSpPr>
        <p:spPr>
          <a:xfrm rot="16200000" flipH="1">
            <a:off x="961567" y="3980797"/>
            <a:ext cx="1609440"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 en angle 25">
            <a:extLst>
              <a:ext uri="{FF2B5EF4-FFF2-40B4-BE49-F238E27FC236}">
                <a16:creationId xmlns:a16="http://schemas.microsoft.com/office/drawing/2014/main" id="{1136A606-B345-4CB7-81A7-134913B32F0D}"/>
              </a:ext>
            </a:extLst>
          </p:cNvPr>
          <p:cNvCxnSpPr>
            <a:stCxn id="2" idx="2"/>
            <a:endCxn id="3" idx="1"/>
          </p:cNvCxnSpPr>
          <p:nvPr/>
        </p:nvCxnSpPr>
        <p:spPr>
          <a:xfrm rot="16200000" flipH="1">
            <a:off x="7654585" y="1423296"/>
            <a:ext cx="448696" cy="1062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 en angle 28">
            <a:extLst>
              <a:ext uri="{FF2B5EF4-FFF2-40B4-BE49-F238E27FC236}">
                <a16:creationId xmlns:a16="http://schemas.microsoft.com/office/drawing/2014/main" id="{67E6CD97-6889-4CAA-B6D9-C858DC9BDE1F}"/>
              </a:ext>
            </a:extLst>
          </p:cNvPr>
          <p:cNvCxnSpPr>
            <a:stCxn id="2" idx="2"/>
            <a:endCxn id="7" idx="1"/>
          </p:cNvCxnSpPr>
          <p:nvPr/>
        </p:nvCxnSpPr>
        <p:spPr>
          <a:xfrm rot="16200000" flipH="1">
            <a:off x="7043319" y="2034562"/>
            <a:ext cx="1667530"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ngle 30">
            <a:extLst>
              <a:ext uri="{FF2B5EF4-FFF2-40B4-BE49-F238E27FC236}">
                <a16:creationId xmlns:a16="http://schemas.microsoft.com/office/drawing/2014/main" id="{36EF1002-96E8-4C29-82F3-44230CB850A4}"/>
              </a:ext>
            </a:extLst>
          </p:cNvPr>
          <p:cNvCxnSpPr>
            <a:stCxn id="2" idx="2"/>
            <a:endCxn id="8" idx="1"/>
          </p:cNvCxnSpPr>
          <p:nvPr/>
        </p:nvCxnSpPr>
        <p:spPr>
          <a:xfrm rot="16200000" flipH="1">
            <a:off x="6435760" y="2642121"/>
            <a:ext cx="2882649"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 en angle 33">
            <a:extLst>
              <a:ext uri="{FF2B5EF4-FFF2-40B4-BE49-F238E27FC236}">
                <a16:creationId xmlns:a16="http://schemas.microsoft.com/office/drawing/2014/main" id="{F45CA2F9-5169-4710-A71F-1F7FEE45460E}"/>
              </a:ext>
            </a:extLst>
          </p:cNvPr>
          <p:cNvCxnSpPr>
            <a:stCxn id="2" idx="2"/>
            <a:endCxn id="5" idx="1"/>
          </p:cNvCxnSpPr>
          <p:nvPr/>
        </p:nvCxnSpPr>
        <p:spPr>
          <a:xfrm rot="16200000" flipH="1">
            <a:off x="5987258" y="3090623"/>
            <a:ext cx="3779652"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32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 coins arrondis 27">
            <a:extLst>
              <a:ext uri="{FF2B5EF4-FFF2-40B4-BE49-F238E27FC236}">
                <a16:creationId xmlns:a16="http://schemas.microsoft.com/office/drawing/2014/main" id="{8FDF8514-7D66-4164-A028-6F1BD60516FD}"/>
              </a:ext>
            </a:extLst>
          </p:cNvPr>
          <p:cNvSpPr/>
          <p:nvPr/>
        </p:nvSpPr>
        <p:spPr>
          <a:xfrm>
            <a:off x="6283928" y="1059862"/>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Acheter</a:t>
            </a:r>
          </a:p>
        </p:txBody>
      </p:sp>
      <p:sp>
        <p:nvSpPr>
          <p:cNvPr id="36" name="Rectangle : coins arrondis 35">
            <a:extLst>
              <a:ext uri="{FF2B5EF4-FFF2-40B4-BE49-F238E27FC236}">
                <a16:creationId xmlns:a16="http://schemas.microsoft.com/office/drawing/2014/main" id="{2310C576-24BB-46E4-A8EE-9000FBFFE07E}"/>
              </a:ext>
            </a:extLst>
          </p:cNvPr>
          <p:cNvSpPr/>
          <p:nvPr/>
        </p:nvSpPr>
        <p:spPr>
          <a:xfrm>
            <a:off x="8288063" y="2410473"/>
            <a:ext cx="3600000" cy="15237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Gestion d’un panier :</a:t>
            </a:r>
          </a:p>
          <a:p>
            <a:pPr marL="285750" indent="-285750">
              <a:buFont typeface="Wingdings" panose="05000000000000000000" pitchFamily="2" charset="2"/>
              <a:buChar char="Ø"/>
            </a:pPr>
            <a:r>
              <a:rPr lang="fr-FR" sz="1000" dirty="0"/>
              <a:t>Possibilité d’ajouter un article dans ses favoris (quelque soit le statut)</a:t>
            </a:r>
          </a:p>
          <a:p>
            <a:pPr marL="285750" indent="-285750">
              <a:buFont typeface="Wingdings" panose="05000000000000000000" pitchFamily="2" charset="2"/>
              <a:buChar char="Ø"/>
            </a:pPr>
            <a:r>
              <a:rPr lang="fr-FR" sz="1000" dirty="0"/>
              <a:t>Possibilité d’acheter un article ou plusieurs avec dégressivité éventuelle du prix en fonction de la quantité</a:t>
            </a:r>
          </a:p>
          <a:p>
            <a:pPr marL="285750" indent="-285750">
              <a:buFont typeface="Wingdings" panose="05000000000000000000" pitchFamily="2" charset="2"/>
              <a:buChar char="Ø"/>
            </a:pPr>
            <a:r>
              <a:rPr lang="fr-FR" sz="1000" dirty="0"/>
              <a:t>Validation du panier avec définition de la date de retrait des articles + mode de paiement (espèce, chèque ou prélèvement automatique par le CSE)</a:t>
            </a:r>
          </a:p>
          <a:p>
            <a:pPr marL="285750" indent="-285750">
              <a:buFont typeface="Wingdings" panose="05000000000000000000" pitchFamily="2" charset="2"/>
              <a:buChar char="Ø"/>
            </a:pPr>
            <a:r>
              <a:rPr lang="fr-FR" sz="1000" dirty="0"/>
              <a:t>Envoi de la commande aux bénévoles par mail</a:t>
            </a:r>
          </a:p>
        </p:txBody>
      </p:sp>
      <p:sp>
        <p:nvSpPr>
          <p:cNvPr id="4" name="Rectangle : coins arrondis 3">
            <a:extLst>
              <a:ext uri="{FF2B5EF4-FFF2-40B4-BE49-F238E27FC236}">
                <a16:creationId xmlns:a16="http://schemas.microsoft.com/office/drawing/2014/main" id="{879F4443-5EE5-4276-8305-ECBF72F3A462}"/>
              </a:ext>
            </a:extLst>
          </p:cNvPr>
          <p:cNvSpPr/>
          <p:nvPr/>
        </p:nvSpPr>
        <p:spPr>
          <a:xfrm>
            <a:off x="2019300" y="138919"/>
            <a:ext cx="8153400" cy="5881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3600" dirty="0"/>
              <a:t>FONCTIONS</a:t>
            </a:r>
          </a:p>
        </p:txBody>
      </p:sp>
      <p:sp>
        <p:nvSpPr>
          <p:cNvPr id="6" name="Rectangle : coins arrondis 5">
            <a:extLst>
              <a:ext uri="{FF2B5EF4-FFF2-40B4-BE49-F238E27FC236}">
                <a16:creationId xmlns:a16="http://schemas.microsoft.com/office/drawing/2014/main" id="{686D45B3-A7D0-4453-B305-F002F699D759}"/>
              </a:ext>
            </a:extLst>
          </p:cNvPr>
          <p:cNvSpPr/>
          <p:nvPr/>
        </p:nvSpPr>
        <p:spPr>
          <a:xfrm>
            <a:off x="209549" y="5825181"/>
            <a:ext cx="997709" cy="180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800" dirty="0"/>
              <a:t>Administrateur</a:t>
            </a:r>
          </a:p>
        </p:txBody>
      </p:sp>
      <p:sp>
        <p:nvSpPr>
          <p:cNvPr id="9" name="Rectangle : coins arrondis 8">
            <a:extLst>
              <a:ext uri="{FF2B5EF4-FFF2-40B4-BE49-F238E27FC236}">
                <a16:creationId xmlns:a16="http://schemas.microsoft.com/office/drawing/2014/main" id="{3F1BC5BF-D08A-48BE-930E-07BAB3A48C30}"/>
              </a:ext>
            </a:extLst>
          </p:cNvPr>
          <p:cNvSpPr/>
          <p:nvPr/>
        </p:nvSpPr>
        <p:spPr>
          <a:xfrm>
            <a:off x="209550" y="6051014"/>
            <a:ext cx="997709" cy="180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800" dirty="0"/>
              <a:t>Bénévole</a:t>
            </a:r>
          </a:p>
        </p:txBody>
      </p:sp>
      <p:sp>
        <p:nvSpPr>
          <p:cNvPr id="10" name="Rectangle : coins arrondis 9">
            <a:extLst>
              <a:ext uri="{FF2B5EF4-FFF2-40B4-BE49-F238E27FC236}">
                <a16:creationId xmlns:a16="http://schemas.microsoft.com/office/drawing/2014/main" id="{1E9D853F-486F-4792-BA00-C6FCC59A90AC}"/>
              </a:ext>
            </a:extLst>
          </p:cNvPr>
          <p:cNvSpPr/>
          <p:nvPr/>
        </p:nvSpPr>
        <p:spPr>
          <a:xfrm>
            <a:off x="209550" y="6284729"/>
            <a:ext cx="997709" cy="180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800" dirty="0"/>
              <a:t>Adhérent</a:t>
            </a:r>
          </a:p>
        </p:txBody>
      </p:sp>
      <p:sp>
        <p:nvSpPr>
          <p:cNvPr id="11" name="Rectangle : coins arrondis 10">
            <a:extLst>
              <a:ext uri="{FF2B5EF4-FFF2-40B4-BE49-F238E27FC236}">
                <a16:creationId xmlns:a16="http://schemas.microsoft.com/office/drawing/2014/main" id="{0D32820B-92F5-4BBC-B489-4AF9D5D648CC}"/>
              </a:ext>
            </a:extLst>
          </p:cNvPr>
          <p:cNvSpPr/>
          <p:nvPr/>
        </p:nvSpPr>
        <p:spPr>
          <a:xfrm>
            <a:off x="209550" y="6518444"/>
            <a:ext cx="997709" cy="180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800" dirty="0"/>
              <a:t>Sans</a:t>
            </a:r>
          </a:p>
        </p:txBody>
      </p:sp>
      <p:cxnSp>
        <p:nvCxnSpPr>
          <p:cNvPr id="22" name="Connecteur : en angle 21">
            <a:extLst>
              <a:ext uri="{FF2B5EF4-FFF2-40B4-BE49-F238E27FC236}">
                <a16:creationId xmlns:a16="http://schemas.microsoft.com/office/drawing/2014/main" id="{83CD2457-FCCB-4883-A20C-A94359EF0B07}"/>
              </a:ext>
            </a:extLst>
          </p:cNvPr>
          <p:cNvCxnSpPr>
            <a:cxnSpLocks/>
            <a:stCxn id="28" idx="2"/>
          </p:cNvCxnSpPr>
          <p:nvPr/>
        </p:nvCxnSpPr>
        <p:spPr>
          <a:xfrm rot="16200000" flipH="1">
            <a:off x="7570081" y="1367250"/>
            <a:ext cx="377300"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 en angle 23">
            <a:extLst>
              <a:ext uri="{FF2B5EF4-FFF2-40B4-BE49-F238E27FC236}">
                <a16:creationId xmlns:a16="http://schemas.microsoft.com/office/drawing/2014/main" id="{33D2A6A2-F317-4DB5-A7EA-64B47795AA05}"/>
              </a:ext>
            </a:extLst>
          </p:cNvPr>
          <p:cNvCxnSpPr>
            <a:cxnSpLocks/>
            <a:stCxn id="28" idx="2"/>
            <a:endCxn id="36" idx="1"/>
          </p:cNvCxnSpPr>
          <p:nvPr/>
        </p:nvCxnSpPr>
        <p:spPr>
          <a:xfrm rot="16200000" flipH="1">
            <a:off x="7026521" y="1910810"/>
            <a:ext cx="1464421"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A1383FF5-01F2-4922-9CC2-E49D0C1B4ADE}"/>
              </a:ext>
            </a:extLst>
          </p:cNvPr>
          <p:cNvSpPr/>
          <p:nvPr/>
        </p:nvSpPr>
        <p:spPr>
          <a:xfrm>
            <a:off x="8288063" y="1707932"/>
            <a:ext cx="3600000" cy="58813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Visualiser la liste des articles disponibles à l’achat suite à une désactivation/déclassement :</a:t>
            </a:r>
          </a:p>
          <a:p>
            <a:pPr marL="285750" indent="-285750">
              <a:buFont typeface="Wingdings" panose="05000000000000000000" pitchFamily="2" charset="2"/>
              <a:buChar char="Ø"/>
            </a:pPr>
            <a:r>
              <a:rPr lang="fr-FR" sz="1000" dirty="0"/>
              <a:t>Description + prix à la vente</a:t>
            </a:r>
          </a:p>
        </p:txBody>
      </p:sp>
      <p:sp>
        <p:nvSpPr>
          <p:cNvPr id="14" name="Rectangle : coins arrondis 13">
            <a:extLst>
              <a:ext uri="{FF2B5EF4-FFF2-40B4-BE49-F238E27FC236}">
                <a16:creationId xmlns:a16="http://schemas.microsoft.com/office/drawing/2014/main" id="{307153F0-0C90-466E-81E1-C0577F199037}"/>
              </a:ext>
            </a:extLst>
          </p:cNvPr>
          <p:cNvSpPr/>
          <p:nvPr/>
        </p:nvSpPr>
        <p:spPr>
          <a:xfrm>
            <a:off x="8288063" y="4048643"/>
            <a:ext cx="3600000" cy="887342"/>
          </a:xfrm>
          <a:prstGeom prst="round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Gestion de la transaction financière/facture :</a:t>
            </a:r>
          </a:p>
          <a:p>
            <a:pPr marL="285750" indent="-285750">
              <a:buFont typeface="Wingdings" panose="05000000000000000000" pitchFamily="2" charset="2"/>
              <a:buChar char="Ø"/>
            </a:pPr>
            <a:r>
              <a:rPr lang="fr-FR" sz="1000" dirty="0"/>
              <a:t>Accusé de réception de la commande</a:t>
            </a:r>
          </a:p>
          <a:p>
            <a:pPr marL="285750" indent="-285750">
              <a:buFont typeface="Wingdings" panose="05000000000000000000" pitchFamily="2" charset="2"/>
              <a:buChar char="Ø"/>
            </a:pPr>
            <a:r>
              <a:rPr lang="fr-FR" sz="1000" dirty="0"/>
              <a:t>Préparation commande</a:t>
            </a:r>
          </a:p>
          <a:p>
            <a:pPr marL="285750" indent="-285750">
              <a:buFont typeface="Wingdings" panose="05000000000000000000" pitchFamily="2" charset="2"/>
              <a:buChar char="Ø"/>
            </a:pPr>
            <a:r>
              <a:rPr lang="fr-FR" sz="1000" dirty="0"/>
              <a:t>Envoi info de passage pour un retrait</a:t>
            </a:r>
          </a:p>
          <a:p>
            <a:pPr marL="285750" indent="-285750">
              <a:buFont typeface="Wingdings" panose="05000000000000000000" pitchFamily="2" charset="2"/>
              <a:buChar char="Ø"/>
            </a:pPr>
            <a:r>
              <a:rPr lang="fr-FR" sz="1000" dirty="0"/>
              <a:t>Emission de la facture</a:t>
            </a:r>
          </a:p>
        </p:txBody>
      </p:sp>
      <p:cxnSp>
        <p:nvCxnSpPr>
          <p:cNvPr id="30" name="Connecteur : en angle 29">
            <a:extLst>
              <a:ext uri="{FF2B5EF4-FFF2-40B4-BE49-F238E27FC236}">
                <a16:creationId xmlns:a16="http://schemas.microsoft.com/office/drawing/2014/main" id="{2C54AA50-2063-497B-A2E2-8D39FB146119}"/>
              </a:ext>
            </a:extLst>
          </p:cNvPr>
          <p:cNvCxnSpPr>
            <a:cxnSpLocks/>
            <a:stCxn id="28" idx="2"/>
            <a:endCxn id="14" idx="1"/>
          </p:cNvCxnSpPr>
          <p:nvPr/>
        </p:nvCxnSpPr>
        <p:spPr>
          <a:xfrm rot="16200000" flipH="1">
            <a:off x="6366540" y="2570791"/>
            <a:ext cx="2784382"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 coins arrondis 32">
            <a:extLst>
              <a:ext uri="{FF2B5EF4-FFF2-40B4-BE49-F238E27FC236}">
                <a16:creationId xmlns:a16="http://schemas.microsoft.com/office/drawing/2014/main" id="{97E16D6E-7294-4EE6-A7A0-CE79E22AF518}"/>
              </a:ext>
            </a:extLst>
          </p:cNvPr>
          <p:cNvSpPr/>
          <p:nvPr/>
        </p:nvSpPr>
        <p:spPr>
          <a:xfrm>
            <a:off x="303938" y="1059862"/>
            <a:ext cx="1890943" cy="6480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Télécharger</a:t>
            </a:r>
          </a:p>
        </p:txBody>
      </p:sp>
      <p:sp>
        <p:nvSpPr>
          <p:cNvPr id="35" name="Rectangle : coins arrondis 34">
            <a:extLst>
              <a:ext uri="{FF2B5EF4-FFF2-40B4-BE49-F238E27FC236}">
                <a16:creationId xmlns:a16="http://schemas.microsoft.com/office/drawing/2014/main" id="{E01DC280-52F7-47CD-81B1-193FB3E77D64}"/>
              </a:ext>
            </a:extLst>
          </p:cNvPr>
          <p:cNvSpPr/>
          <p:nvPr/>
        </p:nvSpPr>
        <p:spPr>
          <a:xfrm>
            <a:off x="2308073" y="2330573"/>
            <a:ext cx="3600000" cy="14069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Gestion d’un panier :</a:t>
            </a:r>
          </a:p>
          <a:p>
            <a:pPr marL="285750" indent="-285750">
              <a:buFont typeface="Wingdings" panose="05000000000000000000" pitchFamily="2" charset="2"/>
              <a:buChar char="Ø"/>
            </a:pPr>
            <a:r>
              <a:rPr lang="fr-FR" sz="1000" dirty="0"/>
              <a:t>Possibilité d’ajouter un article dans ses favoris (quelque soit le statut)</a:t>
            </a:r>
          </a:p>
          <a:p>
            <a:pPr marL="285750" indent="-285750">
              <a:buFont typeface="Wingdings" panose="05000000000000000000" pitchFamily="2" charset="2"/>
              <a:buChar char="Ø"/>
            </a:pPr>
            <a:r>
              <a:rPr lang="fr-FR" sz="1000" dirty="0"/>
              <a:t>Possibilité de télécharger un article ou plusieurs</a:t>
            </a:r>
          </a:p>
          <a:p>
            <a:pPr marL="285750" indent="-285750">
              <a:buFont typeface="Wingdings" panose="05000000000000000000" pitchFamily="2" charset="2"/>
              <a:buChar char="Ø"/>
            </a:pPr>
            <a:r>
              <a:rPr lang="fr-FR" sz="1000" dirty="0"/>
              <a:t>Validation du panier avec téléchargement du ou des articles (utilisation unique via jeton)</a:t>
            </a:r>
          </a:p>
          <a:p>
            <a:pPr marL="285750" indent="-285750">
              <a:buFont typeface="Wingdings" panose="05000000000000000000" pitchFamily="2" charset="2"/>
              <a:buChar char="Ø"/>
            </a:pPr>
            <a:r>
              <a:rPr lang="fr-FR" sz="1000" dirty="0"/>
              <a:t>Envoi de l’information pour mise à jour du nombre de jetons disponibles pour les articles vers bénévoles</a:t>
            </a:r>
          </a:p>
        </p:txBody>
      </p:sp>
      <p:cxnSp>
        <p:nvCxnSpPr>
          <p:cNvPr id="37" name="Connecteur : en angle 36">
            <a:extLst>
              <a:ext uri="{FF2B5EF4-FFF2-40B4-BE49-F238E27FC236}">
                <a16:creationId xmlns:a16="http://schemas.microsoft.com/office/drawing/2014/main" id="{8A8B6D97-4517-4284-89DA-94AFBC42A1F1}"/>
              </a:ext>
            </a:extLst>
          </p:cNvPr>
          <p:cNvCxnSpPr>
            <a:cxnSpLocks/>
            <a:stCxn id="33" idx="2"/>
          </p:cNvCxnSpPr>
          <p:nvPr/>
        </p:nvCxnSpPr>
        <p:spPr>
          <a:xfrm rot="16200000" flipH="1">
            <a:off x="1590091" y="1367250"/>
            <a:ext cx="377300"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 en angle 37">
            <a:extLst>
              <a:ext uri="{FF2B5EF4-FFF2-40B4-BE49-F238E27FC236}">
                <a16:creationId xmlns:a16="http://schemas.microsoft.com/office/drawing/2014/main" id="{79787562-5856-4D6A-A043-A6C482DF619C}"/>
              </a:ext>
            </a:extLst>
          </p:cNvPr>
          <p:cNvCxnSpPr>
            <a:cxnSpLocks/>
            <a:stCxn id="33" idx="2"/>
            <a:endCxn id="35" idx="1"/>
          </p:cNvCxnSpPr>
          <p:nvPr/>
        </p:nvCxnSpPr>
        <p:spPr>
          <a:xfrm rot="16200000" flipH="1">
            <a:off x="1115689" y="1841652"/>
            <a:ext cx="1326104" cy="1058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 coins arrondis 38">
            <a:extLst>
              <a:ext uri="{FF2B5EF4-FFF2-40B4-BE49-F238E27FC236}">
                <a16:creationId xmlns:a16="http://schemas.microsoft.com/office/drawing/2014/main" id="{0B976E66-CDD5-444F-8E71-D8CA0C9E6B4B}"/>
              </a:ext>
            </a:extLst>
          </p:cNvPr>
          <p:cNvSpPr/>
          <p:nvPr/>
        </p:nvSpPr>
        <p:spPr>
          <a:xfrm>
            <a:off x="2308073" y="1707932"/>
            <a:ext cx="3600000" cy="4917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fr-FR" sz="1000" dirty="0"/>
              <a:t>Visualiser la liste des articles disponibles au téléchargement :</a:t>
            </a:r>
          </a:p>
          <a:p>
            <a:pPr marL="285750" indent="-285750">
              <a:buFont typeface="Wingdings" panose="05000000000000000000" pitchFamily="2" charset="2"/>
              <a:buChar char="Ø"/>
            </a:pPr>
            <a:r>
              <a:rPr lang="fr-FR" sz="1000" dirty="0"/>
              <a:t>Livres numériques, revues, musique, films</a:t>
            </a:r>
          </a:p>
        </p:txBody>
      </p:sp>
    </p:spTree>
    <p:extLst>
      <p:ext uri="{BB962C8B-B14F-4D97-AF65-F5344CB8AC3E}">
        <p14:creationId xmlns:p14="http://schemas.microsoft.com/office/powerpoint/2010/main" val="26732162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845</Words>
  <Application>Microsoft Office PowerPoint</Application>
  <PresentationFormat>Grand écran</PresentationFormat>
  <Paragraphs>122</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DOYEN</dc:creator>
  <cp:lastModifiedBy>Olivier DOYEN</cp:lastModifiedBy>
  <cp:revision>25</cp:revision>
  <dcterms:created xsi:type="dcterms:W3CDTF">2020-09-19T08:32:17Z</dcterms:created>
  <dcterms:modified xsi:type="dcterms:W3CDTF">2020-10-03T13:11:15Z</dcterms:modified>
</cp:coreProperties>
</file>